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89" r:id="rId3"/>
    <p:sldId id="291" r:id="rId4"/>
    <p:sldId id="290" r:id="rId5"/>
    <p:sldId id="292" r:id="rId6"/>
    <p:sldId id="293" r:id="rId7"/>
    <p:sldId id="294" r:id="rId8"/>
    <p:sldId id="296" r:id="rId9"/>
    <p:sldId id="299" r:id="rId10"/>
    <p:sldId id="310" r:id="rId11"/>
    <p:sldId id="298" r:id="rId12"/>
    <p:sldId id="303" r:id="rId13"/>
    <p:sldId id="304" r:id="rId14"/>
    <p:sldId id="302" r:id="rId15"/>
    <p:sldId id="305" r:id="rId16"/>
    <p:sldId id="306" r:id="rId17"/>
    <p:sldId id="307" r:id="rId18"/>
    <p:sldId id="30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4" d="100"/>
          <a:sy n="84" d="100"/>
        </p:scale>
        <p:origin x="168" y="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pPr/>
              <a:t>9/9/2019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pPr/>
              <a:t>9/9/2019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pPr/>
              <a:t>9/9/2019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pPr/>
              <a:t>9/9/2019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pPr/>
              <a:t>9/9/2019</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pPr/>
              <a:t>9/9/2019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pPr/>
              <a:t>9/9/2019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pPr/>
              <a:t>9/9/2019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pPr/>
              <a:t>9/9/2019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DA16AA21-1863-4931-97CB-99D0A168701B}" type="datetimeFigureOut">
              <a:rPr lang="en-US" dirty="0"/>
              <a:pPr/>
              <a:t>9/9/2019</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772C379-9A7C-4C87-A116-CBE9F58B04C5}" type="datetimeFigureOut">
              <a:rPr lang="en-US" dirty="0"/>
              <a:pPr/>
              <a:t>9/9/2019</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pPr/>
              <a:t>9/9/2019</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C8F3A0C-6B48-44DA-A3BB-FC7D04BDD773}"/>
              </a:ext>
            </a:extLst>
          </p:cNvPr>
          <p:cNvSpPr>
            <a:spLocks noGrp="1"/>
          </p:cNvSpPr>
          <p:nvPr>
            <p:ph type="ctrTitle"/>
          </p:nvPr>
        </p:nvSpPr>
        <p:spPr>
          <a:xfrm>
            <a:off x="905810" y="1399032"/>
            <a:ext cx="9966960" cy="3035808"/>
          </a:xfrm>
        </p:spPr>
        <p:txBody>
          <a:bodyPr/>
          <a:lstStyle/>
          <a:p>
            <a:pPr algn="ctr"/>
            <a:r>
              <a:rPr lang="tr-TR" sz="8000" dirty="0" smtClean="0"/>
              <a:t>Bağlamsal anlama</a:t>
            </a:r>
            <a:br>
              <a:rPr lang="tr-TR" sz="8000" dirty="0" smtClean="0"/>
            </a:br>
            <a:r>
              <a:rPr lang="tr-TR" sz="8000" dirty="0" err="1" smtClean="0"/>
              <a:t>nedİR</a:t>
            </a:r>
            <a:r>
              <a:rPr lang="tr-TR" sz="8000" dirty="0" smtClean="0"/>
              <a:t>?</a:t>
            </a:r>
            <a:endParaRPr lang="tr-TR" sz="8000" dirty="0"/>
          </a:p>
        </p:txBody>
      </p:sp>
      <p:sp>
        <p:nvSpPr>
          <p:cNvPr id="3" name="Alt Başlık 2">
            <a:extLst>
              <a:ext uri="{FF2B5EF4-FFF2-40B4-BE49-F238E27FC236}">
                <a16:creationId xmlns:a16="http://schemas.microsoft.com/office/drawing/2014/main" id="{F9C6C509-99E9-4466-B1C2-551762D81E03}"/>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693889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0586" y="1821063"/>
            <a:ext cx="10058400" cy="1609344"/>
          </a:xfrm>
        </p:spPr>
        <p:txBody>
          <a:bodyPr>
            <a:noAutofit/>
          </a:bodyPr>
          <a:lstStyle/>
          <a:p>
            <a:pPr algn="ctr"/>
            <a:r>
              <a:rPr lang="tr-TR" dirty="0" smtClean="0"/>
              <a:t/>
            </a:r>
            <a:br>
              <a:rPr lang="tr-TR" dirty="0" smtClean="0"/>
            </a:br>
            <a:r>
              <a:rPr lang="tr-TR" dirty="0"/>
              <a:t/>
            </a:r>
            <a:br>
              <a:rPr lang="tr-TR" dirty="0"/>
            </a:br>
            <a:r>
              <a:rPr lang="tr-TR" dirty="0" smtClean="0"/>
              <a:t>Kur’an </a:t>
            </a:r>
            <a:r>
              <a:rPr lang="tr-TR" dirty="0" err="1" smtClean="0"/>
              <a:t>Bİze</a:t>
            </a:r>
            <a:r>
              <a:rPr lang="tr-TR" dirty="0" smtClean="0"/>
              <a:t> ne </a:t>
            </a:r>
            <a:r>
              <a:rPr lang="tr-TR" dirty="0" err="1" smtClean="0"/>
              <a:t>söylemİş</a:t>
            </a:r>
            <a:r>
              <a:rPr lang="tr-TR" dirty="0" smtClean="0"/>
              <a:t>?</a:t>
            </a:r>
            <a:br>
              <a:rPr lang="tr-TR" dirty="0" smtClean="0"/>
            </a:br>
            <a:r>
              <a:rPr lang="tr-TR" dirty="0" smtClean="0"/>
              <a:t>BİZ NE ANLIYORUZ?</a:t>
            </a:r>
            <a:br>
              <a:rPr lang="tr-TR" dirty="0" smtClean="0"/>
            </a:br>
            <a:r>
              <a:rPr lang="tr-TR" dirty="0" smtClean="0"/>
              <a:t>NASIL ANLAMALIYIZ?</a:t>
            </a:r>
            <a:br>
              <a:rPr lang="tr-TR" dirty="0" smtClean="0"/>
            </a:br>
            <a:endParaRPr lang="tr-TR" dirty="0"/>
          </a:p>
        </p:txBody>
      </p:sp>
      <p:sp>
        <p:nvSpPr>
          <p:cNvPr id="3" name="İçerik Yer Tutucusu 2"/>
          <p:cNvSpPr>
            <a:spLocks noGrp="1"/>
          </p:cNvSpPr>
          <p:nvPr>
            <p:ph idx="1"/>
          </p:nvPr>
        </p:nvSpPr>
        <p:spPr>
          <a:xfrm>
            <a:off x="1069848" y="1298448"/>
            <a:ext cx="10058400" cy="4873752"/>
          </a:xfrm>
        </p:spPr>
        <p:txBody>
          <a:bodyPr/>
          <a:lstStyle/>
          <a:p>
            <a:endParaRPr lang="tr-TR" dirty="0"/>
          </a:p>
        </p:txBody>
      </p:sp>
    </p:spTree>
    <p:extLst>
      <p:ext uri="{BB962C8B-B14F-4D97-AF65-F5344CB8AC3E}">
        <p14:creationId xmlns:p14="http://schemas.microsoft.com/office/powerpoint/2010/main" val="17268564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ERKEK VE KADIN YARATILIŞTA EŞİTTİR</a:t>
            </a:r>
          </a:p>
        </p:txBody>
      </p:sp>
      <p:sp>
        <p:nvSpPr>
          <p:cNvPr id="3" name="İçerik Yer Tutucusu 2"/>
          <p:cNvSpPr>
            <a:spLocks noGrp="1"/>
          </p:cNvSpPr>
          <p:nvPr>
            <p:ph idx="1"/>
          </p:nvPr>
        </p:nvSpPr>
        <p:spPr/>
        <p:txBody>
          <a:bodyPr/>
          <a:lstStyle/>
          <a:p>
            <a:r>
              <a:rPr lang="tr-TR" sz="3200" dirty="0"/>
              <a:t>“ Sizi bir tek candan yaratan, ondan da yanında huzur bulsun diye eşini yaratan O’dur.” (Araf </a:t>
            </a:r>
            <a:r>
              <a:rPr lang="tr-TR" sz="3200" dirty="0" smtClean="0"/>
              <a:t>:189</a:t>
            </a:r>
            <a:r>
              <a:rPr lang="tr-TR" sz="3200" dirty="0"/>
              <a:t>) </a:t>
            </a:r>
            <a:endParaRPr lang="tr-TR" sz="3200" dirty="0" smtClean="0"/>
          </a:p>
          <a:p>
            <a:pPr marL="0" indent="0">
              <a:buNone/>
            </a:pPr>
            <a:endParaRPr lang="tr-TR" sz="3200" dirty="0"/>
          </a:p>
          <a:p>
            <a:r>
              <a:rPr lang="tr-TR" sz="3200" dirty="0"/>
              <a:t>“Ey İnsanlar! Sizi bir tek nefisten yaratan ve ondan da eşini yaratan ve ikisinden de birçok erkekler ve kadınlar yaratıp yayan Rabbinizden sakının</a:t>
            </a:r>
            <a:r>
              <a:rPr lang="tr-TR" sz="3200" dirty="0" smtClean="0"/>
              <a:t>.” (Nisa:1)</a:t>
            </a:r>
            <a:endParaRPr lang="tr-TR" sz="3200" dirty="0"/>
          </a:p>
          <a:p>
            <a:endParaRPr lang="tr-TR" dirty="0"/>
          </a:p>
        </p:txBody>
      </p:sp>
    </p:spTree>
    <p:extLst>
      <p:ext uri="{BB962C8B-B14F-4D97-AF65-F5344CB8AC3E}">
        <p14:creationId xmlns:p14="http://schemas.microsoft.com/office/powerpoint/2010/main" val="3593277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KADIN BİREYDİR!</a:t>
            </a:r>
          </a:p>
        </p:txBody>
      </p:sp>
      <p:sp>
        <p:nvSpPr>
          <p:cNvPr id="3" name="İçerik Yer Tutucusu 2"/>
          <p:cNvSpPr>
            <a:spLocks noGrp="1"/>
          </p:cNvSpPr>
          <p:nvPr>
            <p:ph idx="1"/>
          </p:nvPr>
        </p:nvSpPr>
        <p:spPr/>
        <p:txBody>
          <a:bodyPr/>
          <a:lstStyle/>
          <a:p>
            <a:r>
              <a:rPr lang="tr-TR" sz="2800" dirty="0"/>
              <a:t>“Bunun üzerine Rableri, onların dualarını kabul etti. (Dedi ki:) Ben, erkek olsun kadın olsun -ki hep birbirinizdensiniz- içinizden, çalışan hiçbir kimsenin yaptığını boşa çıkarmayacağım. Onlar ki, hicret ettiler, yurtlarından çıkarıldılar, benim yolumda eziyete uğradılar, çarpıştılar ve öldürüldüler; </a:t>
            </a:r>
            <a:r>
              <a:rPr lang="tr-TR" sz="2800" dirty="0" err="1"/>
              <a:t>andolsun</a:t>
            </a:r>
            <a:r>
              <a:rPr lang="tr-TR" sz="2800" dirty="0"/>
              <a:t>, ben de onların kötülüklerini örteceğim ve onları altlarından ırmaklar akan cennetlere koyacağım. Bu mükâfat, Allah tarafındandır. Allah; karşılığın güzeli O'nun katındadır.”  (Al-i İmran Suresi 3/195)</a:t>
            </a:r>
          </a:p>
          <a:p>
            <a:endParaRPr lang="tr-TR" dirty="0"/>
          </a:p>
        </p:txBody>
      </p:sp>
    </p:spTree>
    <p:extLst>
      <p:ext uri="{BB962C8B-B14F-4D97-AF65-F5344CB8AC3E}">
        <p14:creationId xmlns:p14="http://schemas.microsoft.com/office/powerpoint/2010/main" val="15315562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KADIN BİREYDİR!</a:t>
            </a:r>
          </a:p>
        </p:txBody>
      </p:sp>
      <p:sp>
        <p:nvSpPr>
          <p:cNvPr id="3" name="İçerik Yer Tutucusu 2"/>
          <p:cNvSpPr>
            <a:spLocks noGrp="1"/>
          </p:cNvSpPr>
          <p:nvPr>
            <p:ph idx="1"/>
          </p:nvPr>
        </p:nvSpPr>
        <p:spPr/>
        <p:txBody>
          <a:bodyPr>
            <a:normAutofit fontScale="92500"/>
          </a:bodyPr>
          <a:lstStyle/>
          <a:p>
            <a:r>
              <a:rPr lang="tr-TR" sz="2800" dirty="0" smtClean="0"/>
              <a:t>“</a:t>
            </a:r>
            <a:r>
              <a:rPr lang="tr-TR" sz="2800" dirty="0"/>
              <a:t>Mümin erkeklerle mümin kadınlar da birbirlerinin dostları ve yardımcılarıdır. Onlar iyiliği emreder, kötülükten </a:t>
            </a:r>
            <a:r>
              <a:rPr lang="tr-TR" sz="2800" dirty="0" err="1"/>
              <a:t>alıkorlar</a:t>
            </a:r>
            <a:r>
              <a:rPr lang="tr-TR" sz="2800" dirty="0"/>
              <a:t>, namazı dosdoğru kılarlar, zekâtı verirler, Allah ve </a:t>
            </a:r>
            <a:r>
              <a:rPr lang="tr-TR" sz="2800" dirty="0" err="1"/>
              <a:t>Resûlüne</a:t>
            </a:r>
            <a:r>
              <a:rPr lang="tr-TR" sz="2800" dirty="0"/>
              <a:t> itaat ederler. İşte onlara Allah rahmet edecektir. Şüphesiz Allah </a:t>
            </a:r>
            <a:r>
              <a:rPr lang="tr-TR" sz="2800" dirty="0" err="1"/>
              <a:t>azîzdir</a:t>
            </a:r>
            <a:r>
              <a:rPr lang="tr-TR" sz="2800" dirty="0"/>
              <a:t>, hikmet sahibidir.” (</a:t>
            </a:r>
            <a:r>
              <a:rPr lang="tr-TR" sz="2800" dirty="0" err="1"/>
              <a:t>Tevbe</a:t>
            </a:r>
            <a:r>
              <a:rPr lang="tr-TR" sz="2800" dirty="0"/>
              <a:t> Suresi 9/71</a:t>
            </a:r>
            <a:r>
              <a:rPr lang="tr-TR" sz="2800" dirty="0" smtClean="0"/>
              <a:t>)</a:t>
            </a:r>
          </a:p>
          <a:p>
            <a:pPr marL="0" indent="0">
              <a:buNone/>
            </a:pPr>
            <a:endParaRPr lang="tr-TR" sz="2800" dirty="0"/>
          </a:p>
          <a:p>
            <a:r>
              <a:rPr lang="tr-TR" sz="2800" dirty="0"/>
              <a:t>“Erkek veya kadın, mümin olarak kim iyi amel işlerse, onu mutlaka güzel bir hayat ile yaşatırız. Ve mükâfatlarını, elbette yapmakta olduklarının en güzeli ile veririz.” (</a:t>
            </a:r>
            <a:r>
              <a:rPr lang="tr-TR" sz="2800" dirty="0" err="1"/>
              <a:t>Nahl</a:t>
            </a:r>
            <a:r>
              <a:rPr lang="tr-TR" sz="2800" dirty="0"/>
              <a:t>  Suresi 16/97)</a:t>
            </a:r>
          </a:p>
          <a:p>
            <a:endParaRPr lang="tr-TR" dirty="0"/>
          </a:p>
        </p:txBody>
      </p:sp>
    </p:spTree>
    <p:extLst>
      <p:ext uri="{BB962C8B-B14F-4D97-AF65-F5344CB8AC3E}">
        <p14:creationId xmlns:p14="http://schemas.microsoft.com/office/powerpoint/2010/main" val="4294881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EYLEMLERİN CİNSİYETİ </a:t>
            </a:r>
            <a:r>
              <a:rPr lang="tr-TR" dirty="0" smtClean="0"/>
              <a:t>YOKTUR!</a:t>
            </a:r>
            <a:endParaRPr lang="tr-TR" dirty="0"/>
          </a:p>
        </p:txBody>
      </p:sp>
      <p:sp>
        <p:nvSpPr>
          <p:cNvPr id="3" name="İçerik Yer Tutucusu 2"/>
          <p:cNvSpPr>
            <a:spLocks noGrp="1"/>
          </p:cNvSpPr>
          <p:nvPr>
            <p:ph idx="1"/>
          </p:nvPr>
        </p:nvSpPr>
        <p:spPr/>
        <p:txBody>
          <a:bodyPr>
            <a:normAutofit fontScale="92500" lnSpcReduction="20000"/>
          </a:bodyPr>
          <a:lstStyle/>
          <a:p>
            <a:r>
              <a:rPr lang="tr-TR" sz="3200" dirty="0"/>
              <a:t>“Müslüman erkekler ve Müslüman kadınlar, mümin erkekler ve mümin kadınlar, </a:t>
            </a:r>
            <a:r>
              <a:rPr lang="tr-TR" sz="3200" dirty="0" err="1"/>
              <a:t>taata</a:t>
            </a:r>
            <a:r>
              <a:rPr lang="tr-TR" sz="3200" dirty="0"/>
              <a:t> devam eden erkekler ve </a:t>
            </a:r>
            <a:r>
              <a:rPr lang="tr-TR" sz="3200" dirty="0" err="1"/>
              <a:t>taata</a:t>
            </a:r>
            <a:r>
              <a:rPr lang="tr-TR" sz="3200" dirty="0"/>
              <a:t> devam eden kadınlar, doğru erkekler ve doğru kadınlar, sabreden erkekler ve sabreden kadınlar, mütevazi erkekler ve mütevazi kadınlar, sadaka veren erkekler ve sadaka veren kadınlar, oruç tutan erkekler ve oruç tutan kadınlar, namuslarını koruyan erkekler ve namuslarını koruyan kadınlar, Allah'ı çok zikreden erkekler ve zikreden kadınlar var ya; işte Allah, bunlar için bir mağfiret ve büyük bir mükâfat hazırlamıştır.” (</a:t>
            </a:r>
            <a:r>
              <a:rPr lang="tr-TR" sz="3200" dirty="0" err="1"/>
              <a:t>Ahzab</a:t>
            </a:r>
            <a:r>
              <a:rPr lang="tr-TR" sz="3200" dirty="0"/>
              <a:t>  Suresi 33/35)</a:t>
            </a:r>
          </a:p>
          <a:p>
            <a:endParaRPr lang="tr-TR" dirty="0"/>
          </a:p>
        </p:txBody>
      </p:sp>
    </p:spTree>
    <p:extLst>
      <p:ext uri="{BB962C8B-B14F-4D97-AF65-F5344CB8AC3E}">
        <p14:creationId xmlns:p14="http://schemas.microsoft.com/office/powerpoint/2010/main" val="9143797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TARİHSEL </a:t>
            </a:r>
            <a:r>
              <a:rPr lang="tr-TR" dirty="0"/>
              <a:t>BAĞLAM</a:t>
            </a:r>
          </a:p>
        </p:txBody>
      </p:sp>
      <p:pic>
        <p:nvPicPr>
          <p:cNvPr id="3074" name="Picture 2"/>
          <p:cNvPicPr>
            <a:picLocks noGrp="1" noChangeAspect="1" noChangeArrowheads="1"/>
          </p:cNvPicPr>
          <p:nvPr>
            <p:ph idx="1"/>
          </p:nvPr>
        </p:nvPicPr>
        <p:blipFill>
          <a:blip r:embed="rId2">
            <a:grayscl/>
            <a:extLst>
              <a:ext uri="{28A0092B-C50C-407E-A947-70E740481C1C}">
                <a14:useLocalDpi xmlns:a14="http://schemas.microsoft.com/office/drawing/2010/main" val="0"/>
              </a:ext>
            </a:extLst>
          </a:blip>
          <a:srcRect/>
          <a:stretch>
            <a:fillRect/>
          </a:stretch>
        </p:blipFill>
        <p:spPr bwMode="auto">
          <a:xfrm>
            <a:off x="1280910" y="2021824"/>
            <a:ext cx="1828959" cy="938865"/>
          </a:xfrm>
          <a:prstGeom prst="rect">
            <a:avLst/>
          </a:prstGeom>
          <a:solidFill>
            <a:schemeClr val="bg2"/>
          </a:solidFill>
          <a:ln>
            <a:noFill/>
          </a:ln>
          <a:effectLst/>
        </p:spPr>
      </p:pic>
      <p:pic>
        <p:nvPicPr>
          <p:cNvPr id="3075" name="Picture 3"/>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4683248" y="1997077"/>
            <a:ext cx="2401887" cy="963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4">
            <a:grayscl/>
            <a:extLst>
              <a:ext uri="{28A0092B-C50C-407E-A947-70E740481C1C}">
                <a14:useLocalDpi xmlns:a14="http://schemas.microsoft.com/office/drawing/2010/main" val="0"/>
              </a:ext>
            </a:extLst>
          </a:blip>
          <a:srcRect/>
          <a:stretch>
            <a:fillRect/>
          </a:stretch>
        </p:blipFill>
        <p:spPr bwMode="auto">
          <a:xfrm>
            <a:off x="8620857" y="1997077"/>
            <a:ext cx="2474913" cy="1042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ikdörtgen 3"/>
          <p:cNvSpPr/>
          <p:nvPr/>
        </p:nvSpPr>
        <p:spPr>
          <a:xfrm>
            <a:off x="1899138" y="3876544"/>
            <a:ext cx="8428893" cy="2308324"/>
          </a:xfrm>
          <a:prstGeom prst="rect">
            <a:avLst/>
          </a:prstGeom>
        </p:spPr>
        <p:txBody>
          <a:bodyPr wrap="square">
            <a:spAutoFit/>
          </a:bodyPr>
          <a:lstStyle/>
          <a:p>
            <a:r>
              <a:rPr lang="tr-TR" sz="2400" dirty="0"/>
              <a:t>“Birine ‘Kızın oldu!’ diye bir haber gelse öfkelenir, yüzünün şekli bozulurdu. Kendisine verilen müjdenin kötülüğünden dolayı kavminden gizlenir. Onu, aşağılık duygusu içinde yanında mı tutsun, yoksa toprağa mı gömsün! Bakın ki, verdikleri hüküm ne kadar kötüdür!” </a:t>
            </a:r>
          </a:p>
          <a:p>
            <a:r>
              <a:rPr lang="tr-TR" sz="2400" dirty="0"/>
              <a:t>				(</a:t>
            </a:r>
            <a:r>
              <a:rPr lang="tr-TR" sz="2400" dirty="0" err="1"/>
              <a:t>Nahl</a:t>
            </a:r>
            <a:r>
              <a:rPr lang="tr-TR" sz="2400" dirty="0"/>
              <a:t> Suresi 57-58)</a:t>
            </a:r>
          </a:p>
        </p:txBody>
      </p:sp>
      <p:sp>
        <p:nvSpPr>
          <p:cNvPr id="5" name="Sol Sağ Ok 4"/>
          <p:cNvSpPr/>
          <p:nvPr/>
        </p:nvSpPr>
        <p:spPr>
          <a:xfrm>
            <a:off x="3387969" y="2309446"/>
            <a:ext cx="762000" cy="375139"/>
          </a:xfrm>
          <a:prstGeom prst="lef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ol Sağ Ok 5"/>
          <p:cNvSpPr/>
          <p:nvPr/>
        </p:nvSpPr>
        <p:spPr>
          <a:xfrm>
            <a:off x="7502769" y="2309446"/>
            <a:ext cx="703385" cy="375139"/>
          </a:xfrm>
          <a:prstGeom prst="lef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9853464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3200" dirty="0"/>
              <a:t>“…Erkeklerinizden iki de şahit bulundurun. Eğer iki erkek bulunamazsa rıza göstereceğiniz şahitlerden bir erkek ile -biri yanılırsa diğerinin ona hatırlatması için- iki kadın (olsun)…” (Bakara 2/282)</a:t>
            </a:r>
          </a:p>
          <a:p>
            <a:endParaRPr lang="tr-TR" sz="3200" dirty="0"/>
          </a:p>
          <a:p>
            <a:r>
              <a:rPr lang="tr-TR" sz="3200" dirty="0"/>
              <a:t>“….mallarından harcama yaptıkları için erkekler kadınların yöneticisi ve koruyucusudur.” (Nisa 4/34)</a:t>
            </a:r>
          </a:p>
          <a:p>
            <a:endParaRPr lang="tr-TR" dirty="0"/>
          </a:p>
        </p:txBody>
      </p:sp>
    </p:spTree>
    <p:extLst>
      <p:ext uri="{BB962C8B-B14F-4D97-AF65-F5344CB8AC3E}">
        <p14:creationId xmlns:p14="http://schemas.microsoft.com/office/powerpoint/2010/main" val="2920066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sz="2800" dirty="0"/>
              <a:t>“Allah, bir adamın içinde iki kalp yaratmadığı gibi, "</a:t>
            </a:r>
            <a:r>
              <a:rPr lang="tr-TR" sz="2800" dirty="0" err="1"/>
              <a:t>zıhâr</a:t>
            </a:r>
            <a:r>
              <a:rPr lang="tr-TR" sz="2800" dirty="0"/>
              <a:t>" yaptığınız eşlerinizi de analarınız yerinde tutmadı ve evlâtlıklarınızı da öz oğullarınız olarak tanımadı. Bunlar sizin ağızlarınıza geliveren sözlerden ibarettir. Allah ise gerçeği söyler ve doğru yola O eriştirir.” (</a:t>
            </a:r>
            <a:r>
              <a:rPr lang="tr-TR" sz="2800" dirty="0" err="1"/>
              <a:t>Ahzab</a:t>
            </a:r>
            <a:r>
              <a:rPr lang="tr-TR" sz="2800" dirty="0"/>
              <a:t>  Suresi 33/4)</a:t>
            </a:r>
          </a:p>
          <a:p>
            <a:endParaRPr lang="tr-TR" sz="2800" dirty="0"/>
          </a:p>
          <a:p>
            <a:r>
              <a:rPr lang="tr-TR" sz="2800" dirty="0"/>
              <a:t>“….eğer adil olamayacağınızdan endişeniz varsa tek eşle yetinin’”(Nisa Suresi 4/3) “Ne kadar uğraşırsanız uğraşın kadınlar arasında adaleti yerine getiremezsiniz.” (Nisa Suresi 129)</a:t>
            </a:r>
          </a:p>
          <a:p>
            <a:endParaRPr lang="tr-TR" dirty="0"/>
          </a:p>
        </p:txBody>
      </p:sp>
    </p:spTree>
    <p:extLst>
      <p:ext uri="{BB962C8B-B14F-4D97-AF65-F5344CB8AC3E}">
        <p14:creationId xmlns:p14="http://schemas.microsoft.com/office/powerpoint/2010/main" val="12771473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3200" dirty="0"/>
              <a:t>Ey Ademoğulları! Size avret yerlerinizi örtecek giysi ve süslenecek elbise verdik. Takva (İlahi Sorumluluk Bilinci) elbisesi var ya, işte o daha hayırlıdır. Bu, Allah’ın rahmetinin alametlerindendir. Belki öğüt alırlar. (Araf Suresi 26)</a:t>
            </a:r>
          </a:p>
          <a:p>
            <a:endParaRPr lang="tr-TR" dirty="0"/>
          </a:p>
        </p:txBody>
      </p:sp>
    </p:spTree>
    <p:extLst>
      <p:ext uri="{BB962C8B-B14F-4D97-AF65-F5344CB8AC3E}">
        <p14:creationId xmlns:p14="http://schemas.microsoft.com/office/powerpoint/2010/main" val="3227077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69848" y="789432"/>
            <a:ext cx="10058400" cy="1609344"/>
          </a:xfrm>
        </p:spPr>
        <p:txBody>
          <a:bodyPr/>
          <a:lstStyle/>
          <a:p>
            <a:r>
              <a:rPr lang="tr-TR" dirty="0"/>
              <a:t>DÜŞÜNME BECERİLERİ</a:t>
            </a:r>
            <a:br>
              <a:rPr lang="tr-TR" dirty="0"/>
            </a:br>
            <a:endParaRPr lang="tr-TR" dirty="0"/>
          </a:p>
        </p:txBody>
      </p:sp>
      <p:sp>
        <p:nvSpPr>
          <p:cNvPr id="3" name="İçerik Yer Tutucusu 2"/>
          <p:cNvSpPr>
            <a:spLocks noGrp="1"/>
          </p:cNvSpPr>
          <p:nvPr>
            <p:ph idx="1"/>
          </p:nvPr>
        </p:nvSpPr>
        <p:spPr>
          <a:xfrm>
            <a:off x="811940" y="2062792"/>
            <a:ext cx="10058400" cy="4050792"/>
          </a:xfrm>
        </p:spPr>
        <p:txBody>
          <a:bodyPr/>
          <a:lstStyle/>
          <a:p>
            <a:r>
              <a:rPr lang="tr-TR" dirty="0"/>
              <a:t>Eleştirel Düşünme</a:t>
            </a:r>
          </a:p>
          <a:p>
            <a:r>
              <a:rPr lang="tr-TR" dirty="0"/>
              <a:t>Yaratıcı Düşünme</a:t>
            </a:r>
          </a:p>
          <a:p>
            <a:r>
              <a:rPr lang="tr-TR" dirty="0"/>
              <a:t>Yansıtıcı Düşünme</a:t>
            </a:r>
          </a:p>
          <a:p>
            <a:r>
              <a:rPr lang="tr-TR" dirty="0"/>
              <a:t>Özenli Düşünme </a:t>
            </a:r>
          </a:p>
          <a:p>
            <a:r>
              <a:rPr lang="tr-TR" dirty="0"/>
              <a:t>İşbirlikçi Düşünme</a:t>
            </a:r>
          </a:p>
          <a:p>
            <a:r>
              <a:rPr lang="tr-TR" dirty="0" err="1"/>
              <a:t>Nedensel</a:t>
            </a:r>
            <a:r>
              <a:rPr lang="tr-TR" dirty="0"/>
              <a:t> Düşünme</a:t>
            </a:r>
          </a:p>
          <a:p>
            <a:r>
              <a:rPr lang="tr-TR" dirty="0"/>
              <a:t>Sembolik Düşünme</a:t>
            </a:r>
          </a:p>
          <a:p>
            <a:r>
              <a:rPr lang="tr-TR" dirty="0"/>
              <a:t>Bağlamsal/Bağlama Dayalı Düşünme</a:t>
            </a:r>
          </a:p>
          <a:p>
            <a:endParaRPr lang="tr-TR" dirty="0"/>
          </a:p>
          <a:p>
            <a:endParaRPr lang="tr-TR" dirty="0"/>
          </a:p>
        </p:txBody>
      </p:sp>
    </p:spTree>
    <p:extLst>
      <p:ext uri="{BB962C8B-B14F-4D97-AF65-F5344CB8AC3E}">
        <p14:creationId xmlns:p14="http://schemas.microsoft.com/office/powerpoint/2010/main" val="33673335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7200" dirty="0" smtClean="0"/>
              <a:t>BAĞLAM NEDİR?</a:t>
            </a:r>
            <a:endParaRPr lang="tr-TR" sz="7200" dirty="0"/>
          </a:p>
        </p:txBody>
      </p:sp>
      <p:sp>
        <p:nvSpPr>
          <p:cNvPr id="3" name="İçerik Yer Tutucusu 2"/>
          <p:cNvSpPr>
            <a:spLocks noGrp="1"/>
          </p:cNvSpPr>
          <p:nvPr>
            <p:ph idx="1"/>
          </p:nvPr>
        </p:nvSpPr>
        <p:spPr>
          <a:xfrm>
            <a:off x="1069848" y="2121408"/>
            <a:ext cx="10058400" cy="4631084"/>
          </a:xfrm>
        </p:spPr>
        <p:txBody>
          <a:bodyPr>
            <a:normAutofit lnSpcReduction="10000"/>
          </a:bodyPr>
          <a:lstStyle/>
          <a:p>
            <a:r>
              <a:rPr lang="tr-TR" sz="3600" dirty="0"/>
              <a:t>Bağlam: Bir düşüncenin, bir yapıtın, bir öğretinin bölümleri arasındaki çelişmeye yer vermeyen bağlantı (Akarsu: 28)</a:t>
            </a:r>
          </a:p>
          <a:p>
            <a:endParaRPr lang="tr-TR" sz="3600" dirty="0"/>
          </a:p>
          <a:p>
            <a:r>
              <a:rPr lang="tr-TR" sz="3600" dirty="0"/>
              <a:t>Herhangi bir olguda olaylar, durumlar, ilişkiler örgüsü veya bağlantısı, kontekst (</a:t>
            </a:r>
            <a:r>
              <a:rPr lang="tr-TR" sz="3600" dirty="0" err="1"/>
              <a:t>Tdk</a:t>
            </a:r>
            <a:r>
              <a:rPr lang="tr-TR" sz="3600" dirty="0" smtClean="0"/>
              <a:t>)</a:t>
            </a:r>
          </a:p>
          <a:p>
            <a:endParaRPr lang="tr-TR" sz="3600" dirty="0"/>
          </a:p>
          <a:p>
            <a:pPr marL="0" indent="0">
              <a:buNone/>
            </a:pPr>
            <a:r>
              <a:rPr lang="tr-TR" sz="3600" dirty="0" smtClean="0"/>
              <a:t>          «</a:t>
            </a:r>
            <a:r>
              <a:rPr lang="tr-TR" sz="3600" dirty="0"/>
              <a:t>Bağlantı ve örüntü »</a:t>
            </a:r>
          </a:p>
          <a:p>
            <a:endParaRPr lang="tr-TR" dirty="0"/>
          </a:p>
        </p:txBody>
      </p:sp>
    </p:spTree>
    <p:extLst>
      <p:ext uri="{BB962C8B-B14F-4D97-AF65-F5344CB8AC3E}">
        <p14:creationId xmlns:p14="http://schemas.microsoft.com/office/powerpoint/2010/main" val="654460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BAĞLAMA DAYALI DÜŞÜNME NEDİR?</a:t>
            </a:r>
            <a:endParaRPr lang="tr-TR" dirty="0"/>
          </a:p>
        </p:txBody>
      </p:sp>
      <p:sp>
        <p:nvSpPr>
          <p:cNvPr id="3" name="İçerik Yer Tutucusu 2"/>
          <p:cNvSpPr>
            <a:spLocks noGrp="1"/>
          </p:cNvSpPr>
          <p:nvPr>
            <p:ph idx="1"/>
          </p:nvPr>
        </p:nvSpPr>
        <p:spPr/>
        <p:txBody>
          <a:bodyPr>
            <a:normAutofit lnSpcReduction="10000"/>
          </a:bodyPr>
          <a:lstStyle/>
          <a:p>
            <a:r>
              <a:rPr lang="tr-TR" sz="2800" dirty="0"/>
              <a:t>Bağlama dayalı </a:t>
            </a:r>
            <a:r>
              <a:rPr lang="tr-TR" sz="2800" dirty="0" smtClean="0"/>
              <a:t>düşünme, ele alınan olgu, olay ya da metin üzerinde </a:t>
            </a:r>
            <a:r>
              <a:rPr lang="tr-TR" sz="2800" dirty="0" err="1" smtClean="0"/>
              <a:t>bağlantısal</a:t>
            </a:r>
            <a:r>
              <a:rPr lang="tr-TR" sz="2800" dirty="0" smtClean="0"/>
              <a:t> ve </a:t>
            </a:r>
            <a:r>
              <a:rPr lang="tr-TR" sz="2800" dirty="0" err="1" smtClean="0"/>
              <a:t>örüntüsel</a:t>
            </a:r>
            <a:r>
              <a:rPr lang="tr-TR" sz="2800" dirty="0" smtClean="0"/>
              <a:t> düşünme anlamına gelmektedir. </a:t>
            </a:r>
          </a:p>
          <a:p>
            <a:pPr marL="0" indent="0">
              <a:buNone/>
            </a:pPr>
            <a:endParaRPr lang="tr-TR" sz="2800" dirty="0" smtClean="0"/>
          </a:p>
          <a:p>
            <a:r>
              <a:rPr lang="tr-TR" sz="2800" dirty="0"/>
              <a:t>Bağlama dayalı düşünme becerisini işler hale getirmek için </a:t>
            </a:r>
            <a:r>
              <a:rPr lang="tr-TR" sz="2800" dirty="0" smtClean="0"/>
              <a:t>yorumcunun kim</a:t>
            </a:r>
            <a:r>
              <a:rPr lang="tr-TR" sz="2800" dirty="0"/>
              <a:t>?, ne?, nerede?, nasıl?, neden?, ne zaman? </a:t>
            </a:r>
            <a:r>
              <a:rPr lang="tr-TR" sz="2800" dirty="0" smtClean="0"/>
              <a:t>gibi sorulardan yardım alması gerekmektedir.  Bu sorular </a:t>
            </a:r>
            <a:r>
              <a:rPr lang="tr-TR" sz="2800" b="1" dirty="0" smtClean="0"/>
              <a:t>bağlamsal sorular</a:t>
            </a:r>
            <a:r>
              <a:rPr lang="tr-TR" sz="2800" dirty="0"/>
              <a:t> </a:t>
            </a:r>
            <a:r>
              <a:rPr lang="tr-TR" sz="2800" dirty="0" smtClean="0"/>
              <a:t>olup </a:t>
            </a:r>
            <a:r>
              <a:rPr lang="tr-TR" sz="2800" dirty="0"/>
              <a:t>bu sorular ekseninde </a:t>
            </a:r>
            <a:r>
              <a:rPr lang="tr-TR" sz="2800" dirty="0" smtClean="0"/>
              <a:t>yapılan analize ise </a:t>
            </a:r>
            <a:r>
              <a:rPr lang="tr-TR" sz="2800" b="1" dirty="0" smtClean="0"/>
              <a:t>bağlamsal analiz </a:t>
            </a:r>
            <a:r>
              <a:rPr lang="tr-TR" sz="2800" dirty="0" smtClean="0"/>
              <a:t>denilmektedir. (bir metnin ya da olayın bağlamsal analizi)</a:t>
            </a:r>
          </a:p>
          <a:p>
            <a:endParaRPr lang="tr-TR" dirty="0"/>
          </a:p>
          <a:p>
            <a:endParaRPr lang="tr-TR" dirty="0"/>
          </a:p>
        </p:txBody>
      </p:sp>
    </p:spTree>
    <p:extLst>
      <p:ext uri="{BB962C8B-B14F-4D97-AF65-F5344CB8AC3E}">
        <p14:creationId xmlns:p14="http://schemas.microsoft.com/office/powerpoint/2010/main" val="5880321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858832" y="1511808"/>
            <a:ext cx="11251105" cy="4050792"/>
          </a:xfrm>
        </p:spPr>
        <p:txBody>
          <a:bodyPr>
            <a:normAutofit lnSpcReduction="10000"/>
          </a:bodyPr>
          <a:lstStyle/>
          <a:p>
            <a:pPr marL="0" indent="0">
              <a:buNone/>
            </a:pPr>
            <a:r>
              <a:rPr lang="tr-TR" sz="3600" dirty="0" smtClean="0"/>
              <a:t>Bağlamsal sorular aynı zamanda bir metinde yer alan;</a:t>
            </a:r>
          </a:p>
          <a:p>
            <a:pPr marL="0" indent="0">
              <a:buNone/>
            </a:pPr>
            <a:endParaRPr lang="tr-TR" sz="3600" dirty="0"/>
          </a:p>
          <a:p>
            <a:pPr>
              <a:buFont typeface="Wingdings" panose="05000000000000000000" pitchFamily="2" charset="2"/>
              <a:buChar char="ü"/>
            </a:pPr>
            <a:r>
              <a:rPr lang="tr-TR" sz="3600" b="1" dirty="0" smtClean="0"/>
              <a:t>Yerel/kültürel/tarihsel olan ögeler/mesajlar ile</a:t>
            </a:r>
          </a:p>
          <a:p>
            <a:pPr>
              <a:buFont typeface="Wingdings" panose="05000000000000000000" pitchFamily="2" charset="2"/>
              <a:buChar char="ü"/>
            </a:pPr>
            <a:r>
              <a:rPr lang="tr-TR" sz="3600" b="1" smtClean="0"/>
              <a:t>Evrensel </a:t>
            </a:r>
            <a:r>
              <a:rPr lang="tr-TR" sz="3600" b="1" dirty="0" smtClean="0"/>
              <a:t>olan ögeler/mesajlar</a:t>
            </a:r>
          </a:p>
          <a:p>
            <a:pPr>
              <a:buFont typeface="Wingdings" panose="05000000000000000000" pitchFamily="2" charset="2"/>
              <a:buChar char="ü"/>
            </a:pPr>
            <a:endParaRPr lang="tr-TR" sz="3600" dirty="0"/>
          </a:p>
          <a:p>
            <a:pPr marL="0" indent="0">
              <a:buNone/>
            </a:pPr>
            <a:r>
              <a:rPr lang="tr-TR" sz="3600" dirty="0"/>
              <a:t>a</a:t>
            </a:r>
            <a:r>
              <a:rPr lang="tr-TR" sz="3600" dirty="0" smtClean="0"/>
              <a:t>rasında ayrım yapabilmemizi kolaylaştırır.</a:t>
            </a:r>
          </a:p>
          <a:p>
            <a:endParaRPr lang="tr-TR" dirty="0"/>
          </a:p>
          <a:p>
            <a:endParaRPr lang="tr-TR" dirty="0"/>
          </a:p>
        </p:txBody>
      </p:sp>
    </p:spTree>
    <p:extLst>
      <p:ext uri="{BB962C8B-B14F-4D97-AF65-F5344CB8AC3E}">
        <p14:creationId xmlns:p14="http://schemas.microsoft.com/office/powerpoint/2010/main" val="34544702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Bağlamsal anlama </a:t>
            </a:r>
            <a:r>
              <a:rPr lang="tr-TR" dirty="0" err="1" smtClean="0"/>
              <a:t>nedİR</a:t>
            </a:r>
            <a:r>
              <a:rPr lang="tr-TR" dirty="0" smtClean="0"/>
              <a:t>?</a:t>
            </a:r>
            <a:endParaRPr lang="tr-TR" dirty="0"/>
          </a:p>
        </p:txBody>
      </p:sp>
      <p:sp>
        <p:nvSpPr>
          <p:cNvPr id="3" name="İçerik Yer Tutucusu 2"/>
          <p:cNvSpPr>
            <a:spLocks noGrp="1"/>
          </p:cNvSpPr>
          <p:nvPr>
            <p:ph idx="1"/>
          </p:nvPr>
        </p:nvSpPr>
        <p:spPr/>
        <p:txBody>
          <a:bodyPr>
            <a:normAutofit/>
          </a:bodyPr>
          <a:lstStyle/>
          <a:p>
            <a:pPr marL="0" indent="0">
              <a:buNone/>
            </a:pPr>
            <a:r>
              <a:rPr lang="tr-TR" sz="4400" dirty="0" smtClean="0">
                <a:latin typeface="Adobe Devanagari" pitchFamily="18" charset="0"/>
                <a:cs typeface="Adobe Devanagari" pitchFamily="18" charset="0"/>
              </a:rPr>
              <a:t>Bireyin bağlama dayalı düşünme becerisini bağlamsal sorular ışığında işleterek gerçekleştirdiği anlamaya bağlamsal anlama denilmektedir.</a:t>
            </a:r>
          </a:p>
          <a:p>
            <a:pPr marL="0" indent="0">
              <a:buNone/>
            </a:pPr>
            <a:endParaRPr lang="tr-TR" sz="4400" dirty="0"/>
          </a:p>
          <a:p>
            <a:pPr marL="0" indent="0">
              <a:buNone/>
            </a:pPr>
            <a:endParaRPr lang="tr-TR" sz="4400" dirty="0"/>
          </a:p>
        </p:txBody>
      </p:sp>
    </p:spTree>
    <p:extLst>
      <p:ext uri="{BB962C8B-B14F-4D97-AF65-F5344CB8AC3E}">
        <p14:creationId xmlns:p14="http://schemas.microsoft.com/office/powerpoint/2010/main" val="23284666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Bağlamsal anlama </a:t>
            </a:r>
            <a:r>
              <a:rPr lang="tr-TR" dirty="0" err="1"/>
              <a:t>nedİR</a:t>
            </a:r>
            <a:r>
              <a:rPr lang="tr-TR" dirty="0"/>
              <a:t>?</a:t>
            </a:r>
          </a:p>
        </p:txBody>
      </p:sp>
      <p:sp>
        <p:nvSpPr>
          <p:cNvPr id="3" name="İçerik Yer Tutucusu 2"/>
          <p:cNvSpPr>
            <a:spLocks noGrp="1"/>
          </p:cNvSpPr>
          <p:nvPr>
            <p:ph idx="1"/>
          </p:nvPr>
        </p:nvSpPr>
        <p:spPr>
          <a:xfrm>
            <a:off x="187569" y="2121408"/>
            <a:ext cx="11805139" cy="4050792"/>
          </a:xfrm>
        </p:spPr>
        <p:txBody>
          <a:bodyPr/>
          <a:lstStyle/>
          <a:p>
            <a:pPr marL="0" indent="0">
              <a:buNone/>
            </a:pPr>
            <a:r>
              <a:rPr lang="tr-TR" sz="3200" dirty="0" smtClean="0"/>
              <a:t>Bağlamsal anlama yorumcunun bir metni</a:t>
            </a:r>
            <a:r>
              <a:rPr lang="tr-TR" sz="3200" dirty="0"/>
              <a:t>/</a:t>
            </a:r>
            <a:r>
              <a:rPr lang="tr-TR" sz="3200" dirty="0" smtClean="0"/>
              <a:t> kavramı/ifadeyi olayı/olguyu;</a:t>
            </a:r>
          </a:p>
          <a:p>
            <a:pPr marL="0" indent="0">
              <a:buNone/>
            </a:pPr>
            <a:endParaRPr lang="tr-TR" sz="3200" dirty="0"/>
          </a:p>
          <a:p>
            <a:pPr>
              <a:buFont typeface="Wingdings" panose="05000000000000000000" pitchFamily="2" charset="2"/>
              <a:buChar char="ü"/>
            </a:pPr>
            <a:r>
              <a:rPr lang="tr-TR" sz="3200" dirty="0" smtClean="0"/>
              <a:t>Kendi bağımsızlık zemininde</a:t>
            </a:r>
          </a:p>
          <a:p>
            <a:pPr>
              <a:buFont typeface="Wingdings" panose="05000000000000000000" pitchFamily="2" charset="2"/>
              <a:buChar char="ü"/>
            </a:pPr>
            <a:r>
              <a:rPr lang="tr-TR" sz="3200" dirty="0" smtClean="0"/>
              <a:t>Kendi şartları/bağlamı çerçevesinde </a:t>
            </a:r>
          </a:p>
          <a:p>
            <a:pPr marL="0" indent="0">
              <a:buNone/>
            </a:pPr>
            <a:endParaRPr lang="tr-TR" sz="3200" dirty="0" smtClean="0"/>
          </a:p>
          <a:p>
            <a:pPr marL="0" indent="0">
              <a:buNone/>
            </a:pPr>
            <a:r>
              <a:rPr lang="tr-TR" sz="3200" dirty="0" smtClean="0"/>
              <a:t>ele alması ve yorumlaması anlamına gelmektedir.  </a:t>
            </a:r>
          </a:p>
          <a:p>
            <a:endParaRPr lang="tr-TR" dirty="0"/>
          </a:p>
          <a:p>
            <a:endParaRPr lang="tr-TR" dirty="0"/>
          </a:p>
        </p:txBody>
      </p:sp>
    </p:spTree>
    <p:extLst>
      <p:ext uri="{BB962C8B-B14F-4D97-AF65-F5344CB8AC3E}">
        <p14:creationId xmlns:p14="http://schemas.microsoft.com/office/powerpoint/2010/main" val="19243955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BAĞLAMSAL ANLAMA NEDİR?</a:t>
            </a:r>
            <a:endParaRPr lang="tr-TR" dirty="0"/>
          </a:p>
        </p:txBody>
      </p:sp>
      <p:sp>
        <p:nvSpPr>
          <p:cNvPr id="3" name="İçerik Yer Tutucusu 2"/>
          <p:cNvSpPr>
            <a:spLocks noGrp="1"/>
          </p:cNvSpPr>
          <p:nvPr>
            <p:ph idx="1"/>
          </p:nvPr>
        </p:nvSpPr>
        <p:spPr>
          <a:xfrm>
            <a:off x="729879" y="2355869"/>
            <a:ext cx="10058400" cy="4050792"/>
          </a:xfrm>
        </p:spPr>
        <p:txBody>
          <a:bodyPr>
            <a:normAutofit/>
          </a:bodyPr>
          <a:lstStyle/>
          <a:p>
            <a:pPr marL="0" indent="0">
              <a:buNone/>
            </a:pPr>
            <a:r>
              <a:rPr lang="tr-TR" sz="4400" dirty="0" smtClean="0">
                <a:latin typeface="Adobe Devanagari" pitchFamily="18" charset="0"/>
                <a:cs typeface="Adobe Devanagari" pitchFamily="18" charset="0"/>
              </a:rPr>
              <a:t>Bir anlama türü müdür?</a:t>
            </a:r>
          </a:p>
          <a:p>
            <a:pPr marL="0" indent="0">
              <a:buNone/>
            </a:pPr>
            <a:r>
              <a:rPr lang="tr-TR" sz="4400" dirty="0" smtClean="0">
                <a:latin typeface="Adobe Devanagari" pitchFamily="18" charset="0"/>
                <a:cs typeface="Adobe Devanagari" pitchFamily="18" charset="0"/>
              </a:rPr>
              <a:t>Bir anlama yöntemi midir?</a:t>
            </a:r>
          </a:p>
          <a:p>
            <a:pPr marL="0" indent="0">
              <a:buNone/>
            </a:pPr>
            <a:r>
              <a:rPr lang="tr-TR" sz="4400" dirty="0" smtClean="0">
                <a:latin typeface="Adobe Devanagari" pitchFamily="18" charset="0"/>
                <a:cs typeface="Adobe Devanagari" pitchFamily="18" charset="0"/>
              </a:rPr>
              <a:t>Bir anlama ilkesi midir?</a:t>
            </a:r>
            <a:endParaRPr lang="tr-TR" sz="4400" dirty="0">
              <a:latin typeface="Adobe Devanagari" pitchFamily="18" charset="0"/>
              <a:cs typeface="Adobe Devanagari" pitchFamily="18" charset="0"/>
            </a:endParaRPr>
          </a:p>
        </p:txBody>
      </p:sp>
    </p:spTree>
    <p:extLst>
      <p:ext uri="{BB962C8B-B14F-4D97-AF65-F5344CB8AC3E}">
        <p14:creationId xmlns:p14="http://schemas.microsoft.com/office/powerpoint/2010/main" val="3919508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Anlama </a:t>
            </a:r>
            <a:r>
              <a:rPr lang="tr-TR" dirty="0" err="1" smtClean="0"/>
              <a:t>türlerİ</a:t>
            </a:r>
            <a:endParaRPr lang="tr-TR" dirty="0"/>
          </a:p>
        </p:txBody>
      </p:sp>
      <p:sp>
        <p:nvSpPr>
          <p:cNvPr id="3" name="İçerik Yer Tutucusu 2"/>
          <p:cNvSpPr>
            <a:spLocks noGrp="1"/>
          </p:cNvSpPr>
          <p:nvPr>
            <p:ph idx="1"/>
          </p:nvPr>
        </p:nvSpPr>
        <p:spPr/>
        <p:txBody>
          <a:bodyPr/>
          <a:lstStyle/>
          <a:p>
            <a:r>
              <a:rPr lang="tr-TR" dirty="0" err="1" smtClean="0"/>
              <a:t>Betimsel</a:t>
            </a:r>
            <a:r>
              <a:rPr lang="tr-TR" dirty="0" smtClean="0"/>
              <a:t> Anlama                                                Duygusal Anlama</a:t>
            </a:r>
          </a:p>
          <a:p>
            <a:r>
              <a:rPr lang="tr-TR" dirty="0" smtClean="0"/>
              <a:t>Eleştirel Anlama                                                 </a:t>
            </a:r>
            <a:r>
              <a:rPr lang="tr-TR" dirty="0" err="1" smtClean="0"/>
              <a:t>Literal</a:t>
            </a:r>
            <a:r>
              <a:rPr lang="tr-TR" dirty="0" smtClean="0"/>
              <a:t> Anlama  </a:t>
            </a:r>
          </a:p>
          <a:p>
            <a:r>
              <a:rPr lang="tr-TR" dirty="0" smtClean="0"/>
              <a:t>Akademik Anlama                                             Alegorik Anlama</a:t>
            </a:r>
          </a:p>
          <a:p>
            <a:r>
              <a:rPr lang="tr-TR" dirty="0" smtClean="0"/>
              <a:t>Sembolik </a:t>
            </a:r>
            <a:r>
              <a:rPr lang="tr-TR" dirty="0"/>
              <a:t>Anlama                                               </a:t>
            </a:r>
            <a:r>
              <a:rPr lang="tr-TR" dirty="0" err="1"/>
              <a:t>Prodesürel</a:t>
            </a:r>
            <a:r>
              <a:rPr lang="tr-TR" dirty="0"/>
              <a:t>/ </a:t>
            </a:r>
            <a:r>
              <a:rPr lang="tr-TR" dirty="0" smtClean="0"/>
              <a:t>Duyu-Motor Anlama                                           </a:t>
            </a:r>
          </a:p>
          <a:p>
            <a:r>
              <a:rPr lang="tr-TR" dirty="0" err="1" smtClean="0"/>
              <a:t>Linguistik</a:t>
            </a:r>
            <a:r>
              <a:rPr lang="tr-TR" dirty="0" smtClean="0"/>
              <a:t> Anlama                                               </a:t>
            </a:r>
            <a:r>
              <a:rPr lang="tr-TR" b="1" dirty="0" smtClean="0"/>
              <a:t>Bağlamsal Anlama                                             </a:t>
            </a:r>
          </a:p>
          <a:p>
            <a:r>
              <a:rPr lang="tr-TR" dirty="0" smtClean="0"/>
              <a:t>Semantik Anlama</a:t>
            </a:r>
          </a:p>
          <a:p>
            <a:r>
              <a:rPr lang="tr-TR" dirty="0" err="1" smtClean="0"/>
              <a:t>Gramatik</a:t>
            </a:r>
            <a:r>
              <a:rPr lang="tr-TR" dirty="0" smtClean="0"/>
              <a:t> Anlama</a:t>
            </a:r>
          </a:p>
          <a:p>
            <a:r>
              <a:rPr lang="tr-TR" dirty="0" smtClean="0"/>
              <a:t>Analitik Anlama</a:t>
            </a:r>
          </a:p>
          <a:p>
            <a:endParaRPr lang="tr-TR" dirty="0"/>
          </a:p>
        </p:txBody>
      </p:sp>
    </p:spTree>
    <p:extLst>
      <p:ext uri="{BB962C8B-B14F-4D97-AF65-F5344CB8AC3E}">
        <p14:creationId xmlns:p14="http://schemas.microsoft.com/office/powerpoint/2010/main" val="2679441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520</TotalTime>
  <Words>809</Words>
  <Application>Microsoft Office PowerPoint</Application>
  <PresentationFormat>Geniş ekran</PresentationFormat>
  <Paragraphs>71</Paragraphs>
  <Slides>18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18</vt:i4>
      </vt:variant>
    </vt:vector>
  </HeadingPairs>
  <TitlesOfParts>
    <vt:vector size="23" baseType="lpstr">
      <vt:lpstr>Adobe Devanagari</vt:lpstr>
      <vt:lpstr>Rockwell</vt:lpstr>
      <vt:lpstr>Rockwell Condensed</vt:lpstr>
      <vt:lpstr>Wingdings</vt:lpstr>
      <vt:lpstr>Tahta Yazı</vt:lpstr>
      <vt:lpstr>Bağlamsal anlama nedİR?</vt:lpstr>
      <vt:lpstr>DÜŞÜNME BECERİLERİ </vt:lpstr>
      <vt:lpstr>BAĞLAM NEDİR?</vt:lpstr>
      <vt:lpstr>BAĞLAMA DAYALI DÜŞÜNME NEDİR?</vt:lpstr>
      <vt:lpstr>PowerPoint Sunusu</vt:lpstr>
      <vt:lpstr>Bağlamsal anlama nedİR?</vt:lpstr>
      <vt:lpstr>Bağlamsal anlama nedİR?</vt:lpstr>
      <vt:lpstr>BAĞLAMSAL ANLAMA NEDİR?</vt:lpstr>
      <vt:lpstr>Anlama türlerİ</vt:lpstr>
      <vt:lpstr>  Kur’an Bİze ne söylemİş? BİZ NE ANLIYORUZ? NASIL ANLAMALIYIZ? </vt:lpstr>
      <vt:lpstr>ERKEK VE KADIN YARATILIŞTA EŞİTTİR</vt:lpstr>
      <vt:lpstr>KADIN BİREYDİR!</vt:lpstr>
      <vt:lpstr>KADIN BİREYDİR!</vt:lpstr>
      <vt:lpstr>EYLEMLERİN CİNSİYETİ YOKTUR!</vt:lpstr>
      <vt:lpstr>           TARİHSEL BAĞLAM</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HÜSEYİN ÖZTEMEL</dc:creator>
  <cp:lastModifiedBy>sinem</cp:lastModifiedBy>
  <cp:revision>37</cp:revision>
  <dcterms:created xsi:type="dcterms:W3CDTF">2018-12-01T09:45:35Z</dcterms:created>
  <dcterms:modified xsi:type="dcterms:W3CDTF">2019-09-08T21:07:08Z</dcterms:modified>
</cp:coreProperties>
</file>