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72" r:id="rId1"/>
  </p:sldMasterIdLst>
  <p:notesMasterIdLst>
    <p:notesMasterId r:id="rId31"/>
  </p:notesMasterIdLst>
  <p:sldIdLst>
    <p:sldId id="359" r:id="rId2"/>
    <p:sldId id="269" r:id="rId3"/>
    <p:sldId id="328" r:id="rId4"/>
    <p:sldId id="329" r:id="rId5"/>
    <p:sldId id="331" r:id="rId6"/>
    <p:sldId id="332" r:id="rId7"/>
    <p:sldId id="333" r:id="rId8"/>
    <p:sldId id="334" r:id="rId9"/>
    <p:sldId id="335" r:id="rId10"/>
    <p:sldId id="336" r:id="rId11"/>
    <p:sldId id="337" r:id="rId12"/>
    <p:sldId id="308" r:id="rId13"/>
    <p:sldId id="338" r:id="rId14"/>
    <p:sldId id="339" r:id="rId15"/>
    <p:sldId id="286" r:id="rId16"/>
    <p:sldId id="340" r:id="rId17"/>
    <p:sldId id="342" r:id="rId18"/>
    <p:sldId id="343" r:id="rId19"/>
    <p:sldId id="344" r:id="rId20"/>
    <p:sldId id="345" r:id="rId21"/>
    <p:sldId id="349" r:id="rId22"/>
    <p:sldId id="346" r:id="rId23"/>
    <p:sldId id="341" r:id="rId24"/>
    <p:sldId id="347" r:id="rId25"/>
    <p:sldId id="348" r:id="rId26"/>
    <p:sldId id="354" r:id="rId27"/>
    <p:sldId id="355" r:id="rId28"/>
    <p:sldId id="356" r:id="rId29"/>
    <p:sldId id="358"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85" autoAdjust="0"/>
  </p:normalViewPr>
  <p:slideViewPr>
    <p:cSldViewPr>
      <p:cViewPr varScale="1">
        <p:scale>
          <a:sx n="83" d="100"/>
          <a:sy n="83" d="100"/>
        </p:scale>
        <p:origin x="1450"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C34771-AFAB-43B4-93C2-978238F70752}" type="datetimeFigureOut">
              <a:rPr lang="tr-TR" smtClean="0"/>
              <a:pPr/>
              <a:t>11.05.2020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9BEB53-04B6-4B4E-B3E8-68C1E0CD5848}" type="slidenum">
              <a:rPr lang="tr-TR" smtClean="0"/>
              <a:pPr/>
              <a:t>‹#›</a:t>
            </a:fld>
            <a:endParaRPr lang="tr-TR"/>
          </a:p>
        </p:txBody>
      </p:sp>
    </p:spTree>
    <p:extLst>
      <p:ext uri="{BB962C8B-B14F-4D97-AF65-F5344CB8AC3E}">
        <p14:creationId xmlns:p14="http://schemas.microsoft.com/office/powerpoint/2010/main" val="3382376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9B9BEB53-04B6-4B4E-B3E8-68C1E0CD5848}" type="slidenum">
              <a:rPr lang="tr-TR" smtClean="0"/>
              <a:pPr/>
              <a:t>2</a:t>
            </a:fld>
            <a:endParaRPr lang="tr-TR"/>
          </a:p>
        </p:txBody>
      </p:sp>
    </p:spTree>
    <p:extLst>
      <p:ext uri="{BB962C8B-B14F-4D97-AF65-F5344CB8AC3E}">
        <p14:creationId xmlns:p14="http://schemas.microsoft.com/office/powerpoint/2010/main" val="415312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p>
            <a:fld id="{B273D7D7-3277-4153-A9DE-18A71B5336AF}" type="datetime1">
              <a:rPr lang="tr-TR" smtClean="0"/>
              <a:pPr/>
              <a:t>11.05.2020</a:t>
            </a:fld>
            <a:endParaRPr lang="tr-TR"/>
          </a:p>
        </p:txBody>
      </p:sp>
      <p:sp>
        <p:nvSpPr>
          <p:cNvPr id="20" name="19 Altbilgi Yer Tutucusu"/>
          <p:cNvSpPr>
            <a:spLocks noGrp="1"/>
          </p:cNvSpPr>
          <p:nvPr>
            <p:ph type="ftr" sz="quarter" idx="11"/>
          </p:nvPr>
        </p:nvSpPr>
        <p:spPr/>
        <p:txBody>
          <a:bodyPr/>
          <a:lstStyle/>
          <a:p>
            <a:r>
              <a:rPr lang="tr-TR" smtClean="0"/>
              <a:t>Türkiye Coğrafyacıları Derneği Uluslararası Kongresi   4-7 Haziran 2014 Muğla</a:t>
            </a:r>
            <a:endParaRPr lang="tr-TR"/>
          </a:p>
        </p:txBody>
      </p:sp>
      <p:sp>
        <p:nvSpPr>
          <p:cNvPr id="10" name="9 Slayt Numarası Yer Tutucusu"/>
          <p:cNvSpPr>
            <a:spLocks noGrp="1"/>
          </p:cNvSpPr>
          <p:nvPr>
            <p:ph type="sldNum" sz="quarter" idx="12"/>
          </p:nvPr>
        </p:nvSpPr>
        <p:spPr/>
        <p:txBody>
          <a:bodyPr/>
          <a:lstStyle/>
          <a:p>
            <a:fld id="{18C95C2F-F1F3-40AB-9086-CF22B6FB0090}"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8D628BB-CDDB-4C16-BF9B-D42428EF80EA}" type="datetime1">
              <a:rPr lang="tr-TR" smtClean="0"/>
              <a:pPr/>
              <a:t>11.05.2020</a:t>
            </a:fld>
            <a:endParaRPr lang="tr-TR"/>
          </a:p>
        </p:txBody>
      </p:sp>
      <p:sp>
        <p:nvSpPr>
          <p:cNvPr id="5" name="4 Altbilgi Yer Tutucusu"/>
          <p:cNvSpPr>
            <a:spLocks noGrp="1"/>
          </p:cNvSpPr>
          <p:nvPr>
            <p:ph type="ftr" sz="quarter" idx="11"/>
          </p:nvPr>
        </p:nvSpPr>
        <p:spPr/>
        <p:txBody>
          <a:bodyPr/>
          <a:lstStyle/>
          <a:p>
            <a:r>
              <a:rPr lang="tr-TR" smtClean="0"/>
              <a:t>Türkiye Coğrafyacıları Derneği Uluslararası Kongresi   4-7 Haziran 2014 Muğla</a:t>
            </a:r>
            <a:endParaRPr lang="tr-TR"/>
          </a:p>
        </p:txBody>
      </p:sp>
      <p:sp>
        <p:nvSpPr>
          <p:cNvPr id="6" name="5 Slayt Numarası Yer Tutucusu"/>
          <p:cNvSpPr>
            <a:spLocks noGrp="1"/>
          </p:cNvSpPr>
          <p:nvPr>
            <p:ph type="sldNum" sz="quarter" idx="12"/>
          </p:nvPr>
        </p:nvSpPr>
        <p:spPr/>
        <p:txBody>
          <a:bodyPr/>
          <a:lstStyle/>
          <a:p>
            <a:fld id="{18C95C2F-F1F3-40AB-9086-CF22B6FB009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BFF45F4-0EDA-42B8-BBD4-F2666BBF07B1}" type="datetime1">
              <a:rPr lang="tr-TR" smtClean="0"/>
              <a:pPr/>
              <a:t>11.05.2020</a:t>
            </a:fld>
            <a:endParaRPr lang="tr-TR"/>
          </a:p>
        </p:txBody>
      </p:sp>
      <p:sp>
        <p:nvSpPr>
          <p:cNvPr id="5" name="4 Altbilgi Yer Tutucusu"/>
          <p:cNvSpPr>
            <a:spLocks noGrp="1"/>
          </p:cNvSpPr>
          <p:nvPr>
            <p:ph type="ftr" sz="quarter" idx="11"/>
          </p:nvPr>
        </p:nvSpPr>
        <p:spPr/>
        <p:txBody>
          <a:bodyPr/>
          <a:lstStyle/>
          <a:p>
            <a:r>
              <a:rPr lang="tr-TR" smtClean="0"/>
              <a:t>Türkiye Coğrafyacıları Derneği Uluslararası Kongresi   4-7 Haziran 2014 Muğla</a:t>
            </a:r>
            <a:endParaRPr lang="tr-TR"/>
          </a:p>
        </p:txBody>
      </p:sp>
      <p:sp>
        <p:nvSpPr>
          <p:cNvPr id="6" name="5 Slayt Numarası Yer Tutucusu"/>
          <p:cNvSpPr>
            <a:spLocks noGrp="1"/>
          </p:cNvSpPr>
          <p:nvPr>
            <p:ph type="sldNum" sz="quarter" idx="12"/>
          </p:nvPr>
        </p:nvSpPr>
        <p:spPr/>
        <p:txBody>
          <a:bodyPr/>
          <a:lstStyle/>
          <a:p>
            <a:fld id="{18C95C2F-F1F3-40AB-9086-CF22B6FB009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86C4263-A9A6-4D32-B5FA-C94FDDB1123D}" type="datetime1">
              <a:rPr lang="tr-TR" smtClean="0"/>
              <a:pPr/>
              <a:t>11.05.2020</a:t>
            </a:fld>
            <a:endParaRPr lang="tr-TR"/>
          </a:p>
        </p:txBody>
      </p:sp>
      <p:sp>
        <p:nvSpPr>
          <p:cNvPr id="5" name="4 Altbilgi Yer Tutucusu"/>
          <p:cNvSpPr>
            <a:spLocks noGrp="1"/>
          </p:cNvSpPr>
          <p:nvPr>
            <p:ph type="ftr" sz="quarter" idx="11"/>
          </p:nvPr>
        </p:nvSpPr>
        <p:spPr/>
        <p:txBody>
          <a:bodyPr/>
          <a:lstStyle/>
          <a:p>
            <a:r>
              <a:rPr lang="tr-TR" smtClean="0"/>
              <a:t>Türkiye Coğrafyacıları Derneği Uluslararası Kongresi   4-7 Haziran 2014 Muğla</a:t>
            </a:r>
            <a:endParaRPr lang="tr-TR"/>
          </a:p>
        </p:txBody>
      </p:sp>
      <p:sp>
        <p:nvSpPr>
          <p:cNvPr id="6" name="5 Slayt Numarası Yer Tutucusu"/>
          <p:cNvSpPr>
            <a:spLocks noGrp="1"/>
          </p:cNvSpPr>
          <p:nvPr>
            <p:ph type="sldNum" sz="quarter" idx="12"/>
          </p:nvPr>
        </p:nvSpPr>
        <p:spPr/>
        <p:txBody>
          <a:bodyPr/>
          <a:lstStyle/>
          <a:p>
            <a:fld id="{18C95C2F-F1F3-40AB-9086-CF22B6FB009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908F36D5-778F-4F53-8733-104B36EEEB87}" type="datetime1">
              <a:rPr lang="tr-TR" smtClean="0"/>
              <a:pPr/>
              <a:t>11.05.2020</a:t>
            </a:fld>
            <a:endParaRPr lang="tr-TR"/>
          </a:p>
        </p:txBody>
      </p:sp>
      <p:sp>
        <p:nvSpPr>
          <p:cNvPr id="5" name="4 Altbilgi Yer Tutucusu"/>
          <p:cNvSpPr>
            <a:spLocks noGrp="1"/>
          </p:cNvSpPr>
          <p:nvPr>
            <p:ph type="ftr" sz="quarter" idx="11"/>
          </p:nvPr>
        </p:nvSpPr>
        <p:spPr/>
        <p:txBody>
          <a:bodyPr/>
          <a:lstStyle/>
          <a:p>
            <a:r>
              <a:rPr lang="tr-TR" smtClean="0"/>
              <a:t>Türkiye Coğrafyacıları Derneği Uluslararası Kongresi   4-7 Haziran 2014 Muğla</a:t>
            </a:r>
            <a:endParaRPr lang="tr-TR"/>
          </a:p>
        </p:txBody>
      </p:sp>
      <p:sp>
        <p:nvSpPr>
          <p:cNvPr id="6" name="5 Slayt Numarası Yer Tutucusu"/>
          <p:cNvSpPr>
            <a:spLocks noGrp="1"/>
          </p:cNvSpPr>
          <p:nvPr>
            <p:ph type="sldNum" sz="quarter" idx="12"/>
          </p:nvPr>
        </p:nvSpPr>
        <p:spPr/>
        <p:txBody>
          <a:bodyPr/>
          <a:lstStyle/>
          <a:p>
            <a:fld id="{18C95C2F-F1F3-40AB-9086-CF22B6FB0090}"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B0F9AA3A-DF3D-4AAB-B0A3-9AAAFB7A754B}" type="datetime1">
              <a:rPr lang="tr-TR" smtClean="0"/>
              <a:pPr/>
              <a:t>11.05.2020</a:t>
            </a:fld>
            <a:endParaRPr lang="tr-TR"/>
          </a:p>
        </p:txBody>
      </p:sp>
      <p:sp>
        <p:nvSpPr>
          <p:cNvPr id="6" name="5 Altbilgi Yer Tutucusu"/>
          <p:cNvSpPr>
            <a:spLocks noGrp="1"/>
          </p:cNvSpPr>
          <p:nvPr>
            <p:ph type="ftr" sz="quarter" idx="11"/>
          </p:nvPr>
        </p:nvSpPr>
        <p:spPr/>
        <p:txBody>
          <a:bodyPr/>
          <a:lstStyle/>
          <a:p>
            <a:r>
              <a:rPr lang="tr-TR" smtClean="0"/>
              <a:t>Türkiye Coğrafyacıları Derneği Uluslararası Kongresi   4-7 Haziran 2014 Muğla</a:t>
            </a:r>
            <a:endParaRPr lang="tr-TR"/>
          </a:p>
        </p:txBody>
      </p:sp>
      <p:sp>
        <p:nvSpPr>
          <p:cNvPr id="7" name="6 Slayt Numarası Yer Tutucusu"/>
          <p:cNvSpPr>
            <a:spLocks noGrp="1"/>
          </p:cNvSpPr>
          <p:nvPr>
            <p:ph type="sldNum" sz="quarter" idx="12"/>
          </p:nvPr>
        </p:nvSpPr>
        <p:spPr/>
        <p:txBody>
          <a:bodyPr/>
          <a:lstStyle/>
          <a:p>
            <a:fld id="{18C95C2F-F1F3-40AB-9086-CF22B6FB009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6446D66E-07F4-497D-A99B-CFAD4DE40FB0}" type="datetime1">
              <a:rPr lang="tr-TR" smtClean="0"/>
              <a:pPr/>
              <a:t>11.05.2020</a:t>
            </a:fld>
            <a:endParaRPr lang="tr-TR"/>
          </a:p>
        </p:txBody>
      </p:sp>
      <p:sp>
        <p:nvSpPr>
          <p:cNvPr id="8" name="7 Altbilgi Yer Tutucusu"/>
          <p:cNvSpPr>
            <a:spLocks noGrp="1"/>
          </p:cNvSpPr>
          <p:nvPr>
            <p:ph type="ftr" sz="quarter" idx="11"/>
          </p:nvPr>
        </p:nvSpPr>
        <p:spPr/>
        <p:txBody>
          <a:bodyPr/>
          <a:lstStyle/>
          <a:p>
            <a:r>
              <a:rPr lang="tr-TR" smtClean="0"/>
              <a:t>Türkiye Coğrafyacıları Derneği Uluslararası Kongresi   4-7 Haziran 2014 Muğla</a:t>
            </a:r>
            <a:endParaRPr lang="tr-TR"/>
          </a:p>
        </p:txBody>
      </p:sp>
      <p:sp>
        <p:nvSpPr>
          <p:cNvPr id="9" name="8 Slayt Numarası Yer Tutucusu"/>
          <p:cNvSpPr>
            <a:spLocks noGrp="1"/>
          </p:cNvSpPr>
          <p:nvPr>
            <p:ph type="sldNum" sz="quarter" idx="12"/>
          </p:nvPr>
        </p:nvSpPr>
        <p:spPr/>
        <p:txBody>
          <a:bodyPr/>
          <a:lstStyle/>
          <a:p>
            <a:fld id="{18C95C2F-F1F3-40AB-9086-CF22B6FB009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A9859BC1-00C4-4F70-894C-79245B5993C8}" type="datetime1">
              <a:rPr lang="tr-TR" smtClean="0"/>
              <a:pPr/>
              <a:t>11.05.2020</a:t>
            </a:fld>
            <a:endParaRPr lang="tr-TR"/>
          </a:p>
        </p:txBody>
      </p:sp>
      <p:sp>
        <p:nvSpPr>
          <p:cNvPr id="4" name="3 Altbilgi Yer Tutucusu"/>
          <p:cNvSpPr>
            <a:spLocks noGrp="1"/>
          </p:cNvSpPr>
          <p:nvPr>
            <p:ph type="ftr" sz="quarter" idx="11"/>
          </p:nvPr>
        </p:nvSpPr>
        <p:spPr/>
        <p:txBody>
          <a:bodyPr/>
          <a:lstStyle/>
          <a:p>
            <a:r>
              <a:rPr lang="tr-TR" smtClean="0"/>
              <a:t>Türkiye Coğrafyacıları Derneği Uluslararası Kongresi   4-7 Haziran 2014 Muğla</a:t>
            </a:r>
            <a:endParaRPr lang="tr-TR"/>
          </a:p>
        </p:txBody>
      </p:sp>
      <p:sp>
        <p:nvSpPr>
          <p:cNvPr id="5" name="4 Slayt Numarası Yer Tutucusu"/>
          <p:cNvSpPr>
            <a:spLocks noGrp="1"/>
          </p:cNvSpPr>
          <p:nvPr>
            <p:ph type="sldNum" sz="quarter" idx="12"/>
          </p:nvPr>
        </p:nvSpPr>
        <p:spPr/>
        <p:txBody>
          <a:bodyPr/>
          <a:lstStyle/>
          <a:p>
            <a:fld id="{18C95C2F-F1F3-40AB-9086-CF22B6FB009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349364CA-6A91-4021-BF85-063006F0390B}" type="datetime1">
              <a:rPr lang="tr-TR" smtClean="0"/>
              <a:pPr/>
              <a:t>11.05.2020</a:t>
            </a:fld>
            <a:endParaRPr lang="tr-TR"/>
          </a:p>
        </p:txBody>
      </p:sp>
      <p:sp>
        <p:nvSpPr>
          <p:cNvPr id="3" name="2 Altbilgi Yer Tutucusu"/>
          <p:cNvSpPr>
            <a:spLocks noGrp="1"/>
          </p:cNvSpPr>
          <p:nvPr>
            <p:ph type="ftr" sz="quarter" idx="11"/>
          </p:nvPr>
        </p:nvSpPr>
        <p:spPr/>
        <p:txBody>
          <a:bodyPr/>
          <a:lstStyle/>
          <a:p>
            <a:r>
              <a:rPr lang="tr-TR" smtClean="0"/>
              <a:t>Türkiye Coğrafyacıları Derneği Uluslararası Kongresi   4-7 Haziran 2014 Muğla</a:t>
            </a:r>
            <a:endParaRPr lang="tr-TR"/>
          </a:p>
        </p:txBody>
      </p:sp>
      <p:sp>
        <p:nvSpPr>
          <p:cNvPr id="4" name="3 Slayt Numarası Yer Tutucusu"/>
          <p:cNvSpPr>
            <a:spLocks noGrp="1"/>
          </p:cNvSpPr>
          <p:nvPr>
            <p:ph type="sldNum" sz="quarter" idx="12"/>
          </p:nvPr>
        </p:nvSpPr>
        <p:spPr/>
        <p:txBody>
          <a:bodyPr/>
          <a:lstStyle/>
          <a:p>
            <a:fld id="{18C95C2F-F1F3-40AB-9086-CF22B6FB0090}"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6B6F11F-9A9F-4A63-9979-4383E1F26835}" type="datetime1">
              <a:rPr lang="tr-TR" smtClean="0"/>
              <a:pPr/>
              <a:t>11.05.2020</a:t>
            </a:fld>
            <a:endParaRPr lang="tr-TR"/>
          </a:p>
        </p:txBody>
      </p:sp>
      <p:sp>
        <p:nvSpPr>
          <p:cNvPr id="6" name="5 Altbilgi Yer Tutucusu"/>
          <p:cNvSpPr>
            <a:spLocks noGrp="1"/>
          </p:cNvSpPr>
          <p:nvPr>
            <p:ph type="ftr" sz="quarter" idx="11"/>
          </p:nvPr>
        </p:nvSpPr>
        <p:spPr/>
        <p:txBody>
          <a:bodyPr/>
          <a:lstStyle/>
          <a:p>
            <a:r>
              <a:rPr lang="tr-TR" smtClean="0"/>
              <a:t>Türkiye Coğrafyacıları Derneği Uluslararası Kongresi   4-7 Haziran 2014 Muğla</a:t>
            </a:r>
            <a:endParaRPr lang="tr-TR"/>
          </a:p>
        </p:txBody>
      </p:sp>
      <p:sp>
        <p:nvSpPr>
          <p:cNvPr id="7" name="6 Slayt Numarası Yer Tutucusu"/>
          <p:cNvSpPr>
            <a:spLocks noGrp="1"/>
          </p:cNvSpPr>
          <p:nvPr>
            <p:ph type="sldNum" sz="quarter" idx="12"/>
          </p:nvPr>
        </p:nvSpPr>
        <p:spPr/>
        <p:txBody>
          <a:bodyPr/>
          <a:lstStyle/>
          <a:p>
            <a:fld id="{18C95C2F-F1F3-40AB-9086-CF22B6FB009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812D9F4-D0BA-4157-BD10-1C6C465656E5}" type="datetime1">
              <a:rPr lang="tr-TR" smtClean="0"/>
              <a:pPr/>
              <a:t>11.05.2020</a:t>
            </a:fld>
            <a:endParaRPr lang="tr-TR"/>
          </a:p>
        </p:txBody>
      </p:sp>
      <p:sp>
        <p:nvSpPr>
          <p:cNvPr id="6" name="5 Altbilgi Yer Tutucusu"/>
          <p:cNvSpPr>
            <a:spLocks noGrp="1"/>
          </p:cNvSpPr>
          <p:nvPr>
            <p:ph type="ftr" sz="quarter" idx="11"/>
          </p:nvPr>
        </p:nvSpPr>
        <p:spPr/>
        <p:txBody>
          <a:bodyPr/>
          <a:lstStyle/>
          <a:p>
            <a:r>
              <a:rPr lang="tr-TR" smtClean="0"/>
              <a:t>Türkiye Coğrafyacıları Derneği Uluslararası Kongresi   4-7 Haziran 2014 Muğla</a:t>
            </a:r>
            <a:endParaRPr lang="tr-TR"/>
          </a:p>
        </p:txBody>
      </p:sp>
      <p:sp>
        <p:nvSpPr>
          <p:cNvPr id="7" name="6 Slayt Numarası Yer Tutucusu"/>
          <p:cNvSpPr>
            <a:spLocks noGrp="1"/>
          </p:cNvSpPr>
          <p:nvPr>
            <p:ph type="sldNum" sz="quarter" idx="12"/>
          </p:nvPr>
        </p:nvSpPr>
        <p:spPr/>
        <p:txBody>
          <a:bodyPr/>
          <a:lstStyle/>
          <a:p>
            <a:fld id="{18C95C2F-F1F3-40AB-9086-CF22B6FB0090}"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DAA601-8AAF-4A7A-8E69-86FF016F5BF9}" type="datetime1">
              <a:rPr lang="tr-TR" smtClean="0"/>
              <a:pPr/>
              <a:t>11.05.2020</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Türkiye Coğrafyacıları Derneği Uluslararası Kongresi   4-7 Haziran 2014 Muğla</a:t>
            </a:r>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8C95C2F-F1F3-40AB-9086-CF22B6FB0090}"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a:extLst>
              <a:ext uri="{FF2B5EF4-FFF2-40B4-BE49-F238E27FC236}">
                <a16:creationId xmlns:a16="http://schemas.microsoft.com/office/drawing/2014/main" id="{1738C273-F9CB-4C75-B942-D706FE0AD8B2}"/>
              </a:ext>
            </a:extLst>
          </p:cNvPr>
          <p:cNvSpPr txBox="1"/>
          <p:nvPr/>
        </p:nvSpPr>
        <p:spPr>
          <a:xfrm>
            <a:off x="3214678" y="214290"/>
            <a:ext cx="3429024" cy="923330"/>
          </a:xfrm>
          <a:prstGeom prst="rect">
            <a:avLst/>
          </a:prstGeom>
          <a:noFill/>
        </p:spPr>
        <p:txBody>
          <a:bodyPr wrap="square" rtlCol="0">
            <a:spAutoFit/>
          </a:bodyPr>
          <a:lstStyle/>
          <a:p>
            <a:pPr algn="ctr"/>
            <a:r>
              <a:rPr lang="tr-TR" dirty="0">
                <a:solidFill>
                  <a:srgbClr val="3B419B"/>
                </a:solidFill>
              </a:rPr>
              <a:t>Ankara Üniversitesi </a:t>
            </a:r>
          </a:p>
          <a:p>
            <a:pPr algn="ctr"/>
            <a:r>
              <a:rPr lang="tr-TR" dirty="0">
                <a:solidFill>
                  <a:srgbClr val="3B419B"/>
                </a:solidFill>
              </a:rPr>
              <a:t>Dil ve Tarih-Coğrafya Fakültesi </a:t>
            </a:r>
          </a:p>
          <a:p>
            <a:pPr algn="ctr"/>
            <a:r>
              <a:rPr lang="tr-TR" dirty="0">
                <a:solidFill>
                  <a:srgbClr val="3B419B"/>
                </a:solidFill>
              </a:rPr>
              <a:t>Coğrafya Bölümü</a:t>
            </a:r>
          </a:p>
        </p:txBody>
      </p:sp>
      <p:sp>
        <p:nvSpPr>
          <p:cNvPr id="3" name="Alt Başlık 2">
            <a:extLst>
              <a:ext uri="{FF2B5EF4-FFF2-40B4-BE49-F238E27FC236}">
                <a16:creationId xmlns:a16="http://schemas.microsoft.com/office/drawing/2014/main" id="{25BF0E46-5E7F-4448-8AE2-C0F2B5FE990C}"/>
              </a:ext>
            </a:extLst>
          </p:cNvPr>
          <p:cNvSpPr txBox="1">
            <a:spLocks/>
          </p:cNvSpPr>
          <p:nvPr/>
        </p:nvSpPr>
        <p:spPr>
          <a:xfrm>
            <a:off x="3143240" y="6215082"/>
            <a:ext cx="3722703" cy="3485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3B419B"/>
                </a:solidFill>
              </a:rPr>
              <a:t>Doç. Dr. Mutlu YILMAZ</a:t>
            </a:r>
          </a:p>
        </p:txBody>
      </p:sp>
      <p:sp>
        <p:nvSpPr>
          <p:cNvPr id="4" name="3 Dikdörtgen"/>
          <p:cNvSpPr/>
          <p:nvPr/>
        </p:nvSpPr>
        <p:spPr>
          <a:xfrm>
            <a:off x="2643174" y="1428736"/>
            <a:ext cx="4572000" cy="1077218"/>
          </a:xfrm>
          <a:prstGeom prst="rect">
            <a:avLst/>
          </a:prstGeom>
        </p:spPr>
        <p:txBody>
          <a:bodyPr>
            <a:spAutoFit/>
          </a:bodyPr>
          <a:lstStyle/>
          <a:p>
            <a:pPr algn="ctr"/>
            <a:r>
              <a:rPr lang="tr-TR" sz="3200" dirty="0" smtClean="0">
                <a:solidFill>
                  <a:srgbClr val="3B419B"/>
                </a:solidFill>
                <a:latin typeface="Times New Roman" pitchFamily="18" charset="0"/>
                <a:cs typeface="Times New Roman" pitchFamily="18" charset="0"/>
              </a:rPr>
              <a:t>COG 450 </a:t>
            </a:r>
            <a:br>
              <a:rPr lang="tr-TR" sz="3200" dirty="0" smtClean="0">
                <a:solidFill>
                  <a:srgbClr val="3B419B"/>
                </a:solidFill>
                <a:latin typeface="Times New Roman" pitchFamily="18" charset="0"/>
                <a:cs typeface="Times New Roman" pitchFamily="18" charset="0"/>
              </a:rPr>
            </a:br>
            <a:r>
              <a:rPr lang="tr-TR" sz="3200" b="1" dirty="0" smtClean="0">
                <a:solidFill>
                  <a:srgbClr val="3B419B"/>
                </a:solidFill>
                <a:latin typeface="Times New Roman" pitchFamily="18" charset="0"/>
                <a:cs typeface="Times New Roman" pitchFamily="18" charset="0"/>
              </a:rPr>
              <a:t>ORTA DOĞU</a:t>
            </a:r>
            <a:endParaRPr lang="tr-TR" sz="3200" b="1" dirty="0">
              <a:solidFill>
                <a:srgbClr val="3B419B"/>
              </a:solidFill>
              <a:latin typeface="Times New Roman" pitchFamily="18" charset="0"/>
              <a:cs typeface="Times New Roman" pitchFamily="18" charset="0"/>
            </a:endParaRPr>
          </a:p>
        </p:txBody>
      </p:sp>
      <p:pic>
        <p:nvPicPr>
          <p:cNvPr id="6"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4612" y="2643182"/>
            <a:ext cx="4518325" cy="3500462"/>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00100" y="332656"/>
            <a:ext cx="4357718" cy="6001546"/>
          </a:xfrm>
        </p:spPr>
        <p:txBody>
          <a:bodyPr>
            <a:normAutofit fontScale="62500" lnSpcReduction="20000"/>
          </a:bodyPr>
          <a:lstStyle/>
          <a:p>
            <a:pPr marL="0" indent="0" algn="just">
              <a:buNone/>
            </a:pPr>
            <a:endParaRPr lang="tr-TR" dirty="0" smtClean="0"/>
          </a:p>
          <a:p>
            <a:pPr marL="0" indent="0" algn="just"/>
            <a:r>
              <a:rPr lang="tr-TR" dirty="0" smtClean="0">
                <a:latin typeface="Times New Roman" pitchFamily="18" charset="0"/>
                <a:cs typeface="Times New Roman" pitchFamily="18" charset="0"/>
              </a:rPr>
              <a:t>Enerji </a:t>
            </a:r>
            <a:r>
              <a:rPr lang="tr-TR" dirty="0">
                <a:latin typeface="Times New Roman" pitchFamily="18" charset="0"/>
                <a:cs typeface="Times New Roman" pitchFamily="18" charset="0"/>
              </a:rPr>
              <a:t>açısından ele alındığında bu bölge, Ortadoğu ve Hazar Bölgesi enerji merkezleri ile buralardaki boru hatlarını da kontrolünde bulundurmaktadır. 13 Temmuz 2006 tarihinde Bakü-Tiflis-Ceyhan (BTC) petrol boru hattının devreye girmesi ile beraber, Hazar Denizi’nin doğusundaki ülkeler için önemli bir ithalat ve ihracat kapısı durumuna </a:t>
            </a:r>
            <a:r>
              <a:rPr lang="tr-TR" dirty="0" smtClean="0">
                <a:latin typeface="Times New Roman" pitchFamily="18" charset="0"/>
                <a:cs typeface="Times New Roman" pitchFamily="18" charset="0"/>
              </a:rPr>
              <a:t>gelmiştir. </a:t>
            </a:r>
          </a:p>
          <a:p>
            <a:pPr marL="0" indent="0" algn="just"/>
            <a:endParaRPr lang="tr-TR" dirty="0" smtClean="0">
              <a:latin typeface="Times New Roman" pitchFamily="18" charset="0"/>
              <a:cs typeface="Times New Roman" pitchFamily="18" charset="0"/>
            </a:endParaRPr>
          </a:p>
          <a:p>
            <a:pPr marL="0" indent="0" algn="just">
              <a:buClrTx/>
              <a:buFont typeface="Arial" pitchFamily="34" charset="0"/>
              <a:buChar char="•"/>
            </a:pPr>
            <a:r>
              <a:rPr lang="tr-TR" dirty="0" smtClean="0">
                <a:latin typeface="Times New Roman" pitchFamily="18" charset="0"/>
                <a:cs typeface="Times New Roman" pitchFamily="18" charset="0"/>
              </a:rPr>
              <a:t>BTC </a:t>
            </a:r>
            <a:r>
              <a:rPr lang="tr-TR" dirty="0">
                <a:latin typeface="Times New Roman" pitchFamily="18" charset="0"/>
                <a:cs typeface="Times New Roman" pitchFamily="18" charset="0"/>
              </a:rPr>
              <a:t>ve Kerkük-Yumurtalık hattına Samsun-Ceyhan hattı da ilave edildiğinde, Doğu Akdeniz Bölgesi’ne Türkiye çıkışlı petrol miktarı 170 milyon tona başka bir ifade ile dünyanın 2010 yılında tüketmiş olduğu petrolün % 7’sine ulaşacaktır. Bu veriler de dikkate alınırsa Doğu Akdeniz, gerek bu coğrafyaya ve gerekse bu coğrafyadan Batı’ya yönelik hem enerji hem de ticari emtianın ithalat ve ihracatının geçiş ve ulaşım güzergâhının önemli bir parçasını teşkil etmektedir.</a:t>
            </a:r>
          </a:p>
          <a:p>
            <a:pPr marL="0" indent="0">
              <a:buNone/>
            </a:pPr>
            <a:endParaRPr lang="tr-TR" dirty="0"/>
          </a:p>
          <a:p>
            <a:endParaRPr lang="tr-TR" dirty="0"/>
          </a:p>
        </p:txBody>
      </p:sp>
      <p:pic>
        <p:nvPicPr>
          <p:cNvPr id="6" name="5 İçerik Yer Tutucusu" descr="http://farm8.staticflickr.com/7269/6972193468_a1a12723a3.jpg"/>
          <p:cNvPicPr>
            <a:picLocks noGrp="1"/>
          </p:cNvPicPr>
          <p:nvPr>
            <p:ph sz="half" idx="2"/>
          </p:nvPr>
        </p:nvPicPr>
        <p:blipFill>
          <a:blip r:embed="rId2" cstate="print"/>
          <a:srcRect/>
          <a:stretch>
            <a:fillRect/>
          </a:stretch>
        </p:blipFill>
        <p:spPr bwMode="auto">
          <a:xfrm>
            <a:off x="5429256" y="785794"/>
            <a:ext cx="2857520" cy="1857388"/>
          </a:xfrm>
          <a:prstGeom prst="rect">
            <a:avLst/>
          </a:prstGeom>
          <a:noFill/>
          <a:ln w="3175">
            <a:solidFill>
              <a:schemeClr val="tx1"/>
            </a:solidFill>
            <a:miter lim="800000"/>
            <a:headEnd/>
            <a:tailEnd/>
          </a:ln>
        </p:spPr>
      </p:pic>
      <p:pic>
        <p:nvPicPr>
          <p:cNvPr id="7" name="6 İçerik Yer Tutucusu" descr="/_newsimages/3332503.jpg"/>
          <p:cNvPicPr>
            <a:picLocks/>
          </p:cNvPicPr>
          <p:nvPr/>
        </p:nvPicPr>
        <p:blipFill>
          <a:blip r:embed="rId3" cstate="print"/>
          <a:srcRect/>
          <a:stretch>
            <a:fillRect/>
          </a:stretch>
        </p:blipFill>
        <p:spPr bwMode="auto">
          <a:xfrm>
            <a:off x="5429256" y="3286124"/>
            <a:ext cx="2857520" cy="2000264"/>
          </a:xfrm>
          <a:prstGeom prst="rect">
            <a:avLst/>
          </a:prstGeom>
          <a:noFill/>
          <a:ln w="9525">
            <a:noFill/>
            <a:miter lim="800000"/>
            <a:headEnd/>
            <a:tailEnd/>
          </a:ln>
        </p:spPr>
      </p:pic>
    </p:spTree>
    <p:extLst>
      <p:ext uri="{BB962C8B-B14F-4D97-AF65-F5344CB8AC3E}">
        <p14:creationId xmlns:p14="http://schemas.microsoft.com/office/powerpoint/2010/main" val="2167945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00100" y="500042"/>
            <a:ext cx="4357718" cy="5857916"/>
          </a:xfrm>
        </p:spPr>
        <p:txBody>
          <a:bodyPr>
            <a:normAutofit fontScale="47500" lnSpcReduction="20000"/>
          </a:bodyPr>
          <a:lstStyle/>
          <a:p>
            <a:pPr marL="0" indent="0" algn="just">
              <a:buNone/>
            </a:pPr>
            <a:r>
              <a:rPr lang="tr-TR" sz="4200" b="1" dirty="0">
                <a:latin typeface="Times New Roman" pitchFamily="18" charset="0"/>
                <a:cs typeface="Times New Roman" pitchFamily="18" charset="0"/>
              </a:rPr>
              <a:t>Doğu Akdeniz Derin Deniz Enerji </a:t>
            </a:r>
            <a:r>
              <a:rPr lang="tr-TR" sz="4200" b="1" dirty="0" smtClean="0">
                <a:latin typeface="Times New Roman" pitchFamily="18" charset="0"/>
                <a:cs typeface="Times New Roman" pitchFamily="18" charset="0"/>
              </a:rPr>
              <a:t>Kaynakları</a:t>
            </a:r>
          </a:p>
          <a:p>
            <a:pPr marL="0" indent="0" algn="just">
              <a:buNone/>
            </a:pPr>
            <a:endParaRPr lang="tr-TR" sz="3600" b="1" dirty="0">
              <a:latin typeface="Times New Roman" pitchFamily="18" charset="0"/>
              <a:cs typeface="Times New Roman" pitchFamily="18" charset="0"/>
            </a:endParaRPr>
          </a:p>
          <a:p>
            <a:pPr marL="0" indent="0" algn="just">
              <a:buClrTx/>
              <a:buFont typeface="Arial" pitchFamily="34" charset="0"/>
              <a:buChar char="•"/>
            </a:pPr>
            <a:r>
              <a:rPr lang="tr-TR" sz="3600" dirty="0" smtClean="0">
                <a:latin typeface="Times New Roman" pitchFamily="18" charset="0"/>
                <a:cs typeface="Times New Roman" pitchFamily="18" charset="0"/>
              </a:rPr>
              <a:t>Enerji </a:t>
            </a:r>
            <a:r>
              <a:rPr lang="tr-TR" sz="3600" dirty="0">
                <a:latin typeface="Times New Roman" pitchFamily="18" charset="0"/>
                <a:cs typeface="Times New Roman" pitchFamily="18" charset="0"/>
              </a:rPr>
              <a:t>taşımacılığının ötesinde, </a:t>
            </a:r>
            <a:r>
              <a:rPr lang="tr-TR" sz="3600" dirty="0" smtClean="0">
                <a:latin typeface="Times New Roman" pitchFamily="18" charset="0"/>
                <a:cs typeface="Times New Roman" pitchFamily="18" charset="0"/>
              </a:rPr>
              <a:t>Doğu </a:t>
            </a:r>
            <a:r>
              <a:rPr lang="tr-TR" sz="3600" dirty="0">
                <a:latin typeface="Times New Roman" pitchFamily="18" charset="0"/>
                <a:cs typeface="Times New Roman" pitchFamily="18" charset="0"/>
              </a:rPr>
              <a:t>Akdeniz’de bulunduğu ilan edilen doğalgaz ve petrol rezervleri enerji bağlamında ekonomik değere ayrı bir önem kazandırmaktadır</a:t>
            </a:r>
            <a:r>
              <a:rPr lang="tr-TR" sz="3600" dirty="0" smtClean="0">
                <a:latin typeface="Times New Roman" pitchFamily="18" charset="0"/>
                <a:cs typeface="Times New Roman" pitchFamily="18" charset="0"/>
              </a:rPr>
              <a:t>. Zira günümüzde yapılan çalışmalarda Doğu Akdeniz’de yaklaşık değeri 3 trilyon dolar olan, 15 trilyon metreküp doğalgaz rezervinin olduğu tahminleridir. </a:t>
            </a:r>
          </a:p>
          <a:p>
            <a:pPr marL="0" indent="0" algn="just">
              <a:buClrTx/>
              <a:buFont typeface="Arial" pitchFamily="34" charset="0"/>
              <a:buChar char="•"/>
            </a:pPr>
            <a:r>
              <a:rPr lang="tr-TR" sz="3600" dirty="0" smtClean="0">
                <a:latin typeface="Times New Roman" pitchFamily="18" charset="0"/>
                <a:cs typeface="Times New Roman" pitchFamily="18" charset="0"/>
              </a:rPr>
              <a:t> </a:t>
            </a:r>
            <a:r>
              <a:rPr lang="tr-TR" sz="3600" dirty="0">
                <a:latin typeface="Times New Roman" pitchFamily="18" charset="0"/>
                <a:cs typeface="Times New Roman" pitchFamily="18" charset="0"/>
              </a:rPr>
              <a:t>Zira 8 Nisan 2010 tarihinde ABD Jeolojik Araştırmalar Merkezi (USGS-US </a:t>
            </a:r>
            <a:r>
              <a:rPr lang="tr-TR" sz="3600" dirty="0" err="1">
                <a:latin typeface="Times New Roman" pitchFamily="18" charset="0"/>
                <a:cs typeface="Times New Roman" pitchFamily="18" charset="0"/>
              </a:rPr>
              <a:t>Geological</a:t>
            </a:r>
            <a:r>
              <a:rPr lang="tr-TR" sz="3600" dirty="0">
                <a:latin typeface="Times New Roman" pitchFamily="18" charset="0"/>
                <a:cs typeface="Times New Roman" pitchFamily="18" charset="0"/>
              </a:rPr>
              <a:t> </a:t>
            </a:r>
            <a:r>
              <a:rPr lang="tr-TR" sz="3600" dirty="0" err="1">
                <a:latin typeface="Times New Roman" pitchFamily="18" charset="0"/>
                <a:cs typeface="Times New Roman" pitchFamily="18" charset="0"/>
              </a:rPr>
              <a:t>Survey</a:t>
            </a:r>
            <a:r>
              <a:rPr lang="tr-TR" sz="3600" dirty="0">
                <a:latin typeface="Times New Roman" pitchFamily="18" charset="0"/>
                <a:cs typeface="Times New Roman" pitchFamily="18" charset="0"/>
              </a:rPr>
              <a:t>) tarafından yayınlanan raporda Kıbrıs, Lübnan, Suriye ve İsrail arasında kalan bölge olan </a:t>
            </a:r>
            <a:r>
              <a:rPr lang="tr-TR" sz="3600" dirty="0" err="1" smtClean="0">
                <a:latin typeface="Times New Roman" pitchFamily="18" charset="0"/>
                <a:cs typeface="Times New Roman" pitchFamily="18" charset="0"/>
              </a:rPr>
              <a:t>Levant</a:t>
            </a:r>
            <a:r>
              <a:rPr lang="tr-TR" sz="3600" dirty="0" smtClean="0">
                <a:latin typeface="Times New Roman" pitchFamily="18" charset="0"/>
                <a:cs typeface="Times New Roman" pitchFamily="18" charset="0"/>
              </a:rPr>
              <a:t> </a:t>
            </a:r>
            <a:r>
              <a:rPr lang="tr-TR" sz="3600" dirty="0">
                <a:latin typeface="Times New Roman" pitchFamily="18" charset="0"/>
                <a:cs typeface="Times New Roman" pitchFamily="18" charset="0"/>
              </a:rPr>
              <a:t>Havzasında 3,45 trilyon </a:t>
            </a:r>
            <a:r>
              <a:rPr lang="tr-TR" sz="3600" dirty="0" smtClean="0">
                <a:latin typeface="Times New Roman" pitchFamily="18" charset="0"/>
                <a:cs typeface="Times New Roman" pitchFamily="18" charset="0"/>
              </a:rPr>
              <a:t>m</a:t>
            </a:r>
            <a:r>
              <a:rPr lang="tr-TR" sz="3600" baseline="30000" dirty="0" smtClean="0">
                <a:latin typeface="Times New Roman" pitchFamily="18" charset="0"/>
                <a:cs typeface="Times New Roman" pitchFamily="18" charset="0"/>
              </a:rPr>
              <a:t>3</a:t>
            </a:r>
            <a:r>
              <a:rPr lang="tr-TR" sz="3600" dirty="0" smtClean="0">
                <a:latin typeface="Times New Roman" pitchFamily="18" charset="0"/>
                <a:cs typeface="Times New Roman" pitchFamily="18" charset="0"/>
              </a:rPr>
              <a:t> </a:t>
            </a:r>
            <a:r>
              <a:rPr lang="tr-TR" sz="3600" dirty="0">
                <a:latin typeface="Times New Roman" pitchFamily="18" charset="0"/>
                <a:cs typeface="Times New Roman" pitchFamily="18" charset="0"/>
              </a:rPr>
              <a:t>doğalgaz ve 1,7 milyar varil </a:t>
            </a:r>
            <a:r>
              <a:rPr lang="tr-TR" sz="3600" dirty="0" smtClean="0">
                <a:latin typeface="Times New Roman" pitchFamily="18" charset="0"/>
                <a:cs typeface="Times New Roman" pitchFamily="18" charset="0"/>
              </a:rPr>
              <a:t>petrol olduğu ayrıca Delta havzasında 7 </a:t>
            </a:r>
            <a:r>
              <a:rPr lang="tr-TR" sz="3600" dirty="0">
                <a:latin typeface="Times New Roman" pitchFamily="18" charset="0"/>
                <a:cs typeface="Times New Roman" pitchFamily="18" charset="0"/>
              </a:rPr>
              <a:t>trilyon </a:t>
            </a:r>
            <a:r>
              <a:rPr lang="tr-TR" sz="3600" dirty="0" smtClean="0">
                <a:latin typeface="Times New Roman" pitchFamily="18" charset="0"/>
                <a:cs typeface="Times New Roman" pitchFamily="18" charset="0"/>
              </a:rPr>
              <a:t>m</a:t>
            </a:r>
            <a:r>
              <a:rPr lang="tr-TR" sz="3600" baseline="30000" dirty="0" smtClean="0">
                <a:latin typeface="Times New Roman" pitchFamily="18" charset="0"/>
                <a:cs typeface="Times New Roman" pitchFamily="18" charset="0"/>
              </a:rPr>
              <a:t>3 </a:t>
            </a:r>
            <a:r>
              <a:rPr lang="tr-TR" sz="3600" dirty="0" smtClean="0">
                <a:latin typeface="Times New Roman" pitchFamily="18" charset="0"/>
                <a:cs typeface="Times New Roman" pitchFamily="18" charset="0"/>
              </a:rPr>
              <a:t> doğalgaz, 1,8 milyar varil petrol rezervinin olduğu söylenmiştir. </a:t>
            </a:r>
          </a:p>
          <a:p>
            <a:pPr marL="0" indent="0" algn="just">
              <a:buClrTx/>
              <a:buFont typeface="Arial" pitchFamily="34" charset="0"/>
              <a:buChar char="•"/>
            </a:pPr>
            <a:r>
              <a:rPr lang="tr-TR" sz="3600" dirty="0" smtClean="0">
                <a:latin typeface="Times New Roman" pitchFamily="18" charset="0"/>
                <a:cs typeface="Times New Roman" pitchFamily="18" charset="0"/>
              </a:rPr>
              <a:t>Bu dünyanın </a:t>
            </a:r>
            <a:r>
              <a:rPr lang="tr-TR" sz="3600" dirty="0">
                <a:latin typeface="Times New Roman" pitchFamily="18" charset="0"/>
                <a:cs typeface="Times New Roman" pitchFamily="18" charset="0"/>
              </a:rPr>
              <a:t>en büyük doğalgaz yataklarından birinin Doğu Akdeniz’de bulunduğuna işaret etmektedir. </a:t>
            </a:r>
          </a:p>
          <a:p>
            <a:endParaRPr lang="tr-TR" dirty="0"/>
          </a:p>
        </p:txBody>
      </p:sp>
      <p:pic>
        <p:nvPicPr>
          <p:cNvPr id="2050" name="Picture 2" descr="http://upload.wikimedia.org/wikipedia/commons/8/82/Levant_Bas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414" y="1643051"/>
            <a:ext cx="3518062" cy="285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355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00100" y="332656"/>
            <a:ext cx="4929222" cy="6025302"/>
          </a:xfrm>
        </p:spPr>
        <p:txBody>
          <a:bodyPr>
            <a:normAutofit fontScale="92500" lnSpcReduction="10000"/>
          </a:bodyPr>
          <a:lstStyle/>
          <a:p>
            <a:pPr marL="0" indent="0" algn="just">
              <a:buNone/>
            </a:pPr>
            <a:endParaRPr lang="tr-TR" sz="2000" dirty="0" smtClean="0"/>
          </a:p>
          <a:p>
            <a:pPr marL="0" indent="0" algn="just">
              <a:buFont typeface="Arial" pitchFamily="34" charset="0"/>
              <a:buChar char="•"/>
            </a:pPr>
            <a:r>
              <a:rPr lang="tr-TR" sz="2100" dirty="0" smtClean="0">
                <a:latin typeface="Times New Roman" pitchFamily="18" charset="0"/>
                <a:cs typeface="Times New Roman" pitchFamily="18" charset="0"/>
              </a:rPr>
              <a:t>Güney </a:t>
            </a:r>
            <a:r>
              <a:rPr lang="tr-TR" sz="2100" dirty="0">
                <a:latin typeface="Times New Roman" pitchFamily="18" charset="0"/>
                <a:cs typeface="Times New Roman" pitchFamily="18" charset="0"/>
              </a:rPr>
              <a:t>Kıbrıs Rum Yönetimi’nin 2007’de derin deniz </a:t>
            </a:r>
            <a:r>
              <a:rPr lang="tr-TR" sz="2100" dirty="0" smtClean="0">
                <a:latin typeface="Times New Roman" pitchFamily="18" charset="0"/>
                <a:cs typeface="Times New Roman" pitchFamily="18" charset="0"/>
              </a:rPr>
              <a:t>petrol ve </a:t>
            </a:r>
            <a:r>
              <a:rPr lang="tr-TR" sz="2100" dirty="0">
                <a:latin typeface="Times New Roman" pitchFamily="18" charset="0"/>
                <a:cs typeface="Times New Roman" pitchFamily="18" charset="0"/>
              </a:rPr>
              <a:t>doğalgaz sondaj çalışmaları için uluslararası </a:t>
            </a:r>
            <a:r>
              <a:rPr lang="tr-TR" sz="2100" dirty="0" smtClean="0">
                <a:latin typeface="Times New Roman" pitchFamily="18" charset="0"/>
                <a:cs typeface="Times New Roman" pitchFamily="18" charset="0"/>
              </a:rPr>
              <a:t>şirketlere yaptığı </a:t>
            </a:r>
            <a:r>
              <a:rPr lang="tr-TR" sz="2100" dirty="0">
                <a:latin typeface="Times New Roman" pitchFamily="18" charset="0"/>
                <a:cs typeface="Times New Roman" pitchFamily="18" charset="0"/>
              </a:rPr>
              <a:t>çağrı beraberinde sınırların, doğal </a:t>
            </a:r>
            <a:r>
              <a:rPr lang="tr-TR" sz="2100" dirty="0" smtClean="0">
                <a:latin typeface="Times New Roman" pitchFamily="18" charset="0"/>
                <a:cs typeface="Times New Roman" pitchFamily="18" charset="0"/>
              </a:rPr>
              <a:t>kaynakların mülkiyetinin </a:t>
            </a:r>
            <a:r>
              <a:rPr lang="tr-TR" sz="2100" dirty="0">
                <a:latin typeface="Times New Roman" pitchFamily="18" charset="0"/>
                <a:cs typeface="Times New Roman" pitchFamily="18" charset="0"/>
              </a:rPr>
              <a:t>tartışıldığı ve </a:t>
            </a:r>
            <a:r>
              <a:rPr lang="tr-TR" sz="2100" dirty="0" err="1">
                <a:latin typeface="Times New Roman" pitchFamily="18" charset="0"/>
                <a:cs typeface="Times New Roman" pitchFamily="18" charset="0"/>
              </a:rPr>
              <a:t>Levant’taki</a:t>
            </a:r>
            <a:r>
              <a:rPr lang="tr-TR" sz="2100" dirty="0">
                <a:latin typeface="Times New Roman" pitchFamily="18" charset="0"/>
                <a:cs typeface="Times New Roman" pitchFamily="18" charset="0"/>
              </a:rPr>
              <a:t> Akdeniz’e </a:t>
            </a:r>
            <a:r>
              <a:rPr lang="tr-TR" sz="2100" dirty="0" smtClean="0">
                <a:latin typeface="Times New Roman" pitchFamily="18" charset="0"/>
                <a:cs typeface="Times New Roman" pitchFamily="18" charset="0"/>
              </a:rPr>
              <a:t>kıyıdaş hemen </a:t>
            </a:r>
            <a:r>
              <a:rPr lang="tr-TR" sz="2100" dirty="0">
                <a:latin typeface="Times New Roman" pitchFamily="18" charset="0"/>
                <a:cs typeface="Times New Roman" pitchFamily="18" charset="0"/>
              </a:rPr>
              <a:t>her devletin birbiriyle olan sorunların tekrar </a:t>
            </a:r>
            <a:r>
              <a:rPr lang="tr-TR" sz="2100" dirty="0" smtClean="0">
                <a:latin typeface="Times New Roman" pitchFamily="18" charset="0"/>
                <a:cs typeface="Times New Roman" pitchFamily="18" charset="0"/>
              </a:rPr>
              <a:t>dillendirildiği bir </a:t>
            </a:r>
            <a:r>
              <a:rPr lang="tr-TR" sz="2100" dirty="0">
                <a:latin typeface="Times New Roman" pitchFamily="18" charset="0"/>
                <a:cs typeface="Times New Roman" pitchFamily="18" charset="0"/>
              </a:rPr>
              <a:t>ortamın doğmasına yol açmıştır. Sondaj </a:t>
            </a:r>
            <a:r>
              <a:rPr lang="tr-TR" sz="2100" dirty="0" smtClean="0">
                <a:latin typeface="Times New Roman" pitchFamily="18" charset="0"/>
                <a:cs typeface="Times New Roman" pitchFamily="18" charset="0"/>
              </a:rPr>
              <a:t>şirketleri 2009’da </a:t>
            </a:r>
            <a:r>
              <a:rPr lang="tr-TR" sz="2100" dirty="0" err="1">
                <a:latin typeface="Times New Roman" pitchFamily="18" charset="0"/>
                <a:cs typeface="Times New Roman" pitchFamily="18" charset="0"/>
              </a:rPr>
              <a:t>Hayfa’nın</a:t>
            </a:r>
            <a:r>
              <a:rPr lang="tr-TR" sz="2100" dirty="0">
                <a:latin typeface="Times New Roman" pitchFamily="18" charset="0"/>
                <a:cs typeface="Times New Roman" pitchFamily="18" charset="0"/>
              </a:rPr>
              <a:t> 130 km açığında Tamar sahasında</a:t>
            </a:r>
            <a:r>
              <a:rPr lang="tr-TR" sz="2100" dirty="0" smtClean="0">
                <a:latin typeface="Times New Roman" pitchFamily="18" charset="0"/>
                <a:cs typeface="Times New Roman" pitchFamily="18" charset="0"/>
              </a:rPr>
              <a:t>, 2010’da </a:t>
            </a:r>
            <a:r>
              <a:rPr lang="tr-TR" sz="2100" dirty="0">
                <a:latin typeface="Times New Roman" pitchFamily="18" charset="0"/>
                <a:cs typeface="Times New Roman" pitchFamily="18" charset="0"/>
              </a:rPr>
              <a:t>ise İsrail’in 135 km açığında </a:t>
            </a:r>
            <a:r>
              <a:rPr lang="tr-TR" sz="2100" dirty="0" err="1">
                <a:latin typeface="Times New Roman" pitchFamily="18" charset="0"/>
                <a:cs typeface="Times New Roman" pitchFamily="18" charset="0"/>
              </a:rPr>
              <a:t>Leviathan</a:t>
            </a:r>
            <a:r>
              <a:rPr lang="tr-TR" sz="2100" dirty="0">
                <a:latin typeface="Times New Roman" pitchFamily="18" charset="0"/>
                <a:cs typeface="Times New Roman" pitchFamily="18" charset="0"/>
              </a:rPr>
              <a:t> sahasında </a:t>
            </a:r>
            <a:r>
              <a:rPr lang="tr-TR" sz="2100" dirty="0" smtClean="0">
                <a:latin typeface="Times New Roman" pitchFamily="18" charset="0"/>
                <a:cs typeface="Times New Roman" pitchFamily="18" charset="0"/>
              </a:rPr>
              <a:t>çok büyük </a:t>
            </a:r>
            <a:r>
              <a:rPr lang="tr-TR" sz="2100" dirty="0">
                <a:latin typeface="Times New Roman" pitchFamily="18" charset="0"/>
                <a:cs typeface="Times New Roman" pitchFamily="18" charset="0"/>
              </a:rPr>
              <a:t>miktarlarda doğalgaz tespit ettiklerini açıklamışlardır</a:t>
            </a:r>
            <a:r>
              <a:rPr lang="tr-TR" sz="2100" dirty="0" smtClean="0">
                <a:latin typeface="Times New Roman" pitchFamily="18" charset="0"/>
                <a:cs typeface="Times New Roman" pitchFamily="18" charset="0"/>
              </a:rPr>
              <a:t>. </a:t>
            </a:r>
            <a:r>
              <a:rPr lang="tr-TR" sz="2100" dirty="0" err="1" smtClean="0">
                <a:latin typeface="Times New Roman" pitchFamily="18" charset="0"/>
                <a:cs typeface="Times New Roman" pitchFamily="18" charset="0"/>
              </a:rPr>
              <a:t>Leviathan’ın</a:t>
            </a:r>
            <a:r>
              <a:rPr lang="tr-TR" sz="2100" dirty="0">
                <a:latin typeface="Times New Roman" pitchFamily="18" charset="0"/>
                <a:cs typeface="Times New Roman" pitchFamily="18" charset="0"/>
              </a:rPr>
              <a:t>, son on yılda yapılan en büyük miktarda </a:t>
            </a:r>
            <a:r>
              <a:rPr lang="tr-TR" sz="2100" dirty="0" smtClean="0">
                <a:latin typeface="Times New Roman" pitchFamily="18" charset="0"/>
                <a:cs typeface="Times New Roman" pitchFamily="18" charset="0"/>
              </a:rPr>
              <a:t>derin deniz </a:t>
            </a:r>
            <a:r>
              <a:rPr lang="tr-TR" sz="2100" dirty="0">
                <a:latin typeface="Times New Roman" pitchFamily="18" charset="0"/>
                <a:cs typeface="Times New Roman" pitchFamily="18" charset="0"/>
              </a:rPr>
              <a:t>tespiti olduğu ifade edilmektedir. </a:t>
            </a:r>
            <a:endParaRPr lang="tr-TR" sz="2100" dirty="0" smtClean="0">
              <a:latin typeface="Times New Roman" pitchFamily="18" charset="0"/>
              <a:cs typeface="Times New Roman" pitchFamily="18" charset="0"/>
            </a:endParaRPr>
          </a:p>
          <a:p>
            <a:pPr marL="0" indent="0" algn="just">
              <a:buFont typeface="Arial" pitchFamily="34" charset="0"/>
              <a:buChar char="•"/>
            </a:pPr>
            <a:r>
              <a:rPr lang="tr-TR" sz="2100" dirty="0" smtClean="0">
                <a:latin typeface="Times New Roman" pitchFamily="18" charset="0"/>
                <a:cs typeface="Times New Roman" pitchFamily="18" charset="0"/>
              </a:rPr>
              <a:t>Bu </a:t>
            </a:r>
            <a:r>
              <a:rPr lang="tr-TR" sz="2100" dirty="0">
                <a:latin typeface="Times New Roman" pitchFamily="18" charset="0"/>
                <a:cs typeface="Times New Roman" pitchFamily="18" charset="0"/>
              </a:rPr>
              <a:t>arada Lübnan</a:t>
            </a:r>
            <a:r>
              <a:rPr lang="tr-TR" sz="2100" dirty="0" smtClean="0">
                <a:latin typeface="Times New Roman" pitchFamily="18" charset="0"/>
                <a:cs typeface="Times New Roman" pitchFamily="18" charset="0"/>
              </a:rPr>
              <a:t>, İsrail’i </a:t>
            </a:r>
            <a:r>
              <a:rPr lang="tr-TR" sz="2100" dirty="0">
                <a:latin typeface="Times New Roman" pitchFamily="18" charset="0"/>
                <a:cs typeface="Times New Roman" pitchFamily="18" charset="0"/>
              </a:rPr>
              <a:t>yatay sondaj yaparak kendi kaynaklarına </a:t>
            </a:r>
            <a:r>
              <a:rPr lang="tr-TR" sz="2100" dirty="0" smtClean="0">
                <a:latin typeface="Times New Roman" pitchFamily="18" charset="0"/>
                <a:cs typeface="Times New Roman" pitchFamily="18" charset="0"/>
              </a:rPr>
              <a:t>müdahalede  bulunmakla </a:t>
            </a:r>
            <a:r>
              <a:rPr lang="tr-TR" sz="2100" dirty="0">
                <a:latin typeface="Times New Roman" pitchFamily="18" charset="0"/>
                <a:cs typeface="Times New Roman" pitchFamily="18" charset="0"/>
              </a:rPr>
              <a:t>suçlamıştır. </a:t>
            </a:r>
            <a:r>
              <a:rPr lang="tr-TR" sz="2100" dirty="0" smtClean="0">
                <a:latin typeface="Times New Roman" pitchFamily="18" charset="0"/>
                <a:cs typeface="Times New Roman" pitchFamily="18" charset="0"/>
              </a:rPr>
              <a:t>Bu </a:t>
            </a:r>
            <a:r>
              <a:rPr lang="tr-TR" sz="2100" dirty="0">
                <a:latin typeface="Times New Roman" pitchFamily="18" charset="0"/>
                <a:cs typeface="Times New Roman" pitchFamily="18" charset="0"/>
              </a:rPr>
              <a:t>arada </a:t>
            </a:r>
            <a:r>
              <a:rPr lang="tr-TR" sz="2100" dirty="0" smtClean="0">
                <a:latin typeface="Times New Roman" pitchFamily="18" charset="0"/>
                <a:cs typeface="Times New Roman" pitchFamily="18" charset="0"/>
              </a:rPr>
              <a:t>Türkiye’nin Kıbrıs </a:t>
            </a:r>
            <a:r>
              <a:rPr lang="tr-TR" sz="2100" dirty="0">
                <a:latin typeface="Times New Roman" pitchFamily="18" charset="0"/>
                <a:cs typeface="Times New Roman" pitchFamily="18" charset="0"/>
              </a:rPr>
              <a:t>açıklarındaki sondaj çalışmalarına itirazları sürse </a:t>
            </a:r>
            <a:r>
              <a:rPr lang="tr-TR" sz="2100" dirty="0" smtClean="0">
                <a:latin typeface="Times New Roman" pitchFamily="18" charset="0"/>
                <a:cs typeface="Times New Roman" pitchFamily="18" charset="0"/>
              </a:rPr>
              <a:t>de gözlemciler</a:t>
            </a:r>
            <a:r>
              <a:rPr lang="tr-TR" sz="2100" dirty="0">
                <a:latin typeface="Times New Roman" pitchFamily="18" charset="0"/>
                <a:cs typeface="Times New Roman" pitchFamily="18" charset="0"/>
              </a:rPr>
              <a:t>, Türkiye’nin tüm Akdeniz sularını kontrol </a:t>
            </a:r>
            <a:r>
              <a:rPr lang="tr-TR" sz="2100" dirty="0" smtClean="0">
                <a:latin typeface="Times New Roman" pitchFamily="18" charset="0"/>
                <a:cs typeface="Times New Roman" pitchFamily="18" charset="0"/>
              </a:rPr>
              <a:t>edecek siyasi </a:t>
            </a:r>
            <a:r>
              <a:rPr lang="tr-TR" sz="2100" dirty="0">
                <a:latin typeface="Times New Roman" pitchFamily="18" charset="0"/>
                <a:cs typeface="Times New Roman" pitchFamily="18" charset="0"/>
              </a:rPr>
              <a:t>ve askeri güçte olmadığı değerlendirmesinde bulunmaktadır.</a:t>
            </a:r>
          </a:p>
        </p:txBody>
      </p:sp>
      <p:pic>
        <p:nvPicPr>
          <p:cNvPr id="7" name="İçerik Yer Tutucusu 6" descr="http://www.iiss.org/~/media/Images/Publications/Strategic%20Comments/Eastern-Mediterranean-gas-fields-630x385.gif"/>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90078" y="2214554"/>
            <a:ext cx="3253922" cy="2240039"/>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4414" y="214290"/>
            <a:ext cx="7472386" cy="980728"/>
          </a:xfrm>
        </p:spPr>
        <p:txBody>
          <a:bodyPr>
            <a:normAutofit fontScale="90000"/>
          </a:bodyPr>
          <a:lstStyle/>
          <a:p>
            <a:pPr algn="ctr"/>
            <a:r>
              <a:rPr lang="tr-TR" sz="2200" b="1" dirty="0">
                <a:latin typeface="Times New Roman" pitchFamily="18" charset="0"/>
                <a:cs typeface="Times New Roman" pitchFamily="18" charset="0"/>
              </a:rPr>
              <a:t>DOĞU AKDENİZ’DE DENİZLERİN PAYLAŞIM  MÜCADELESİ </a:t>
            </a:r>
            <a:r>
              <a:rPr lang="tr-TR" sz="2400" dirty="0"/>
              <a:t/>
            </a:r>
            <a:br>
              <a:rPr lang="tr-TR" sz="2400" dirty="0"/>
            </a:br>
            <a:endParaRPr lang="tr-TR" sz="2400" dirty="0"/>
          </a:p>
        </p:txBody>
      </p:sp>
      <p:sp>
        <p:nvSpPr>
          <p:cNvPr id="3" name="İçerik Yer Tutucusu 2"/>
          <p:cNvSpPr>
            <a:spLocks noGrp="1"/>
          </p:cNvSpPr>
          <p:nvPr>
            <p:ph sz="half" idx="1"/>
          </p:nvPr>
        </p:nvSpPr>
        <p:spPr>
          <a:xfrm>
            <a:off x="1071538" y="1142984"/>
            <a:ext cx="3538736" cy="5217443"/>
          </a:xfrm>
        </p:spPr>
        <p:txBody>
          <a:bodyPr>
            <a:normAutofit/>
          </a:bodyPr>
          <a:lstStyle/>
          <a:p>
            <a:pPr marL="0" indent="0" algn="just">
              <a:buFont typeface="Arial" pitchFamily="34" charset="0"/>
              <a:buChar char="•"/>
            </a:pPr>
            <a:r>
              <a:rPr lang="tr-TR" sz="2000" dirty="0">
                <a:latin typeface="Times New Roman" pitchFamily="18" charset="0"/>
                <a:cs typeface="Times New Roman" pitchFamily="18" charset="0"/>
              </a:rPr>
              <a:t>Doğu Akdeniz’de </a:t>
            </a:r>
            <a:r>
              <a:rPr lang="tr-TR" sz="2000" dirty="0" smtClean="0">
                <a:latin typeface="Times New Roman" pitchFamily="18" charset="0"/>
                <a:cs typeface="Times New Roman" pitchFamily="18" charset="0"/>
              </a:rPr>
              <a:t>devletlerin </a:t>
            </a:r>
            <a:r>
              <a:rPr lang="tr-TR" sz="2000" dirty="0">
                <a:latin typeface="Times New Roman" pitchFamily="18" charset="0"/>
                <a:cs typeface="Times New Roman" pitchFamily="18" charset="0"/>
              </a:rPr>
              <a:t>tüm kıyıdaşlarla antlaşmadan ziyade MEB’ini tek taraflı olarak ilan etme ve ikili antlaşmalar yapma yolunu seçtikleri görülmektedir. Bu kapsamda, Güney Kıbrıs Rum Yönetimi </a:t>
            </a:r>
            <a:r>
              <a:rPr lang="tr-TR" sz="2000" dirty="0" smtClean="0">
                <a:latin typeface="Times New Roman" pitchFamily="18" charset="0"/>
                <a:cs typeface="Times New Roman" pitchFamily="18" charset="0"/>
              </a:rPr>
              <a:t>(GKRY), Libya, Suriye, Lübnan </a:t>
            </a:r>
            <a:r>
              <a:rPr lang="tr-TR" sz="2000" dirty="0">
                <a:latin typeface="Times New Roman" pitchFamily="18" charset="0"/>
                <a:cs typeface="Times New Roman" pitchFamily="18" charset="0"/>
              </a:rPr>
              <a:t>ve </a:t>
            </a:r>
            <a:r>
              <a:rPr lang="tr-TR" sz="2000" dirty="0" smtClean="0">
                <a:latin typeface="Times New Roman" pitchFamily="18" charset="0"/>
                <a:cs typeface="Times New Roman" pitchFamily="18" charset="0"/>
              </a:rPr>
              <a:t>İsrail </a:t>
            </a:r>
            <a:r>
              <a:rPr lang="tr-TR" sz="2000" dirty="0">
                <a:latin typeface="Times New Roman" pitchFamily="18" charset="0"/>
                <a:cs typeface="Times New Roman" pitchFamily="18" charset="0"/>
              </a:rPr>
              <a:t>MEB ilanında bulunmuştur. </a:t>
            </a:r>
          </a:p>
        </p:txBody>
      </p:sp>
      <p:pic>
        <p:nvPicPr>
          <p:cNvPr id="7" name="İçerik Yer Tutucusu 6" descr="http://www.geostrategicforecasting.com/wp-content/uploads/2012/10/Map-5.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3438" y="1214422"/>
            <a:ext cx="4286280" cy="3000396"/>
          </a:xfrm>
          <a:prstGeom prst="rect">
            <a:avLst/>
          </a:prstGeom>
          <a:noFill/>
          <a:ln>
            <a:noFill/>
          </a:ln>
        </p:spPr>
      </p:pic>
    </p:spTree>
    <p:extLst>
      <p:ext uri="{BB962C8B-B14F-4D97-AF65-F5344CB8AC3E}">
        <p14:creationId xmlns:p14="http://schemas.microsoft.com/office/powerpoint/2010/main" val="1669027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00100" y="357166"/>
            <a:ext cx="4500594" cy="5649491"/>
          </a:xfrm>
        </p:spPr>
        <p:txBody>
          <a:bodyPr>
            <a:noAutofit/>
          </a:bodyPr>
          <a:lstStyle/>
          <a:p>
            <a:pPr marL="0" indent="0" algn="just">
              <a:buNone/>
            </a:pPr>
            <a:r>
              <a:rPr lang="tr-TR" sz="2000" b="1" dirty="0">
                <a:latin typeface="Times New Roman" pitchFamily="18" charset="0"/>
                <a:cs typeface="Times New Roman" pitchFamily="18" charset="0"/>
              </a:rPr>
              <a:t>Güney Kıbrıs Rum Yönetimi </a:t>
            </a:r>
            <a:r>
              <a:rPr lang="tr-TR" sz="2000" b="1" dirty="0" smtClean="0">
                <a:latin typeface="Times New Roman" pitchFamily="18" charset="0"/>
                <a:cs typeface="Times New Roman" pitchFamily="18" charset="0"/>
              </a:rPr>
              <a:t>(GKRY) </a:t>
            </a:r>
          </a:p>
          <a:p>
            <a:pPr marL="0" indent="0" algn="just">
              <a:buNone/>
            </a:pPr>
            <a:endParaRPr lang="tr-TR" sz="2000" b="1" dirty="0">
              <a:latin typeface="Times New Roman" pitchFamily="18" charset="0"/>
              <a:cs typeface="Times New Roman" pitchFamily="18" charset="0"/>
            </a:endParaRPr>
          </a:p>
          <a:p>
            <a:pPr marL="0" indent="0" algn="just">
              <a:buNone/>
            </a:pPr>
            <a:r>
              <a:rPr lang="tr-TR" sz="1800" dirty="0">
                <a:latin typeface="Times New Roman" pitchFamily="18" charset="0"/>
                <a:cs typeface="Times New Roman" pitchFamily="18" charset="0"/>
              </a:rPr>
              <a:t>Güney Kıbrıs Rum Yönetimi (GKRY), Avrupa Birliği’nin desteğini de alarak 2 Nisan 2004’te Kuzey Kıbrıs Türk Cumhuriyeti ve Türkiye’nin haklarını yok sayarak “Kıbrıs Cumhuriyeti” adına 21 Mart 2003 tarihinden geçerli olmak üzere münhasır ekonomik bölge ilanında </a:t>
            </a:r>
            <a:r>
              <a:rPr lang="tr-TR" sz="1800" dirty="0" smtClean="0">
                <a:latin typeface="Times New Roman" pitchFamily="18" charset="0"/>
                <a:cs typeface="Times New Roman" pitchFamily="18" charset="0"/>
              </a:rPr>
              <a:t>bulunmuştur. </a:t>
            </a:r>
            <a:r>
              <a:rPr lang="tr-TR" sz="1800" dirty="0">
                <a:latin typeface="Times New Roman" pitchFamily="18" charset="0"/>
                <a:cs typeface="Times New Roman" pitchFamily="18" charset="0"/>
              </a:rPr>
              <a:t>GKRY, 17 Şubat 2003 tarihinde Mısır, 17 Ocak 2007 tarihinde Lübnan ve 17 Aralık 2010 tarihinde </a:t>
            </a:r>
            <a:r>
              <a:rPr lang="tr-TR" sz="1800" dirty="0" smtClean="0">
                <a:latin typeface="Times New Roman" pitchFamily="18" charset="0"/>
                <a:cs typeface="Times New Roman" pitchFamily="18" charset="0"/>
              </a:rPr>
              <a:t>İsrail </a:t>
            </a:r>
            <a:r>
              <a:rPr lang="tr-TR" sz="1800" dirty="0">
                <a:latin typeface="Times New Roman" pitchFamily="18" charset="0"/>
                <a:cs typeface="Times New Roman" pitchFamily="18" charset="0"/>
              </a:rPr>
              <a:t>ile MEB sınırlandırma antlaşmaları imzalamıştır. </a:t>
            </a:r>
            <a:r>
              <a:rPr lang="tr-TR" sz="1800" dirty="0" err="1">
                <a:latin typeface="Times New Roman" pitchFamily="18" charset="0"/>
                <a:cs typeface="Times New Roman" pitchFamily="18" charset="0"/>
              </a:rPr>
              <a:t>GKRY’nin</a:t>
            </a:r>
            <a:r>
              <a:rPr lang="tr-TR" sz="1800" dirty="0">
                <a:latin typeface="Times New Roman" pitchFamily="18" charset="0"/>
                <a:cs typeface="Times New Roman" pitchFamily="18" charset="0"/>
              </a:rPr>
              <a:t> Lübnan ile imzaladığı anlaşma Türkiye’nin girişimleri neticesinde Lübnan </a:t>
            </a:r>
            <a:r>
              <a:rPr lang="tr-TR" sz="1800" dirty="0" err="1" smtClean="0">
                <a:latin typeface="Times New Roman" pitchFamily="18" charset="0"/>
                <a:cs typeface="Times New Roman" pitchFamily="18" charset="0"/>
              </a:rPr>
              <a:t>parlementosunda</a:t>
            </a:r>
            <a:r>
              <a:rPr lang="tr-TR" sz="1800" dirty="0" smtClean="0">
                <a:latin typeface="Times New Roman" pitchFamily="18" charset="0"/>
                <a:cs typeface="Times New Roman" pitchFamily="18" charset="0"/>
              </a:rPr>
              <a:t> henüz </a:t>
            </a:r>
            <a:r>
              <a:rPr lang="tr-TR" sz="1800" dirty="0">
                <a:latin typeface="Times New Roman" pitchFamily="18" charset="0"/>
                <a:cs typeface="Times New Roman" pitchFamily="18" charset="0"/>
              </a:rPr>
              <a:t>onaylanmamıştır. Ayrıca, </a:t>
            </a:r>
            <a:r>
              <a:rPr lang="tr-TR" sz="1800" dirty="0" err="1">
                <a:latin typeface="Times New Roman" pitchFamily="18" charset="0"/>
                <a:cs typeface="Times New Roman" pitchFamily="18" charset="0"/>
              </a:rPr>
              <a:t>GKRY’nin</a:t>
            </a:r>
            <a:r>
              <a:rPr lang="tr-TR" sz="1800" dirty="0">
                <a:latin typeface="Times New Roman" pitchFamily="18" charset="0"/>
                <a:cs typeface="Times New Roman" pitchFamily="18" charset="0"/>
              </a:rPr>
              <a:t> Suriye ile sınırlandırma antlaşması müzakereleri </a:t>
            </a:r>
            <a:r>
              <a:rPr lang="tr-TR" sz="1800" dirty="0" smtClean="0">
                <a:latin typeface="Times New Roman" pitchFamily="18" charset="0"/>
                <a:cs typeface="Times New Roman" pitchFamily="18" charset="0"/>
              </a:rPr>
              <a:t>yürüttüğüne, </a:t>
            </a:r>
            <a:r>
              <a:rPr lang="tr-TR" sz="1800" dirty="0">
                <a:latin typeface="Times New Roman" pitchFamily="18" charset="0"/>
                <a:cs typeface="Times New Roman" pitchFamily="18" charset="0"/>
              </a:rPr>
              <a:t>Libya ile bir sınırlandırma antlaşması yapma arayışı </a:t>
            </a:r>
            <a:r>
              <a:rPr lang="tr-TR" sz="1800" dirty="0" smtClean="0">
                <a:latin typeface="Times New Roman" pitchFamily="18" charset="0"/>
                <a:cs typeface="Times New Roman" pitchFamily="18" charset="0"/>
              </a:rPr>
              <a:t>içindedir. </a:t>
            </a:r>
            <a:endParaRPr lang="tr-TR" sz="1800" dirty="0">
              <a:latin typeface="Times New Roman" pitchFamily="18" charset="0"/>
              <a:cs typeface="Times New Roman" pitchFamily="18" charset="0"/>
            </a:endParaRPr>
          </a:p>
        </p:txBody>
      </p:sp>
      <p:pic>
        <p:nvPicPr>
          <p:cNvPr id="6" name="İçerik Yer Tutucusu 5"/>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0694" y="1571612"/>
            <a:ext cx="3467022" cy="2714644"/>
          </a:xfrm>
          <a:prstGeom prst="rect">
            <a:avLst/>
          </a:prstGeom>
          <a:noFill/>
          <a:ln>
            <a:noFill/>
          </a:ln>
        </p:spPr>
      </p:pic>
      <p:sp>
        <p:nvSpPr>
          <p:cNvPr id="7" name="Dikdörtgen 6"/>
          <p:cNvSpPr/>
          <p:nvPr/>
        </p:nvSpPr>
        <p:spPr>
          <a:xfrm>
            <a:off x="5500694" y="4214818"/>
            <a:ext cx="3399905" cy="307777"/>
          </a:xfrm>
          <a:prstGeom prst="rect">
            <a:avLst/>
          </a:prstGeom>
        </p:spPr>
        <p:txBody>
          <a:bodyPr wrap="none">
            <a:spAutoFit/>
          </a:bodyPr>
          <a:lstStyle/>
          <a:p>
            <a:r>
              <a:rPr lang="tr-TR" sz="1400" dirty="0">
                <a:solidFill>
                  <a:srgbClr val="000000"/>
                </a:solidFill>
                <a:latin typeface="Times New Roman" panose="02020603050405020304" pitchFamily="18" charset="0"/>
              </a:rPr>
              <a:t>GKRY Tarafından 2004’te İlan Edilen MEB </a:t>
            </a:r>
            <a:endParaRPr lang="tr-TR" sz="1400" dirty="0"/>
          </a:p>
        </p:txBody>
      </p:sp>
    </p:spTree>
    <p:extLst>
      <p:ext uri="{BB962C8B-B14F-4D97-AF65-F5344CB8AC3E}">
        <p14:creationId xmlns:p14="http://schemas.microsoft.com/office/powerpoint/2010/main" val="4279671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p:txBody>
          <a:bodyPr>
            <a:normAutofit/>
          </a:bodyPr>
          <a:lstStyle/>
          <a:p>
            <a:pPr marL="0" indent="0" algn="just">
              <a:buFont typeface="Arial" pitchFamily="34" charset="0"/>
              <a:buChar char="•"/>
            </a:pPr>
            <a:r>
              <a:rPr lang="tr-TR" sz="1800" dirty="0">
                <a:latin typeface="Times New Roman" pitchFamily="18" charset="0"/>
                <a:cs typeface="Times New Roman" pitchFamily="18" charset="0"/>
              </a:rPr>
              <a:t>Diğer yandan, GKRY 26 Ocak 2007 tarihinde Kıbrıs Adası’nın güneyinde 13 adet petrol arama ruhsat sahası ilan ederek bu sahaları ihale etmiş ve ihale edilen sahalardan 12 numaralı sahaya ait haklar ABD’nin </a:t>
            </a:r>
            <a:r>
              <a:rPr lang="tr-TR" sz="1800" dirty="0" err="1">
                <a:latin typeface="Times New Roman" pitchFamily="18" charset="0"/>
                <a:cs typeface="Times New Roman" pitchFamily="18" charset="0"/>
              </a:rPr>
              <a:t>Noble</a:t>
            </a:r>
            <a:r>
              <a:rPr lang="tr-TR" sz="1800" dirty="0">
                <a:latin typeface="Times New Roman" pitchFamily="18" charset="0"/>
                <a:cs typeface="Times New Roman" pitchFamily="18" charset="0"/>
              </a:rPr>
              <a:t> </a:t>
            </a:r>
            <a:r>
              <a:rPr lang="tr-TR" sz="1800" dirty="0" err="1">
                <a:latin typeface="Times New Roman" pitchFamily="18" charset="0"/>
                <a:cs typeface="Times New Roman" pitchFamily="18" charset="0"/>
              </a:rPr>
              <a:t>Energy</a:t>
            </a:r>
            <a:r>
              <a:rPr lang="tr-TR" sz="1800" dirty="0">
                <a:latin typeface="Times New Roman" pitchFamily="18" charset="0"/>
                <a:cs typeface="Times New Roman" pitchFamily="18" charset="0"/>
              </a:rPr>
              <a:t> Şirketi </a:t>
            </a:r>
            <a:r>
              <a:rPr lang="tr-TR" sz="1800" dirty="0" smtClean="0">
                <a:latin typeface="Times New Roman" pitchFamily="18" charset="0"/>
                <a:cs typeface="Times New Roman" pitchFamily="18" charset="0"/>
              </a:rPr>
              <a:t>tarafından alınmıştır. Bu süreç sonrası şirket bu bölgede doğalgaz arama  arama faaliyetlerine başlamıştır.</a:t>
            </a:r>
            <a:endParaRPr lang="tr-TR" sz="1800" dirty="0">
              <a:latin typeface="Times New Roman" pitchFamily="18" charset="0"/>
              <a:cs typeface="Times New Roman" pitchFamily="18" charset="0"/>
            </a:endParaRPr>
          </a:p>
        </p:txBody>
      </p:sp>
      <p:pic>
        <p:nvPicPr>
          <p:cNvPr id="6" name="5 İçerik Yer Tutucusu" descr="C:\Users\aonder\Desktop\s11grafik.jpg"/>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214942" y="1428736"/>
            <a:ext cx="3593592" cy="3941064"/>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00100" y="357166"/>
            <a:ext cx="4286280" cy="5786478"/>
          </a:xfrm>
        </p:spPr>
        <p:txBody>
          <a:bodyPr>
            <a:noAutofit/>
          </a:bodyPr>
          <a:lstStyle/>
          <a:p>
            <a:pPr marL="0" indent="0" algn="just">
              <a:buNone/>
            </a:pPr>
            <a:r>
              <a:rPr lang="tr-TR" sz="1800" b="1" dirty="0">
                <a:latin typeface="Times New Roman" pitchFamily="18" charset="0"/>
                <a:cs typeface="Times New Roman" pitchFamily="18" charset="0"/>
              </a:rPr>
              <a:t>Yunanistan </a:t>
            </a:r>
            <a:endParaRPr lang="tr-TR" sz="1800" dirty="0">
              <a:latin typeface="Times New Roman" pitchFamily="18" charset="0"/>
              <a:cs typeface="Times New Roman" pitchFamily="18" charset="0"/>
            </a:endParaRPr>
          </a:p>
          <a:p>
            <a:pPr marL="0" indent="0" algn="just">
              <a:buNone/>
            </a:pPr>
            <a:r>
              <a:rPr lang="tr-TR" sz="1800" dirty="0">
                <a:latin typeface="Times New Roman" pitchFamily="18" charset="0"/>
                <a:cs typeface="Times New Roman" pitchFamily="18" charset="0"/>
              </a:rPr>
              <a:t>Yunanistan ise, deniz yetki alanlarına ilişkin olarak, “Girit, </a:t>
            </a:r>
            <a:r>
              <a:rPr lang="tr-TR" sz="1800" dirty="0" err="1">
                <a:latin typeface="Times New Roman" pitchFamily="18" charset="0"/>
                <a:cs typeface="Times New Roman" pitchFamily="18" charset="0"/>
              </a:rPr>
              <a:t>Kaşot</a:t>
            </a:r>
            <a:r>
              <a:rPr lang="tr-TR" sz="1800" dirty="0">
                <a:latin typeface="Times New Roman" pitchFamily="18" charset="0"/>
                <a:cs typeface="Times New Roman" pitchFamily="18" charset="0"/>
              </a:rPr>
              <a:t>, </a:t>
            </a:r>
            <a:r>
              <a:rPr lang="tr-TR" sz="1800" dirty="0" err="1">
                <a:latin typeface="Times New Roman" pitchFamily="18" charset="0"/>
                <a:cs typeface="Times New Roman" pitchFamily="18" charset="0"/>
              </a:rPr>
              <a:t>Kerpe</a:t>
            </a:r>
            <a:r>
              <a:rPr lang="tr-TR" sz="1800" dirty="0">
                <a:latin typeface="Times New Roman" pitchFamily="18" charset="0"/>
                <a:cs typeface="Times New Roman" pitchFamily="18" charset="0"/>
              </a:rPr>
              <a:t>, Rodos ve </a:t>
            </a:r>
            <a:r>
              <a:rPr lang="tr-TR" sz="1800" dirty="0" err="1">
                <a:latin typeface="Times New Roman" pitchFamily="18" charset="0"/>
                <a:cs typeface="Times New Roman" pitchFamily="18" charset="0"/>
              </a:rPr>
              <a:t>Meis</a:t>
            </a:r>
            <a:r>
              <a:rPr lang="tr-TR" sz="1800" dirty="0">
                <a:latin typeface="Times New Roman" pitchFamily="18" charset="0"/>
                <a:cs typeface="Times New Roman" pitchFamily="18" charset="0"/>
              </a:rPr>
              <a:t> hattını esas alarak ortay hatta dayalı deniz yetki alanı sınırlandırması” yapmayı hedeflemektedir. Bu kapsamda, Mısır ve Libya ile görüşmeler yapmaya </a:t>
            </a:r>
            <a:r>
              <a:rPr lang="tr-TR" sz="1800" dirty="0" smtClean="0">
                <a:latin typeface="Times New Roman" pitchFamily="18" charset="0"/>
                <a:cs typeface="Times New Roman" pitchFamily="18" charset="0"/>
              </a:rPr>
              <a:t>başlamış, </a:t>
            </a:r>
            <a:r>
              <a:rPr lang="tr-TR" sz="1800" dirty="0">
                <a:latin typeface="Times New Roman" pitchFamily="18" charset="0"/>
                <a:cs typeface="Times New Roman" pitchFamily="18" charset="0"/>
              </a:rPr>
              <a:t>ancak bu teşebbüsler Türkiye’nin konuya olan hassasiyetleri ve girişimlerinin de etkisiyle henüz sonuçlanmamıştır. Diğer yandan, Yunanistan GKRY ile bir sınırlandırma antlaşması yapmak üzere uygun bir zaman </a:t>
            </a:r>
            <a:r>
              <a:rPr lang="tr-TR" sz="1800" dirty="0" smtClean="0">
                <a:latin typeface="Times New Roman" pitchFamily="18" charset="0"/>
                <a:cs typeface="Times New Roman" pitchFamily="18" charset="0"/>
              </a:rPr>
              <a:t>kollamaktadır. </a:t>
            </a:r>
            <a:r>
              <a:rPr lang="tr-TR" sz="1800" dirty="0">
                <a:latin typeface="Times New Roman" pitchFamily="18" charset="0"/>
                <a:cs typeface="Times New Roman" pitchFamily="18" charset="0"/>
              </a:rPr>
              <a:t>Ancak herhangi bir anlaşma yapmadan da MEB ilan etme konusu Yunan Meclisinde </a:t>
            </a:r>
            <a:r>
              <a:rPr lang="tr-TR" sz="1800" dirty="0" smtClean="0">
                <a:latin typeface="Times New Roman" pitchFamily="18" charset="0"/>
                <a:cs typeface="Times New Roman" pitchFamily="18" charset="0"/>
              </a:rPr>
              <a:t>tartışılmaktadır. Ayrıca </a:t>
            </a:r>
            <a:r>
              <a:rPr lang="tr-TR" sz="1800" dirty="0">
                <a:latin typeface="Times New Roman" pitchFamily="18" charset="0"/>
                <a:cs typeface="Times New Roman" pitchFamily="18" charset="0"/>
              </a:rPr>
              <a:t>İsrail’in Yunanistan’ın iddia ettiği MEB’i tanıdığı ve İsrail’in yayınladığı bazı haritalarda, Yunanistan MEB’inin, GKRY MEB’inin devamı olarak gösterildiği de Yunanistan’da zaman zaman dile </a:t>
            </a:r>
            <a:r>
              <a:rPr lang="tr-TR" sz="1800" dirty="0" smtClean="0">
                <a:latin typeface="Times New Roman" pitchFamily="18" charset="0"/>
                <a:cs typeface="Times New Roman" pitchFamily="18" charset="0"/>
              </a:rPr>
              <a:t>getirilmektedir.</a:t>
            </a:r>
            <a:endParaRPr lang="tr-TR" sz="1800" dirty="0">
              <a:latin typeface="Times New Roman" pitchFamily="18" charset="0"/>
              <a:cs typeface="Times New Roman" pitchFamily="18" charset="0"/>
            </a:endParaRPr>
          </a:p>
        </p:txBody>
      </p:sp>
      <p:pic>
        <p:nvPicPr>
          <p:cNvPr id="1026" name="Picture 2" descr="http://fotocdncube.gazetevatan.com/newpics/news/070120131956517717369_4.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49136" y="1844825"/>
            <a:ext cx="3513758" cy="2227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187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142976" y="642918"/>
            <a:ext cx="4038600" cy="5433467"/>
          </a:xfrm>
        </p:spPr>
        <p:txBody>
          <a:bodyPr>
            <a:normAutofit/>
          </a:bodyPr>
          <a:lstStyle/>
          <a:p>
            <a:pPr marL="0" indent="0" algn="just">
              <a:buNone/>
            </a:pPr>
            <a:r>
              <a:rPr lang="tr-TR" sz="1800" b="1" dirty="0">
                <a:latin typeface="Times New Roman" pitchFamily="18" charset="0"/>
                <a:cs typeface="Times New Roman" pitchFamily="18" charset="0"/>
              </a:rPr>
              <a:t>Suriye </a:t>
            </a:r>
            <a:endParaRPr lang="tr-TR" sz="1800" dirty="0">
              <a:latin typeface="Times New Roman" pitchFamily="18" charset="0"/>
              <a:cs typeface="Times New Roman" pitchFamily="18" charset="0"/>
            </a:endParaRPr>
          </a:p>
          <a:p>
            <a:pPr marL="0" indent="0" algn="just">
              <a:buNone/>
            </a:pPr>
            <a:r>
              <a:rPr lang="tr-TR" sz="1800" dirty="0">
                <a:latin typeface="Times New Roman" pitchFamily="18" charset="0"/>
                <a:cs typeface="Times New Roman" pitchFamily="18" charset="0"/>
              </a:rPr>
              <a:t>Bir diğer kıyıdaş ülke olan Suriye ise, 19 Kasım 2003 tarihinde “Suriye’nin Karasularında Ulusal Egemenliğinin </a:t>
            </a:r>
            <a:r>
              <a:rPr lang="tr-TR" sz="1800" dirty="0" smtClean="0">
                <a:latin typeface="Times New Roman" pitchFamily="18" charset="0"/>
                <a:cs typeface="Times New Roman" pitchFamily="18" charset="0"/>
              </a:rPr>
              <a:t>Belirlenmesi ”ne </a:t>
            </a:r>
            <a:r>
              <a:rPr lang="tr-TR" sz="1800" dirty="0">
                <a:latin typeface="Times New Roman" pitchFamily="18" charset="0"/>
                <a:cs typeface="Times New Roman" pitchFamily="18" charset="0"/>
              </a:rPr>
              <a:t>ilişkin bir yasayı </a:t>
            </a:r>
            <a:r>
              <a:rPr lang="tr-TR" sz="1800" dirty="0" smtClean="0">
                <a:latin typeface="Times New Roman" pitchFamily="18" charset="0"/>
                <a:cs typeface="Times New Roman" pitchFamily="18" charset="0"/>
              </a:rPr>
              <a:t>onaylamıştır. Bahse </a:t>
            </a:r>
            <a:r>
              <a:rPr lang="tr-TR" sz="1800" dirty="0">
                <a:latin typeface="Times New Roman" pitchFamily="18" charset="0"/>
                <a:cs typeface="Times New Roman" pitchFamily="18" charset="0"/>
              </a:rPr>
              <a:t>konu yasa ile yalnızca karasularını değil, aynı zamanda iç sular, bitişik bölge, kıta sahanlığı ve münhasır ekonomik bölgeye ilişkin rejimlerini de düzenlemiştir. Suriye, bu yasa ile paralel olarak, “karasularının esas hatlardan itibaren 12 deniz mili, bitişik bölgesinin ise 24 deniz mili ve 200 deniz milini aşmayacak şekilde münhasır ekonomik bölgesi olduğunu” BM’ye bildirmiştir. Münhasır ekonomik bölge ilanını müteakiben Suriye; sahillerinde sismik </a:t>
            </a:r>
            <a:r>
              <a:rPr lang="tr-TR" sz="1800" dirty="0" smtClean="0">
                <a:latin typeface="Times New Roman" pitchFamily="18" charset="0"/>
                <a:cs typeface="Times New Roman" pitchFamily="18" charset="0"/>
              </a:rPr>
              <a:t>araştırma </a:t>
            </a:r>
            <a:r>
              <a:rPr lang="tr-TR" sz="1800" dirty="0">
                <a:latin typeface="Times New Roman" pitchFamily="18" charset="0"/>
                <a:cs typeface="Times New Roman" pitchFamily="18" charset="0"/>
              </a:rPr>
              <a:t>ve yeni kaynaklar için süreli araştırma izni vermiştir.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510" y="1484785"/>
            <a:ext cx="3689424" cy="2944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883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00100" y="500042"/>
            <a:ext cx="3929090" cy="5851525"/>
          </a:xfrm>
        </p:spPr>
        <p:txBody>
          <a:bodyPr>
            <a:normAutofit/>
          </a:bodyPr>
          <a:lstStyle/>
          <a:p>
            <a:pPr marL="0" indent="0" algn="just">
              <a:buNone/>
            </a:pPr>
            <a:r>
              <a:rPr lang="tr-TR" sz="2400" b="1" dirty="0">
                <a:latin typeface="Times New Roman" pitchFamily="18" charset="0"/>
                <a:cs typeface="Times New Roman" pitchFamily="18" charset="0"/>
              </a:rPr>
              <a:t>İ</a:t>
            </a:r>
            <a:r>
              <a:rPr lang="tr-TR" sz="1800" b="1" dirty="0">
                <a:latin typeface="Times New Roman" pitchFamily="18" charset="0"/>
                <a:cs typeface="Times New Roman" pitchFamily="18" charset="0"/>
              </a:rPr>
              <a:t>srail </a:t>
            </a:r>
            <a:endParaRPr lang="tr-TR" sz="1800" dirty="0">
              <a:latin typeface="Times New Roman" pitchFamily="18" charset="0"/>
              <a:cs typeface="Times New Roman" pitchFamily="18" charset="0"/>
            </a:endParaRPr>
          </a:p>
          <a:p>
            <a:pPr marL="0" indent="0" algn="just">
              <a:buNone/>
            </a:pPr>
            <a:r>
              <a:rPr lang="tr-TR" sz="1800" dirty="0">
                <a:latin typeface="Times New Roman" pitchFamily="18" charset="0"/>
                <a:cs typeface="Times New Roman" pitchFamily="18" charset="0"/>
              </a:rPr>
              <a:t>İsrail ise 17 Aralık 2010 tarihinde GKRY ile münhasır ekonomik bölge antlaşması imzalamış, Diğer ilgili kıyıdaşlar devletlerle herhangi bir anlaşma imzalamadan 12 Temmuz 2011 tarihinde münhasır ekonomik bölge sınırlarını gösteren koordinat listesini Birleşmiş </a:t>
            </a:r>
            <a:r>
              <a:rPr lang="tr-TR" sz="1800" dirty="0" err="1">
                <a:latin typeface="Times New Roman" pitchFamily="18" charset="0"/>
                <a:cs typeface="Times New Roman" pitchFamily="18" charset="0"/>
              </a:rPr>
              <a:t>Milletler’e</a:t>
            </a:r>
            <a:r>
              <a:rPr lang="tr-TR" sz="1800" dirty="0">
                <a:latin typeface="Times New Roman" pitchFamily="18" charset="0"/>
                <a:cs typeface="Times New Roman" pitchFamily="18" charset="0"/>
              </a:rPr>
              <a:t> bildirerek MEB ilanında bulunmuştur</a:t>
            </a:r>
            <a:r>
              <a:rPr lang="tr-TR" sz="1800" dirty="0" smtClean="0">
                <a:latin typeface="Times New Roman" pitchFamily="18" charset="0"/>
                <a:cs typeface="Times New Roman" pitchFamily="18" charset="0"/>
              </a:rPr>
              <a:t>.</a:t>
            </a:r>
            <a:r>
              <a:rPr lang="tr-TR" sz="1800" dirty="0">
                <a:latin typeface="Times New Roman" pitchFamily="18" charset="0"/>
                <a:cs typeface="Times New Roman" pitchFamily="18" charset="0"/>
              </a:rPr>
              <a:t> Diğer yandan; Tamar ve </a:t>
            </a:r>
            <a:r>
              <a:rPr lang="tr-TR" sz="1800" dirty="0" err="1">
                <a:latin typeface="Times New Roman" pitchFamily="18" charset="0"/>
                <a:cs typeface="Times New Roman" pitchFamily="18" charset="0"/>
              </a:rPr>
              <a:t>Leviathan</a:t>
            </a:r>
            <a:r>
              <a:rPr lang="tr-TR" sz="1800" dirty="0">
                <a:latin typeface="Times New Roman" pitchFamily="18" charset="0"/>
                <a:cs typeface="Times New Roman" pitchFamily="18" charset="0"/>
              </a:rPr>
              <a:t> bölgelerinde hidrokarbon kaynaklarını çıkarmaya başlamış olup, bu kaynakların GKRY ve Yunanistan aracılığıyla Avrupa’ya iletilmesi yönünde taraflar arasında görüşmeler yapıldığı da </a:t>
            </a:r>
            <a:r>
              <a:rPr lang="tr-TR" sz="1800" dirty="0" smtClean="0">
                <a:latin typeface="Times New Roman" pitchFamily="18" charset="0"/>
                <a:cs typeface="Times New Roman" pitchFamily="18" charset="0"/>
              </a:rPr>
              <a:t>bilinmektedir.</a:t>
            </a:r>
          </a:p>
          <a:p>
            <a:pPr marL="0" indent="0">
              <a:buNone/>
            </a:pPr>
            <a:endParaRPr lang="tr-TR" dirty="0"/>
          </a:p>
        </p:txBody>
      </p:sp>
      <p:pic>
        <p:nvPicPr>
          <p:cNvPr id="6" name="İçerik Yer Tutucusu 5"/>
          <p:cNvPicPr>
            <a:picLocks noGrp="1" noChangeAspect="1"/>
          </p:cNvPicPr>
          <p:nvPr>
            <p:ph sz="half" idx="2"/>
          </p:nvPr>
        </p:nvPicPr>
        <p:blipFill>
          <a:blip r:embed="rId2"/>
          <a:stretch>
            <a:fillRect/>
          </a:stretch>
        </p:blipFill>
        <p:spPr>
          <a:xfrm>
            <a:off x="4929190" y="642918"/>
            <a:ext cx="3714776" cy="2710581"/>
          </a:xfrm>
          <a:prstGeom prst="rect">
            <a:avLst/>
          </a:prstGeom>
        </p:spPr>
      </p:pic>
      <p:pic>
        <p:nvPicPr>
          <p:cNvPr id="7" name="İçerik Yer Tutucusu 5"/>
          <p:cNvPicPr>
            <a:picLocks noChangeAspect="1"/>
          </p:cNvPicPr>
          <p:nvPr/>
        </p:nvPicPr>
        <p:blipFill>
          <a:blip r:embed="rId3"/>
          <a:stretch>
            <a:fillRect/>
          </a:stretch>
        </p:blipFill>
        <p:spPr>
          <a:xfrm>
            <a:off x="4929191" y="3500439"/>
            <a:ext cx="3786214" cy="2714644"/>
          </a:xfrm>
          <a:prstGeom prst="rect">
            <a:avLst/>
          </a:prstGeom>
        </p:spPr>
      </p:pic>
    </p:spTree>
    <p:extLst>
      <p:ext uri="{BB962C8B-B14F-4D97-AF65-F5344CB8AC3E}">
        <p14:creationId xmlns:p14="http://schemas.microsoft.com/office/powerpoint/2010/main" val="378739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00100" y="214290"/>
            <a:ext cx="4394768" cy="5976664"/>
          </a:xfrm>
        </p:spPr>
        <p:txBody>
          <a:bodyPr>
            <a:noAutofit/>
          </a:bodyPr>
          <a:lstStyle/>
          <a:p>
            <a:pPr marL="0" indent="0">
              <a:buNone/>
            </a:pPr>
            <a:r>
              <a:rPr lang="tr-TR" sz="1800" b="1" dirty="0">
                <a:latin typeface="Times New Roman" pitchFamily="18" charset="0"/>
                <a:cs typeface="Times New Roman" pitchFamily="18" charset="0"/>
              </a:rPr>
              <a:t>Lübnan </a:t>
            </a:r>
            <a:endParaRPr lang="tr-TR" sz="1800" dirty="0">
              <a:latin typeface="Times New Roman" pitchFamily="18" charset="0"/>
              <a:cs typeface="Times New Roman" pitchFamily="18" charset="0"/>
            </a:endParaRPr>
          </a:p>
          <a:p>
            <a:pPr marL="0" indent="0" algn="just">
              <a:buNone/>
            </a:pPr>
            <a:r>
              <a:rPr lang="tr-TR" sz="1800" dirty="0" smtClean="0">
                <a:latin typeface="Times New Roman" pitchFamily="18" charset="0"/>
                <a:cs typeface="Times New Roman" pitchFamily="18" charset="0"/>
              </a:rPr>
              <a:t>Doğu Akdeniz’e 107 deniz mili kıyısı olan Lübnan bu gölgedeki kaynaklardan yararlanmak konusunda girişimlerde bulunmuştur. Bu yönde ilk çalışmalar 1970’li yıllarda başlamıştır.  Ancak çalışmaların maliyetli olması, yaşanan iç savaşlar ve İsrail işgali bu bölgedeki çalışmaları engellemiştir. Daha sonra Lübnan GKRY</a:t>
            </a:r>
            <a:r>
              <a:rPr lang="tr-TR" sz="1800" dirty="0">
                <a:latin typeface="Times New Roman" pitchFamily="18" charset="0"/>
                <a:cs typeface="Times New Roman" pitchFamily="18" charset="0"/>
              </a:rPr>
              <a:t> </a:t>
            </a:r>
            <a:r>
              <a:rPr lang="tr-TR" sz="1800" dirty="0" smtClean="0">
                <a:latin typeface="Times New Roman" pitchFamily="18" charset="0"/>
                <a:cs typeface="Times New Roman" pitchFamily="18" charset="0"/>
              </a:rPr>
              <a:t>ile birlikte 2007 yılında bir MEB anlaşması imzalamıştır.  Ancak Türkiye’nin göstermiş olduğu tepkilerden dolayı henüz anlaşma Lübnan meclisinde onaylanmamıştır. </a:t>
            </a:r>
          </a:p>
          <a:p>
            <a:pPr marL="0" indent="0" algn="just">
              <a:buNone/>
            </a:pPr>
            <a:r>
              <a:rPr lang="tr-TR" sz="1800" dirty="0" smtClean="0">
                <a:latin typeface="Times New Roman" pitchFamily="18" charset="0"/>
                <a:cs typeface="Times New Roman" pitchFamily="18" charset="0"/>
              </a:rPr>
              <a:t>Öte </a:t>
            </a:r>
            <a:r>
              <a:rPr lang="tr-TR" sz="1800" dirty="0">
                <a:latin typeface="Times New Roman" pitchFamily="18" charset="0"/>
                <a:cs typeface="Times New Roman" pitchFamily="18" charset="0"/>
              </a:rPr>
              <a:t>yandan son dönemde deniz yetki alanlarının sınırlandırılmasında Lübnan ve İsrail arasında yaşanan gerginlik de dikkat çekicidir. İsrail Bakanlar Kurulu’nun BM’nin değerlendirmesine sunmak üzere hazırladığı haritada gösterilen sınırlar ile Lübnan tarafından ilan edilen münhasır ekonomik bölgenin yaklaşık 9 km’lik bir kesimde çakışması bu gerginliğin temel nedenini </a:t>
            </a:r>
            <a:r>
              <a:rPr lang="tr-TR" sz="1800" dirty="0" smtClean="0">
                <a:latin typeface="Times New Roman" pitchFamily="18" charset="0"/>
                <a:cs typeface="Times New Roman" pitchFamily="18" charset="0"/>
              </a:rPr>
              <a:t>oluşturmaktadır.</a:t>
            </a:r>
            <a:endParaRPr lang="tr-TR" sz="1800" dirty="0">
              <a:latin typeface="Times New Roman" pitchFamily="18" charset="0"/>
              <a:cs typeface="Times New Roman" pitchFamily="18" charset="0"/>
            </a:endParaRPr>
          </a:p>
        </p:txBody>
      </p:sp>
      <p:pic>
        <p:nvPicPr>
          <p:cNvPr id="6" name="İçerik Yer Tutucusu 5"/>
          <p:cNvPicPr>
            <a:picLocks noGrp="1" noChangeAspect="1"/>
          </p:cNvPicPr>
          <p:nvPr>
            <p:ph sz="half" idx="2"/>
          </p:nvPr>
        </p:nvPicPr>
        <p:blipFill>
          <a:blip r:embed="rId2"/>
          <a:stretch>
            <a:fillRect/>
          </a:stretch>
        </p:blipFill>
        <p:spPr>
          <a:xfrm>
            <a:off x="5429256" y="1647825"/>
            <a:ext cx="3535232" cy="3179911"/>
          </a:xfrm>
          <a:prstGeom prst="rect">
            <a:avLst/>
          </a:prstGeom>
        </p:spPr>
      </p:pic>
    </p:spTree>
    <p:extLst>
      <p:ext uri="{BB962C8B-B14F-4D97-AF65-F5344CB8AC3E}">
        <p14:creationId xmlns:p14="http://schemas.microsoft.com/office/powerpoint/2010/main" val="346072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093995" y="1652631"/>
            <a:ext cx="6696744" cy="369332"/>
          </a:xfrm>
          <a:prstGeom prst="rect">
            <a:avLst/>
          </a:prstGeom>
          <a:noFill/>
        </p:spPr>
        <p:txBody>
          <a:bodyPr wrap="square" rtlCol="0">
            <a:spAutoFit/>
          </a:bodyPr>
          <a:lstStyle/>
          <a:p>
            <a:endParaRPr lang="tr-TR" dirty="0"/>
          </a:p>
        </p:txBody>
      </p:sp>
      <p:sp>
        <p:nvSpPr>
          <p:cNvPr id="5" name="4 Metin kutusu"/>
          <p:cNvSpPr txBox="1"/>
          <p:nvPr/>
        </p:nvSpPr>
        <p:spPr>
          <a:xfrm>
            <a:off x="1500166" y="1428736"/>
            <a:ext cx="7429552" cy="4031873"/>
          </a:xfrm>
          <a:prstGeom prst="rect">
            <a:avLst/>
          </a:prstGeom>
          <a:noFill/>
        </p:spPr>
        <p:txBody>
          <a:bodyPr wrap="square" rtlCol="0">
            <a:spAutoFit/>
          </a:bodyPr>
          <a:lstStyle/>
          <a:p>
            <a:pPr algn="ctr"/>
            <a:r>
              <a:rPr lang="tr-TR" sz="3200" b="1" dirty="0">
                <a:latin typeface="Times New Roman" pitchFamily="18" charset="0"/>
                <a:cs typeface="Times New Roman" pitchFamily="18" charset="0"/>
              </a:rPr>
              <a:t>DOĞU AKDENİZ’DEKİ DOĞALGAZ </a:t>
            </a:r>
            <a:r>
              <a:rPr lang="tr-TR" sz="3200" b="1" dirty="0" smtClean="0">
                <a:latin typeface="Times New Roman" pitchFamily="18" charset="0"/>
                <a:cs typeface="Times New Roman" pitchFamily="18" charset="0"/>
              </a:rPr>
              <a:t>ve </a:t>
            </a:r>
            <a:r>
              <a:rPr lang="tr-TR" sz="3200" b="1" dirty="0">
                <a:latin typeface="Times New Roman" pitchFamily="18" charset="0"/>
                <a:cs typeface="Times New Roman" pitchFamily="18" charset="0"/>
              </a:rPr>
              <a:t>PETROL </a:t>
            </a:r>
            <a:r>
              <a:rPr lang="tr-TR" sz="3200" b="1" dirty="0" smtClean="0">
                <a:latin typeface="Times New Roman" pitchFamily="18" charset="0"/>
                <a:cs typeface="Times New Roman" pitchFamily="18" charset="0"/>
              </a:rPr>
              <a:t>KAYNAKARI VE SORUNSALI </a:t>
            </a:r>
          </a:p>
          <a:p>
            <a:pPr algn="ctr"/>
            <a:endParaRPr lang="tr-TR" sz="3200" b="1" dirty="0">
              <a:latin typeface="Times New Roman" pitchFamily="18" charset="0"/>
              <a:cs typeface="Times New Roman" pitchFamily="18" charset="0"/>
            </a:endParaRPr>
          </a:p>
          <a:p>
            <a:pPr algn="ctr"/>
            <a:endParaRPr lang="tr-TR" sz="3200" b="1" dirty="0" smtClean="0">
              <a:latin typeface="Times New Roman" pitchFamily="18" charset="0"/>
              <a:cs typeface="Times New Roman" pitchFamily="18" charset="0"/>
            </a:endParaRPr>
          </a:p>
          <a:p>
            <a:pPr algn="ctr"/>
            <a:endParaRPr lang="tr-TR" sz="3200" b="1" dirty="0">
              <a:latin typeface="Times New Roman" pitchFamily="18" charset="0"/>
              <a:cs typeface="Times New Roman" pitchFamily="18" charset="0"/>
            </a:endParaRPr>
          </a:p>
          <a:p>
            <a:pPr algn="ctr"/>
            <a:endParaRPr lang="tr-TR" sz="3200" b="1" dirty="0" smtClean="0">
              <a:latin typeface="Times New Roman" pitchFamily="18" charset="0"/>
              <a:cs typeface="Times New Roman" pitchFamily="18" charset="0"/>
            </a:endParaRPr>
          </a:p>
          <a:p>
            <a:pPr algn="ctr"/>
            <a:endParaRPr lang="tr-TR" sz="3200" dirty="0">
              <a:latin typeface="Times New Roman" pitchFamily="18" charset="0"/>
              <a:cs typeface="Times New Roman" pitchFamily="18" charset="0"/>
            </a:endParaRPr>
          </a:p>
        </p:txBody>
      </p:sp>
      <p:pic>
        <p:nvPicPr>
          <p:cNvPr id="4" name="Resim 3"/>
          <p:cNvPicPr>
            <a:picLocks noChangeAspect="1"/>
          </p:cNvPicPr>
          <p:nvPr/>
        </p:nvPicPr>
        <p:blipFill>
          <a:blip r:embed="rId3"/>
          <a:stretch>
            <a:fillRect/>
          </a:stretch>
        </p:blipFill>
        <p:spPr>
          <a:xfrm>
            <a:off x="2771800" y="3209121"/>
            <a:ext cx="4695998" cy="264109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928662" y="260648"/>
            <a:ext cx="4357718" cy="6095702"/>
          </a:xfrm>
        </p:spPr>
        <p:txBody>
          <a:bodyPr>
            <a:normAutofit fontScale="25000" lnSpcReduction="20000"/>
          </a:bodyPr>
          <a:lstStyle/>
          <a:p>
            <a:pPr marL="0" indent="0" algn="just">
              <a:buNone/>
            </a:pPr>
            <a:endParaRPr lang="tr-TR" sz="5500" b="1" dirty="0" smtClean="0"/>
          </a:p>
          <a:p>
            <a:pPr marL="0" indent="0" algn="just">
              <a:buNone/>
            </a:pPr>
            <a:r>
              <a:rPr lang="tr-TR" sz="7200" b="1" dirty="0" smtClean="0">
                <a:latin typeface="Times New Roman" pitchFamily="18" charset="0"/>
                <a:cs typeface="Times New Roman" pitchFamily="18" charset="0"/>
              </a:rPr>
              <a:t>Türkiye</a:t>
            </a:r>
          </a:p>
          <a:p>
            <a:pPr marL="0" indent="0" algn="just">
              <a:buNone/>
            </a:pPr>
            <a:r>
              <a:rPr lang="tr-TR" sz="7200" dirty="0" smtClean="0">
                <a:latin typeface="Times New Roman" pitchFamily="18" charset="0"/>
                <a:cs typeface="Times New Roman" pitchFamily="18" charset="0"/>
              </a:rPr>
              <a:t>2003 </a:t>
            </a:r>
            <a:r>
              <a:rPr lang="tr-TR" sz="7200" dirty="0">
                <a:latin typeface="Times New Roman" pitchFamily="18" charset="0"/>
                <a:cs typeface="Times New Roman" pitchFamily="18" charset="0"/>
              </a:rPr>
              <a:t>yılında GKRY Doğu Akdeniz’de denizlerin paylaşım mücadelesini başlatmıştır. 2003 yılından bu yana ise Türkiye, henüz Doğu Akdeniz’de deniz yetki alanlarının sınırlandırılmasına yönelik olarak herhangi bir kıyıdaş devlet ile bir antlaşma (21 Eylül 2011 tarihinde </a:t>
            </a:r>
            <a:r>
              <a:rPr lang="tr-TR" sz="7200" dirty="0" smtClean="0">
                <a:latin typeface="Times New Roman" pitchFamily="18" charset="0"/>
                <a:cs typeface="Times New Roman" pitchFamily="18" charset="0"/>
              </a:rPr>
              <a:t>New York'ta </a:t>
            </a:r>
            <a:r>
              <a:rPr lang="tr-TR" sz="7200" dirty="0">
                <a:latin typeface="Times New Roman" pitchFamily="18" charset="0"/>
                <a:cs typeface="Times New Roman" pitchFamily="18" charset="0"/>
              </a:rPr>
              <a:t>Türkiye ile KKTC arasında adanın kuzeyi ile Türkiye arasında kalan bölgeye yönelik kıta sahanlığı sınırlandırma antlaşması imzalanması hariç) akdetmemiş ve münhasır ekonomik bölge ilanında da bulunmamıştır. Bununla birlikte Türkiye, </a:t>
            </a:r>
            <a:r>
              <a:rPr lang="tr-TR" sz="7200" dirty="0" smtClean="0">
                <a:latin typeface="Times New Roman" pitchFamily="18" charset="0"/>
                <a:cs typeface="Times New Roman" pitchFamily="18" charset="0"/>
              </a:rPr>
              <a:t>yandaki haritada </a:t>
            </a:r>
            <a:r>
              <a:rPr lang="tr-TR" sz="7200" dirty="0">
                <a:latin typeface="Times New Roman" pitchFamily="18" charset="0"/>
                <a:cs typeface="Times New Roman" pitchFamily="18" charset="0"/>
              </a:rPr>
              <a:t>görülen (32˚16′18″D Boylamı Batısı ve 33˚40′K Enlemi Kuzeyi) deniz alanlarında uluslararası hukuktan kaynaklanan meşru hak ve menfaatleri olduğunu ve hatta bu alanın kendi deniz yetki alanı olduğunu çeşitli vesilelerle ifade </a:t>
            </a:r>
            <a:r>
              <a:rPr lang="tr-TR" sz="7200" dirty="0" smtClean="0">
                <a:latin typeface="Times New Roman" pitchFamily="18" charset="0"/>
                <a:cs typeface="Times New Roman" pitchFamily="18" charset="0"/>
              </a:rPr>
              <a:t>etmiş </a:t>
            </a:r>
            <a:r>
              <a:rPr lang="tr-TR" sz="7200" dirty="0">
                <a:latin typeface="Times New Roman" pitchFamily="18" charset="0"/>
                <a:cs typeface="Times New Roman" pitchFamily="18" charset="0"/>
              </a:rPr>
              <a:t>ve etmeye de devam etmektedir. </a:t>
            </a:r>
            <a:endParaRPr lang="tr-TR" sz="7200" dirty="0" smtClean="0">
              <a:latin typeface="Times New Roman" pitchFamily="18" charset="0"/>
              <a:cs typeface="Times New Roman" pitchFamily="18" charset="0"/>
            </a:endParaRPr>
          </a:p>
          <a:p>
            <a:pPr marL="0" indent="0" algn="just">
              <a:buNone/>
            </a:pPr>
            <a:r>
              <a:rPr lang="tr-TR" sz="7200" dirty="0" smtClean="0">
                <a:latin typeface="Times New Roman" pitchFamily="18" charset="0"/>
                <a:cs typeface="Times New Roman" pitchFamily="18" charset="0"/>
              </a:rPr>
              <a:t>Türkiye’nin muhtemel </a:t>
            </a:r>
            <a:r>
              <a:rPr lang="tr-TR" sz="7200" dirty="0">
                <a:latin typeface="Times New Roman" pitchFamily="18" charset="0"/>
                <a:cs typeface="Times New Roman" pitchFamily="18" charset="0"/>
              </a:rPr>
              <a:t>MEB’ine </a:t>
            </a:r>
            <a:r>
              <a:rPr lang="tr-TR" sz="7200" dirty="0" err="1">
                <a:latin typeface="Times New Roman" pitchFamily="18" charset="0"/>
                <a:cs typeface="Times New Roman" pitchFamily="18" charset="0"/>
              </a:rPr>
              <a:t>GKRY’nin</a:t>
            </a:r>
            <a:r>
              <a:rPr lang="tr-TR" sz="7200" dirty="0">
                <a:latin typeface="Times New Roman" pitchFamily="18" charset="0"/>
                <a:cs typeface="Times New Roman" pitchFamily="18" charset="0"/>
              </a:rPr>
              <a:t> 26 Ocak 2007 tarihinde Kıbrıs Adası’nın güneyinde ilan ve ihale ettiği 13 adet petrol arama ruhsat sahasından 5 adedinin </a:t>
            </a:r>
            <a:r>
              <a:rPr lang="tr-TR" sz="7200" dirty="0" smtClean="0">
                <a:latin typeface="Times New Roman" pitchFamily="18" charset="0"/>
                <a:cs typeface="Times New Roman" pitchFamily="18" charset="0"/>
              </a:rPr>
              <a:t>çakıştığı  </a:t>
            </a:r>
            <a:r>
              <a:rPr lang="tr-TR" sz="7200" dirty="0">
                <a:latin typeface="Times New Roman" pitchFamily="18" charset="0"/>
                <a:cs typeface="Times New Roman" pitchFamily="18" charset="0"/>
              </a:rPr>
              <a:t>görülmektedir. </a:t>
            </a:r>
            <a:endParaRPr lang="tr-TR" sz="7200" dirty="0" smtClean="0">
              <a:latin typeface="Times New Roman" pitchFamily="18" charset="0"/>
              <a:cs typeface="Times New Roman" pitchFamily="18" charset="0"/>
            </a:endParaRPr>
          </a:p>
          <a:p>
            <a:pPr marL="0" indent="0" algn="just">
              <a:buNone/>
            </a:pPr>
            <a:endParaRPr lang="tr-TR" sz="4900" dirty="0"/>
          </a:p>
        </p:txBody>
      </p:sp>
      <p:pic>
        <p:nvPicPr>
          <p:cNvPr id="6" name="İçerik Yer Tutucusu 5"/>
          <p:cNvPicPr>
            <a:picLocks noGrp="1" noChangeAspect="1"/>
          </p:cNvPicPr>
          <p:nvPr>
            <p:ph sz="half" idx="2"/>
          </p:nvPr>
        </p:nvPicPr>
        <p:blipFill>
          <a:blip r:embed="rId2"/>
          <a:stretch>
            <a:fillRect/>
          </a:stretch>
        </p:blipFill>
        <p:spPr>
          <a:xfrm>
            <a:off x="5357818" y="2214554"/>
            <a:ext cx="3708594" cy="2690610"/>
          </a:xfrm>
          <a:prstGeom prst="rect">
            <a:avLst/>
          </a:prstGeom>
        </p:spPr>
      </p:pic>
      <p:sp>
        <p:nvSpPr>
          <p:cNvPr id="9" name="Dikdörtgen 8"/>
          <p:cNvSpPr/>
          <p:nvPr/>
        </p:nvSpPr>
        <p:spPr>
          <a:xfrm>
            <a:off x="5357818" y="4857760"/>
            <a:ext cx="3927348" cy="523220"/>
          </a:xfrm>
          <a:prstGeom prst="rect">
            <a:avLst/>
          </a:prstGeom>
        </p:spPr>
        <p:txBody>
          <a:bodyPr wrap="square">
            <a:spAutoFit/>
          </a:bodyPr>
          <a:lstStyle/>
          <a:p>
            <a:r>
              <a:rPr lang="tr-TR" sz="1400" dirty="0">
                <a:solidFill>
                  <a:srgbClr val="000000"/>
                </a:solidFill>
                <a:latin typeface="Times New Roman" panose="02020603050405020304" pitchFamily="18" charset="0"/>
              </a:rPr>
              <a:t>Türkiye’nin Muhtemel MEB’i ve </a:t>
            </a:r>
            <a:r>
              <a:rPr lang="tr-TR" sz="1400" dirty="0" err="1">
                <a:solidFill>
                  <a:srgbClr val="000000"/>
                </a:solidFill>
                <a:latin typeface="Times New Roman" panose="02020603050405020304" pitchFamily="18" charset="0"/>
              </a:rPr>
              <a:t>GKRY’nin</a:t>
            </a:r>
            <a:r>
              <a:rPr lang="tr-TR" sz="1400" dirty="0">
                <a:solidFill>
                  <a:srgbClr val="000000"/>
                </a:solidFill>
                <a:latin typeface="Times New Roman" panose="02020603050405020304" pitchFamily="18" charset="0"/>
              </a:rPr>
              <a:t> 1, 4, 5, 6, 7 </a:t>
            </a:r>
            <a:r>
              <a:rPr lang="tr-TR" sz="1400" dirty="0" smtClean="0">
                <a:solidFill>
                  <a:srgbClr val="000000"/>
                </a:solidFill>
                <a:latin typeface="Times New Roman" panose="02020603050405020304" pitchFamily="18" charset="0"/>
              </a:rPr>
              <a:t>Numaralı parselleri ile çakışmaktadır.  </a:t>
            </a:r>
            <a:endParaRPr lang="tr-TR" sz="1400" dirty="0"/>
          </a:p>
        </p:txBody>
      </p:sp>
    </p:spTree>
    <p:extLst>
      <p:ext uri="{BB962C8B-B14F-4D97-AF65-F5344CB8AC3E}">
        <p14:creationId xmlns:p14="http://schemas.microsoft.com/office/powerpoint/2010/main" val="1706167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928662" y="357166"/>
            <a:ext cx="4316288" cy="5793507"/>
          </a:xfrm>
        </p:spPr>
        <p:txBody>
          <a:bodyPr>
            <a:normAutofit fontScale="62500" lnSpcReduction="20000"/>
          </a:bodyPr>
          <a:lstStyle/>
          <a:p>
            <a:pPr marL="0" indent="0">
              <a:buNone/>
            </a:pPr>
            <a:r>
              <a:rPr lang="tr-TR" b="1" dirty="0" smtClean="0">
                <a:latin typeface="Times New Roman" pitchFamily="18" charset="0"/>
                <a:cs typeface="Times New Roman" pitchFamily="18" charset="0"/>
              </a:rPr>
              <a:t>KKTC</a:t>
            </a:r>
          </a:p>
          <a:p>
            <a:pPr marL="0" indent="0" algn="just">
              <a:spcBef>
                <a:spcPts val="0"/>
              </a:spcBef>
              <a:buNone/>
            </a:pPr>
            <a:r>
              <a:rPr lang="tr-TR" dirty="0" smtClean="0">
                <a:latin typeface="Times New Roman" pitchFamily="18" charset="0"/>
                <a:cs typeface="Times New Roman" pitchFamily="18" charset="0"/>
              </a:rPr>
              <a:t>Uluslararası </a:t>
            </a:r>
            <a:r>
              <a:rPr lang="tr-TR" dirty="0">
                <a:latin typeface="Times New Roman" pitchFamily="18" charset="0"/>
                <a:cs typeface="Times New Roman" pitchFamily="18" charset="0"/>
              </a:rPr>
              <a:t>hukuk </a:t>
            </a:r>
            <a:r>
              <a:rPr lang="tr-TR" dirty="0" smtClean="0">
                <a:latin typeface="Times New Roman" pitchFamily="18" charset="0"/>
                <a:cs typeface="Times New Roman" pitchFamily="18" charset="0"/>
              </a:rPr>
              <a:t>ilkelerine </a:t>
            </a:r>
            <a:r>
              <a:rPr lang="tr-TR" dirty="0">
                <a:latin typeface="Times New Roman" pitchFamily="18" charset="0"/>
                <a:cs typeface="Times New Roman" pitchFamily="18" charset="0"/>
              </a:rPr>
              <a:t>uluslararası mahkemelerin kararlarına uygun </a:t>
            </a:r>
            <a:r>
              <a:rPr lang="tr-TR" dirty="0" smtClean="0">
                <a:latin typeface="Times New Roman" pitchFamily="18" charset="0"/>
                <a:cs typeface="Times New Roman" pitchFamily="18" charset="0"/>
              </a:rPr>
              <a:t>şekilde,</a:t>
            </a:r>
          </a:p>
          <a:p>
            <a:pPr marL="0" indent="0" algn="just">
              <a:spcBef>
                <a:spcPts val="0"/>
              </a:spcBef>
              <a:buNone/>
            </a:pPr>
            <a:r>
              <a:rPr lang="tr-TR" dirty="0" smtClean="0">
                <a:latin typeface="Times New Roman" pitchFamily="18" charset="0"/>
                <a:cs typeface="Times New Roman" pitchFamily="18" charset="0"/>
              </a:rPr>
              <a:t>KKTC’nin </a:t>
            </a:r>
            <a:r>
              <a:rPr lang="tr-TR" dirty="0">
                <a:latin typeface="Times New Roman" pitchFamily="18" charset="0"/>
                <a:cs typeface="Times New Roman" pitchFamily="18" charset="0"/>
              </a:rPr>
              <a:t>müstakil ve bağımsız bir devlet olarak kendi deniz yetki alanlarına sahip olduğu ve Türkiye’nin de adanın güneyinde kıta sahanlığı ve münhasır ekonomik bölge olmak üzere deniz yetki alanları haklarına sahip bulunduğu açıktır. Çünkü KKTC ve </a:t>
            </a:r>
            <a:r>
              <a:rPr lang="tr-TR" dirty="0" err="1">
                <a:latin typeface="Times New Roman" pitchFamily="18" charset="0"/>
                <a:cs typeface="Times New Roman" pitchFamily="18" charset="0"/>
              </a:rPr>
              <a:t>GKRY’nin</a:t>
            </a:r>
            <a:r>
              <a:rPr lang="tr-TR" dirty="0">
                <a:latin typeface="Times New Roman" pitchFamily="18" charset="0"/>
                <a:cs typeface="Times New Roman" pitchFamily="18" charset="0"/>
              </a:rPr>
              <a:t> Kıbrıs Adası’nda ülke sınırları belli iki ayrı devlet oldukları fiili duruma istinaden, KKTC’nin Türkiye, Suriye, Lübnan, İsrail ve Mısır ile deniz yetki alanları sınırlandırmasına esas olan karşılıklı kıyıları bulunmaktadır. Bu durumda </a:t>
            </a:r>
            <a:r>
              <a:rPr lang="tr-TR" dirty="0" smtClean="0">
                <a:latin typeface="Times New Roman" pitchFamily="18" charset="0"/>
                <a:cs typeface="Times New Roman" pitchFamily="18" charset="0"/>
              </a:rPr>
              <a:t>yandaki  </a:t>
            </a:r>
            <a:r>
              <a:rPr lang="tr-TR" dirty="0">
                <a:latin typeface="Times New Roman" pitchFamily="18" charset="0"/>
                <a:cs typeface="Times New Roman" pitchFamily="18" charset="0"/>
              </a:rPr>
              <a:t>haritada da yer aldığı üzere. </a:t>
            </a:r>
            <a:r>
              <a:rPr lang="tr-TR" dirty="0" err="1">
                <a:latin typeface="Times New Roman" pitchFamily="18" charset="0"/>
                <a:cs typeface="Times New Roman" pitchFamily="18" charset="0"/>
              </a:rPr>
              <a:t>GKRY’nin</a:t>
            </a:r>
            <a:r>
              <a:rPr lang="tr-TR" dirty="0">
                <a:latin typeface="Times New Roman" pitchFamily="18" charset="0"/>
                <a:cs typeface="Times New Roman" pitchFamily="18" charset="0"/>
              </a:rPr>
              <a:t> ilan ettiği 3 ve 13 numaraları parsellerin tümü ile 2, </a:t>
            </a:r>
            <a:r>
              <a:rPr lang="tr-TR" dirty="0" smtClean="0">
                <a:latin typeface="Times New Roman" pitchFamily="18" charset="0"/>
                <a:cs typeface="Times New Roman" pitchFamily="18" charset="0"/>
              </a:rPr>
              <a:t>8, 9 </a:t>
            </a:r>
            <a:r>
              <a:rPr lang="tr-TR" dirty="0">
                <a:latin typeface="Times New Roman" pitchFamily="18" charset="0"/>
                <a:cs typeface="Times New Roman" pitchFamily="18" charset="0"/>
              </a:rPr>
              <a:t>ve şu anda sondaj faaliyeti icra ettiği 12 numaralı parsellerin bir kısmında KKTC’nin doğrudan hakları bulunduğu görülebilecektir. Dolayısı ile KKTC’nin deniz yetki alanlarının GKRY tarafından uluslararası hukuka aykırı olarak gasp edilmiş olduğu ifade edilebilir. </a:t>
            </a:r>
          </a:p>
        </p:txBody>
      </p:sp>
      <p:pic>
        <p:nvPicPr>
          <p:cNvPr id="10" name="İçerik Yer Tutucusu 9" descr="http://www.21yyte.org/assets/uploads/other/254.jpg"/>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276850" y="2636837"/>
            <a:ext cx="3657600" cy="2438400"/>
          </a:xfrm>
          <a:prstGeom prst="rect">
            <a:avLst/>
          </a:prstGeom>
          <a:noFill/>
          <a:ln>
            <a:noFill/>
          </a:ln>
        </p:spPr>
      </p:pic>
    </p:spTree>
    <p:extLst>
      <p:ext uri="{BB962C8B-B14F-4D97-AF65-F5344CB8AC3E}">
        <p14:creationId xmlns:p14="http://schemas.microsoft.com/office/powerpoint/2010/main" val="3441716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00100" y="357166"/>
            <a:ext cx="3895724" cy="5793507"/>
          </a:xfrm>
        </p:spPr>
        <p:txBody>
          <a:bodyPr>
            <a:normAutofit lnSpcReduction="10000"/>
          </a:bodyPr>
          <a:lstStyle/>
          <a:p>
            <a:pPr marL="0" indent="0" algn="just">
              <a:buNone/>
            </a:pPr>
            <a:r>
              <a:rPr lang="tr-TR" sz="1800" dirty="0">
                <a:latin typeface="Times New Roman" pitchFamily="18" charset="0"/>
                <a:cs typeface="Times New Roman" pitchFamily="18" charset="0"/>
              </a:rPr>
              <a:t>GKRY, 26 Ocak 2007 tarihinde Kıbrıs Adası’nın güneyinde ilan ve ihale ettiği 13 adet petrol arama ruhsat sahasından ABD’nin </a:t>
            </a:r>
            <a:r>
              <a:rPr lang="tr-TR" sz="1800" dirty="0" err="1">
                <a:latin typeface="Times New Roman" pitchFamily="18" charset="0"/>
                <a:cs typeface="Times New Roman" pitchFamily="18" charset="0"/>
              </a:rPr>
              <a:t>Noble</a:t>
            </a:r>
            <a:r>
              <a:rPr lang="tr-TR" sz="1800" dirty="0">
                <a:latin typeface="Times New Roman" pitchFamily="18" charset="0"/>
                <a:cs typeface="Times New Roman" pitchFamily="18" charset="0"/>
              </a:rPr>
              <a:t> </a:t>
            </a:r>
            <a:r>
              <a:rPr lang="tr-TR" sz="1800" dirty="0" err="1">
                <a:latin typeface="Times New Roman" pitchFamily="18" charset="0"/>
                <a:cs typeface="Times New Roman" pitchFamily="18" charset="0"/>
              </a:rPr>
              <a:t>Energy</a:t>
            </a:r>
            <a:r>
              <a:rPr lang="tr-TR" sz="1800" dirty="0">
                <a:latin typeface="Times New Roman" pitchFamily="18" charset="0"/>
                <a:cs typeface="Times New Roman" pitchFamily="18" charset="0"/>
              </a:rPr>
              <a:t> Şirketi tarafından satın alınan 12 numaralı parselinde bu şirket vasıtasıyla araştırma sondajlarına başlayacağını Ağustos 2011 ayı başında uluslararası kamuoyuna duyurmuştur. </a:t>
            </a:r>
            <a:r>
              <a:rPr lang="tr-TR" sz="1800" dirty="0" err="1">
                <a:latin typeface="Times New Roman" pitchFamily="18" charset="0"/>
                <a:cs typeface="Times New Roman" pitchFamily="18" charset="0"/>
              </a:rPr>
              <a:t>GKRY’nin</a:t>
            </a:r>
            <a:r>
              <a:rPr lang="tr-TR" sz="1800" dirty="0">
                <a:latin typeface="Times New Roman" pitchFamily="18" charset="0"/>
                <a:cs typeface="Times New Roman" pitchFamily="18" charset="0"/>
              </a:rPr>
              <a:t> bu girişimine 3 Ağustos 2011 tarihinde gerek ve gerekse KKTC Cumhurbaşkanı tarafından 5 Ağustos 2011’de tepki </a:t>
            </a:r>
            <a:r>
              <a:rPr lang="tr-TR" sz="1800" dirty="0" smtClean="0">
                <a:latin typeface="Times New Roman" pitchFamily="18" charset="0"/>
                <a:cs typeface="Times New Roman" pitchFamily="18" charset="0"/>
              </a:rPr>
              <a:t>gösterilmiştir. </a:t>
            </a:r>
            <a:r>
              <a:rPr lang="tr-TR" sz="1800" dirty="0">
                <a:latin typeface="Times New Roman" pitchFamily="18" charset="0"/>
                <a:cs typeface="Times New Roman" pitchFamily="18" charset="0"/>
              </a:rPr>
              <a:t>Bu açıklamalara rağmen GKRY tarafından 19 Eylül 2011’de sondaj faaliyetlerine başlanmıştır. Bunun üzerine 21 Eylül 2011 tarihinde </a:t>
            </a:r>
            <a:r>
              <a:rPr lang="tr-TR" sz="1800" dirty="0" err="1">
                <a:latin typeface="Times New Roman" pitchFamily="18" charset="0"/>
                <a:cs typeface="Times New Roman" pitchFamily="18" charset="0"/>
              </a:rPr>
              <a:t>Newyork’da</a:t>
            </a:r>
            <a:r>
              <a:rPr lang="tr-TR" sz="1800" dirty="0">
                <a:latin typeface="Times New Roman" pitchFamily="18" charset="0"/>
                <a:cs typeface="Times New Roman" pitchFamily="18" charset="0"/>
              </a:rPr>
              <a:t> Türkiye ile KKTC arasında adanın kuzeyi ile Türkiye arasında kalan bölgeye yönelik kıta sahanlığı sınırlandırma antlaşması imzalanmıştır. </a:t>
            </a:r>
          </a:p>
        </p:txBody>
      </p:sp>
      <p:pic>
        <p:nvPicPr>
          <p:cNvPr id="6" name="İçerik Yer Tutucusu 5"/>
          <p:cNvPicPr>
            <a:picLocks noGrp="1" noChangeAspect="1"/>
          </p:cNvPicPr>
          <p:nvPr>
            <p:ph sz="half" idx="2"/>
          </p:nvPr>
        </p:nvPicPr>
        <p:blipFill>
          <a:blip r:embed="rId2"/>
          <a:stretch>
            <a:fillRect/>
          </a:stretch>
        </p:blipFill>
        <p:spPr>
          <a:xfrm>
            <a:off x="5072066" y="1497051"/>
            <a:ext cx="3682549" cy="2574891"/>
          </a:xfrm>
          <a:prstGeom prst="rect">
            <a:avLst/>
          </a:prstGeom>
        </p:spPr>
      </p:pic>
      <p:sp>
        <p:nvSpPr>
          <p:cNvPr id="7" name="Dikdörtgen 6"/>
          <p:cNvSpPr/>
          <p:nvPr/>
        </p:nvSpPr>
        <p:spPr>
          <a:xfrm>
            <a:off x="5000628" y="4071942"/>
            <a:ext cx="4357686" cy="738664"/>
          </a:xfrm>
          <a:prstGeom prst="rect">
            <a:avLst/>
          </a:prstGeom>
        </p:spPr>
        <p:txBody>
          <a:bodyPr wrap="square">
            <a:spAutoFit/>
          </a:bodyPr>
          <a:lstStyle/>
          <a:p>
            <a:r>
              <a:rPr lang="tr-TR" sz="1400" dirty="0">
                <a:solidFill>
                  <a:srgbClr val="000000"/>
                </a:solidFill>
                <a:latin typeface="Times New Roman" panose="02020603050405020304" pitchFamily="18" charset="0"/>
              </a:rPr>
              <a:t>Türkiye’nin Muhtemel </a:t>
            </a:r>
            <a:r>
              <a:rPr lang="tr-TR" sz="1400" dirty="0" err="1" smtClean="0">
                <a:solidFill>
                  <a:srgbClr val="000000"/>
                </a:solidFill>
                <a:latin typeface="Times New Roman" panose="02020603050405020304" pitchFamily="18" charset="0"/>
              </a:rPr>
              <a:t>MEB’haritası</a:t>
            </a:r>
            <a:r>
              <a:rPr lang="tr-TR" sz="1400" dirty="0" smtClean="0">
                <a:solidFill>
                  <a:srgbClr val="000000"/>
                </a:solidFill>
                <a:latin typeface="Times New Roman" panose="02020603050405020304" pitchFamily="18" charset="0"/>
              </a:rPr>
              <a:t>. Bu haritada Türkiye MEB ile </a:t>
            </a:r>
            <a:r>
              <a:rPr lang="tr-TR" sz="1400" dirty="0" err="1" smtClean="0">
                <a:solidFill>
                  <a:srgbClr val="000000"/>
                </a:solidFill>
                <a:latin typeface="Times New Roman" panose="02020603050405020304" pitchFamily="18" charset="0"/>
              </a:rPr>
              <a:t>GKRY’nin</a:t>
            </a:r>
            <a:r>
              <a:rPr lang="tr-TR" sz="1400" dirty="0" smtClean="0">
                <a:solidFill>
                  <a:srgbClr val="000000"/>
                </a:solidFill>
                <a:latin typeface="Times New Roman" panose="02020603050405020304" pitchFamily="18" charset="0"/>
              </a:rPr>
              <a:t> </a:t>
            </a:r>
            <a:r>
              <a:rPr lang="tr-TR" sz="1400" dirty="0">
                <a:solidFill>
                  <a:srgbClr val="000000"/>
                </a:solidFill>
                <a:latin typeface="Times New Roman" panose="02020603050405020304" pitchFamily="18" charset="0"/>
              </a:rPr>
              <a:t>1, 4, 5, 6, 7 Numaralı </a:t>
            </a:r>
            <a:r>
              <a:rPr lang="tr-TR" sz="1400" dirty="0" smtClean="0">
                <a:solidFill>
                  <a:srgbClr val="000000"/>
                </a:solidFill>
                <a:latin typeface="Times New Roman" panose="02020603050405020304" pitchFamily="18" charset="0"/>
              </a:rPr>
              <a:t>parselleri çakışmaktadır. </a:t>
            </a:r>
            <a:endParaRPr lang="tr-TR" sz="1400" dirty="0"/>
          </a:p>
        </p:txBody>
      </p:sp>
    </p:spTree>
    <p:extLst>
      <p:ext uri="{BB962C8B-B14F-4D97-AF65-F5344CB8AC3E}">
        <p14:creationId xmlns:p14="http://schemas.microsoft.com/office/powerpoint/2010/main" val="1780081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975078" y="1268760"/>
            <a:ext cx="7953914" cy="2588868"/>
          </a:xfrm>
          <a:prstGeom prst="rect">
            <a:avLst/>
          </a:prstGeom>
        </p:spPr>
      </p:pic>
      <p:sp>
        <p:nvSpPr>
          <p:cNvPr id="4" name="Dikdörtgen 3"/>
          <p:cNvSpPr/>
          <p:nvPr/>
        </p:nvSpPr>
        <p:spPr>
          <a:xfrm>
            <a:off x="1071538" y="3714752"/>
            <a:ext cx="7786742" cy="923330"/>
          </a:xfrm>
          <a:prstGeom prst="rect">
            <a:avLst/>
          </a:prstGeom>
        </p:spPr>
        <p:txBody>
          <a:bodyPr wrap="square">
            <a:spAutoFit/>
          </a:bodyPr>
          <a:lstStyle/>
          <a:p>
            <a:endParaRPr lang="tr-TR" dirty="0" smtClean="0">
              <a:solidFill>
                <a:srgbClr val="000000"/>
              </a:solidFill>
              <a:latin typeface="Times New Roman" panose="02020603050405020304" pitchFamily="18" charset="0"/>
            </a:endParaRPr>
          </a:p>
          <a:p>
            <a:r>
              <a:rPr lang="tr-TR" dirty="0" smtClean="0">
                <a:solidFill>
                  <a:srgbClr val="000000"/>
                </a:solidFill>
                <a:latin typeface="Times New Roman" panose="02020603050405020304" pitchFamily="18" charset="0"/>
              </a:rPr>
              <a:t>Türkiye’nin </a:t>
            </a:r>
            <a:r>
              <a:rPr lang="tr-TR" dirty="0">
                <a:solidFill>
                  <a:srgbClr val="000000"/>
                </a:solidFill>
                <a:latin typeface="Times New Roman" panose="02020603050405020304" pitchFamily="18" charset="0"/>
              </a:rPr>
              <a:t>145.000 km²’lik Muhtemel Asgari MEB’i ve GKRY-Yunanistan İkilisinin Türkiye İçin Öngördüğü 41.000 km²’lik MEB’in Karşılaştırılması </a:t>
            </a:r>
            <a:endParaRPr lang="tr-TR" dirty="0"/>
          </a:p>
        </p:txBody>
      </p:sp>
    </p:spTree>
    <p:extLst>
      <p:ext uri="{BB962C8B-B14F-4D97-AF65-F5344CB8AC3E}">
        <p14:creationId xmlns:p14="http://schemas.microsoft.com/office/powerpoint/2010/main" val="3578970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214414" y="642918"/>
            <a:ext cx="4038600" cy="5793507"/>
          </a:xfrm>
        </p:spPr>
        <p:txBody>
          <a:bodyPr>
            <a:normAutofit/>
          </a:bodyPr>
          <a:lstStyle/>
          <a:p>
            <a:pPr marL="0" indent="0">
              <a:buNone/>
            </a:pPr>
            <a:r>
              <a:rPr lang="tr-TR" sz="2000" dirty="0" smtClean="0">
                <a:latin typeface="Times New Roman" pitchFamily="18" charset="0"/>
                <a:cs typeface="Times New Roman" pitchFamily="18" charset="0"/>
              </a:rPr>
              <a:t>  </a:t>
            </a:r>
          </a:p>
          <a:p>
            <a:pPr marL="0" indent="0" algn="just">
              <a:buNone/>
            </a:pPr>
            <a:r>
              <a:rPr lang="tr-TR" sz="2000" dirty="0" smtClean="0">
                <a:latin typeface="Times New Roman" pitchFamily="18" charset="0"/>
                <a:cs typeface="Times New Roman" pitchFamily="18" charset="0"/>
              </a:rPr>
              <a:t>    KKTC </a:t>
            </a:r>
            <a:r>
              <a:rPr lang="tr-TR" sz="2000" dirty="0">
                <a:latin typeface="Times New Roman" pitchFamily="18" charset="0"/>
                <a:cs typeface="Times New Roman" pitchFamily="18" charset="0"/>
              </a:rPr>
              <a:t>ile karşılıklı kıyıları bulunan Mısır, İsrail, Lübnan ve Suriye’nin kıyı uzunlukları nispetinde ve hakça paylaşım ilkesi doğrultusunda GKRY yerine KKTC ile sınırlandırma antlaşmaları yapmaları durumunda GKRY ile yaptıkları antlaşmadan elde ettikleri deniz alanından çok daha fazla deniz alanına sahip olmaları mümkündür. </a:t>
            </a:r>
          </a:p>
        </p:txBody>
      </p:sp>
      <p:pic>
        <p:nvPicPr>
          <p:cNvPr id="6" name="İçerik Yer Tutucusu 5"/>
          <p:cNvPicPr>
            <a:picLocks noGrp="1" noChangeAspect="1"/>
          </p:cNvPicPr>
          <p:nvPr>
            <p:ph sz="half" idx="2"/>
          </p:nvPr>
        </p:nvPicPr>
        <p:blipFill>
          <a:blip r:embed="rId2"/>
          <a:stretch>
            <a:fillRect/>
          </a:stretch>
        </p:blipFill>
        <p:spPr>
          <a:xfrm>
            <a:off x="5286380" y="1500174"/>
            <a:ext cx="3657600" cy="2232864"/>
          </a:xfrm>
          <a:prstGeom prst="rect">
            <a:avLst/>
          </a:prstGeom>
        </p:spPr>
      </p:pic>
    </p:spTree>
    <p:extLst>
      <p:ext uri="{BB962C8B-B14F-4D97-AF65-F5344CB8AC3E}">
        <p14:creationId xmlns:p14="http://schemas.microsoft.com/office/powerpoint/2010/main" val="4180829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71538" y="1571612"/>
            <a:ext cx="3657600" cy="4663440"/>
          </a:xfrm>
        </p:spPr>
        <p:txBody>
          <a:bodyPr>
            <a:noAutofit/>
          </a:bodyPr>
          <a:lstStyle/>
          <a:p>
            <a:pPr marL="0" indent="0" algn="just">
              <a:buNone/>
            </a:pPr>
            <a:r>
              <a:rPr lang="tr-TR" sz="2000" dirty="0" smtClean="0">
                <a:latin typeface="Times New Roman" pitchFamily="18" charset="0"/>
                <a:cs typeface="Times New Roman" pitchFamily="18" charset="0"/>
              </a:rPr>
              <a:t>   Türkiye </a:t>
            </a:r>
            <a:r>
              <a:rPr lang="tr-TR" sz="2000" dirty="0" err="1">
                <a:latin typeface="Times New Roman" pitchFamily="18" charset="0"/>
                <a:cs typeface="Times New Roman" pitchFamily="18" charset="0"/>
              </a:rPr>
              <a:t>GKRY’nin</a:t>
            </a:r>
            <a:r>
              <a:rPr lang="tr-TR" sz="2000" dirty="0">
                <a:latin typeface="Times New Roman" pitchFamily="18" charset="0"/>
                <a:cs typeface="Times New Roman" pitchFamily="18" charset="0"/>
              </a:rPr>
              <a:t> izlediği yöntemi kullansa, Mısır, Suriye ve KKTC’nin yanı sıra Libya, İsrail ve hatta Lübnan ile ilgili kıyıdaş devlet olarak antlaşma imzalaması ve böylece gerek ilgili kıyıdaşların ve gerekse kendisinin öngördüğünden daha fazla deniz yetki alanına sahip olması mümkün olabilecektir. </a:t>
            </a:r>
          </a:p>
        </p:txBody>
      </p:sp>
      <p:pic>
        <p:nvPicPr>
          <p:cNvPr id="6" name="İçerik Yer Tutucusu 5"/>
          <p:cNvPicPr>
            <a:picLocks noGrp="1" noChangeAspect="1"/>
          </p:cNvPicPr>
          <p:nvPr>
            <p:ph sz="half" idx="2"/>
          </p:nvPr>
        </p:nvPicPr>
        <p:blipFill>
          <a:blip r:embed="rId2"/>
          <a:stretch>
            <a:fillRect/>
          </a:stretch>
        </p:blipFill>
        <p:spPr>
          <a:xfrm>
            <a:off x="4716016" y="2060848"/>
            <a:ext cx="4038600" cy="2578865"/>
          </a:xfrm>
          <a:prstGeom prst="rect">
            <a:avLst/>
          </a:prstGeom>
        </p:spPr>
      </p:pic>
    </p:spTree>
    <p:extLst>
      <p:ext uri="{BB962C8B-B14F-4D97-AF65-F5344CB8AC3E}">
        <p14:creationId xmlns:p14="http://schemas.microsoft.com/office/powerpoint/2010/main" val="1926853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00100" y="335846"/>
            <a:ext cx="7676356" cy="6463308"/>
          </a:xfrm>
          <a:prstGeom prst="rect">
            <a:avLst/>
          </a:prstGeom>
        </p:spPr>
        <p:txBody>
          <a:bodyPr wrap="square">
            <a:spAutoFit/>
          </a:bodyPr>
          <a:lstStyle/>
          <a:p>
            <a:pPr lvl="0"/>
            <a:r>
              <a:rPr lang="tr-TR" b="1" i="1" dirty="0">
                <a:cs typeface="Arial" pitchFamily="34" charset="0"/>
              </a:rPr>
              <a:t>SONUÇ ve ÖNERİLER</a:t>
            </a:r>
            <a:endParaRPr lang="tr-TR" dirty="0">
              <a:cs typeface="Arial" pitchFamily="34" charset="0"/>
            </a:endParaRPr>
          </a:p>
          <a:p>
            <a:pPr algn="just">
              <a:buFont typeface="Wingdings" pitchFamily="2" charset="2"/>
              <a:buChar char="Ø"/>
            </a:pPr>
            <a:r>
              <a:rPr lang="tr-TR" dirty="0" smtClean="0">
                <a:latin typeface="Times New Roman" pitchFamily="18" charset="0"/>
                <a:cs typeface="Times New Roman" pitchFamily="18" charset="0"/>
              </a:rPr>
              <a:t>XX yüzyılın ikinci yarısında ortaya çıkan ve 1982 yılında BM deniz hukuku açısında kurallara bağlanan MEB denize kıyısı olan devletlere 200 mile kadar olan alanda deniz yüzeyi ve dibinde doğal kaynakları arama ve üretim faaliyetlerine izin vermektedir. Buna karşın MEB sahip olan devletin üçüncü devletlere karşı sorumlulukları vardır.  1982 yılındaki Deniz Hukuku Sözleşmesi paylaşım konusunda düzenleme getirmekte ve sahilleri bitişik veya karşı karşıya olan devletlerin hakkaniyet ilkelerine uygun olarak anlaşarak çözüm bulmaları gerektiğini getirmektedir. Maalesef bazı devletler tek taraflı MEB ilan ederek uygulamada bu konuda adil davranmamaktadır. </a:t>
            </a:r>
          </a:p>
          <a:p>
            <a:pPr algn="just">
              <a:buFont typeface="Wingdings" pitchFamily="2" charset="2"/>
              <a:buChar char="Ø"/>
            </a:pPr>
            <a:r>
              <a:rPr lang="tr-TR" dirty="0" smtClean="0">
                <a:latin typeface="Times New Roman" pitchFamily="18" charset="0"/>
                <a:cs typeface="Times New Roman" pitchFamily="18" charset="0"/>
              </a:rPr>
              <a:t>Bu Kapsamda düşünüldüğünde Doğu Akdeniz pek çok kısımda bölge devletlerinin tek başlarına MEB ilan etmelerine ve bu alanlardaki doğal kaynakları işletmelerine uygun genişlikte bir bölge değildir. Bu nedenle Doğu Akdeniz’de bölge devletlerinin tek yanlı uygulamalara gitmemeleri gerekmektedir. </a:t>
            </a:r>
          </a:p>
          <a:p>
            <a:pPr algn="just">
              <a:buFont typeface="Wingdings" pitchFamily="2" charset="2"/>
              <a:buChar char="Ø"/>
            </a:pPr>
            <a:r>
              <a:rPr lang="tr-TR" dirty="0" smtClean="0">
                <a:latin typeface="Times New Roman" pitchFamily="18" charset="0"/>
                <a:cs typeface="Times New Roman" pitchFamily="18" charset="0"/>
              </a:rPr>
              <a:t>GKRY, Doğu Akdeniz’deki MEB belirlenmesinde tüm Kıbrıs Adası’nın meşru hükümeti olduğunu ve buna göre sınır belirleme işlemlerini yaptığını ve Türkiye’nin haklarına müdahale etmediğini ve Türkiye’nin de kendi MEB sınırlarına müdahale hakkı olmadığını iddia etmektedir. Bu kapsamda yapmış oldukları düzenlemelerin </a:t>
            </a:r>
            <a:r>
              <a:rPr lang="tr-TR" dirty="0" err="1" smtClean="0">
                <a:latin typeface="Times New Roman" pitchFamily="18" charset="0"/>
                <a:cs typeface="Times New Roman" pitchFamily="18" charset="0"/>
              </a:rPr>
              <a:t>BM’e</a:t>
            </a:r>
            <a:r>
              <a:rPr lang="tr-TR" dirty="0" smtClean="0">
                <a:latin typeface="Times New Roman" pitchFamily="18" charset="0"/>
                <a:cs typeface="Times New Roman" pitchFamily="18" charset="0"/>
              </a:rPr>
              <a:t> beyan edilmesinin kendilerine hak kazandırdığı  söylemektedir. 2004 yılından beri AB üyesi olan GKRY, birlik üyesi olan </a:t>
            </a:r>
            <a:r>
              <a:rPr lang="tr-TR" dirty="0" err="1" smtClean="0">
                <a:latin typeface="Times New Roman" pitchFamily="18" charset="0"/>
                <a:cs typeface="Times New Roman" pitchFamily="18" charset="0"/>
              </a:rPr>
              <a:t>ülkeleride</a:t>
            </a:r>
            <a:r>
              <a:rPr lang="tr-TR" dirty="0" smtClean="0">
                <a:latin typeface="Times New Roman" pitchFamily="18" charset="0"/>
                <a:cs typeface="Times New Roman" pitchFamily="18" charset="0"/>
              </a:rPr>
              <a:t> arkasına alarak Doğu Akdeniz’deki arama çalışmalarına hız vermiştir. </a:t>
            </a:r>
            <a:r>
              <a:rPr lang="tr-TR" dirty="0"/>
              <a:t> </a:t>
            </a:r>
          </a:p>
          <a:p>
            <a:r>
              <a:rPr lang="tr-TR" dirty="0"/>
              <a:t> </a:t>
            </a:r>
          </a:p>
        </p:txBody>
      </p:sp>
    </p:spTree>
    <p:extLst>
      <p:ext uri="{BB962C8B-B14F-4D97-AF65-F5344CB8AC3E}">
        <p14:creationId xmlns:p14="http://schemas.microsoft.com/office/powerpoint/2010/main" val="2552951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0100" y="404664"/>
            <a:ext cx="7686700" cy="5721499"/>
          </a:xfrm>
        </p:spPr>
        <p:txBody>
          <a:bodyPr>
            <a:noAutofit/>
          </a:bodyPr>
          <a:lstStyle/>
          <a:p>
            <a:pPr marL="0" indent="0" algn="just">
              <a:buClrTx/>
              <a:buFont typeface="Wingdings" pitchFamily="2" charset="2"/>
              <a:buChar char="Ø"/>
            </a:pPr>
            <a:r>
              <a:rPr lang="tr-TR" sz="1600" dirty="0" smtClean="0">
                <a:latin typeface="Times New Roman" pitchFamily="18" charset="0"/>
                <a:cs typeface="Times New Roman" pitchFamily="18" charset="0"/>
              </a:rPr>
              <a:t>Türkiye </a:t>
            </a:r>
            <a:r>
              <a:rPr lang="tr-TR" sz="1600" dirty="0">
                <a:latin typeface="Times New Roman" pitchFamily="18" charset="0"/>
                <a:cs typeface="Times New Roman" pitchFamily="18" charset="0"/>
              </a:rPr>
              <a:t>ise, Doğu Akdeniz’de </a:t>
            </a:r>
            <a:r>
              <a:rPr lang="tr-TR" sz="1600" dirty="0" smtClean="0">
                <a:latin typeface="Times New Roman" pitchFamily="18" charset="0"/>
                <a:cs typeface="Times New Roman" pitchFamily="18" charset="0"/>
              </a:rPr>
              <a:t>en uzun </a:t>
            </a:r>
            <a:r>
              <a:rPr lang="tr-TR" sz="1600" dirty="0">
                <a:latin typeface="Times New Roman" pitchFamily="18" charset="0"/>
                <a:cs typeface="Times New Roman" pitchFamily="18" charset="0"/>
              </a:rPr>
              <a:t>kıyılara sahip ülke olarak </a:t>
            </a:r>
            <a:r>
              <a:rPr lang="tr-TR" sz="1600" dirty="0" smtClean="0">
                <a:latin typeface="Times New Roman" pitchFamily="18" charset="0"/>
                <a:cs typeface="Times New Roman" pitchFamily="18" charset="0"/>
              </a:rPr>
              <a:t>MEB  ve </a:t>
            </a:r>
            <a:r>
              <a:rPr lang="tr-TR" sz="1600" dirty="0">
                <a:latin typeface="Times New Roman" pitchFamily="18" charset="0"/>
                <a:cs typeface="Times New Roman" pitchFamily="18" charset="0"/>
              </a:rPr>
              <a:t>kıta sahanlığı haklarına sahip olduğunu</a:t>
            </a:r>
            <a:r>
              <a:rPr lang="tr-TR" sz="1600" dirty="0" smtClean="0">
                <a:latin typeface="Times New Roman" pitchFamily="18" charset="0"/>
                <a:cs typeface="Times New Roman" pitchFamily="18" charset="0"/>
              </a:rPr>
              <a:t>, yarı </a:t>
            </a:r>
            <a:r>
              <a:rPr lang="tr-TR" sz="1600" dirty="0">
                <a:latin typeface="Times New Roman" pitchFamily="18" charset="0"/>
                <a:cs typeface="Times New Roman" pitchFamily="18" charset="0"/>
              </a:rPr>
              <a:t>kapalı bir deniz </a:t>
            </a:r>
            <a:r>
              <a:rPr lang="tr-TR" sz="1600" dirty="0" smtClean="0">
                <a:latin typeface="Times New Roman" pitchFamily="18" charset="0"/>
                <a:cs typeface="Times New Roman" pitchFamily="18" charset="0"/>
              </a:rPr>
              <a:t>olan Akdeniz’de </a:t>
            </a:r>
            <a:r>
              <a:rPr lang="tr-TR" sz="1600" dirty="0">
                <a:latin typeface="Times New Roman" pitchFamily="18" charset="0"/>
                <a:cs typeface="Times New Roman" pitchFamily="18" charset="0"/>
              </a:rPr>
              <a:t>bu tür deniz </a:t>
            </a:r>
            <a:r>
              <a:rPr lang="tr-TR" sz="1600" dirty="0" smtClean="0">
                <a:latin typeface="Times New Roman" pitchFamily="18" charset="0"/>
                <a:cs typeface="Times New Roman" pitchFamily="18" charset="0"/>
              </a:rPr>
              <a:t>alanlarının sınırlandırılmasında </a:t>
            </a:r>
            <a:r>
              <a:rPr lang="tr-TR" sz="1600" dirty="0">
                <a:latin typeface="Times New Roman" pitchFamily="18" charset="0"/>
                <a:cs typeface="Times New Roman" pitchFamily="18" charset="0"/>
              </a:rPr>
              <a:t>sınırlandırmanın</a:t>
            </a:r>
            <a:r>
              <a:rPr lang="tr-TR" sz="1600" dirty="0" smtClean="0">
                <a:latin typeface="Times New Roman" pitchFamily="18" charset="0"/>
                <a:cs typeface="Times New Roman" pitchFamily="18" charset="0"/>
              </a:rPr>
              <a:t>, ilgili </a:t>
            </a:r>
            <a:r>
              <a:rPr lang="tr-TR" sz="1600" dirty="0">
                <a:latin typeface="Times New Roman" pitchFamily="18" charset="0"/>
                <a:cs typeface="Times New Roman" pitchFamily="18" charset="0"/>
              </a:rPr>
              <a:t>ülkeler arasında ve </a:t>
            </a:r>
            <a:r>
              <a:rPr lang="tr-TR" sz="1600" dirty="0" smtClean="0">
                <a:latin typeface="Times New Roman" pitchFamily="18" charset="0"/>
                <a:cs typeface="Times New Roman" pitchFamily="18" charset="0"/>
              </a:rPr>
              <a:t>tüm  </a:t>
            </a:r>
            <a:r>
              <a:rPr lang="tr-TR" sz="1600" dirty="0">
                <a:latin typeface="Times New Roman" pitchFamily="18" charset="0"/>
                <a:cs typeface="Times New Roman" pitchFamily="18" charset="0"/>
              </a:rPr>
              <a:t>tarafların hak ve çıkarlarını </a:t>
            </a:r>
            <a:r>
              <a:rPr lang="tr-TR" sz="1600" dirty="0" smtClean="0">
                <a:latin typeface="Times New Roman" pitchFamily="18" charset="0"/>
                <a:cs typeface="Times New Roman" pitchFamily="18" charset="0"/>
              </a:rPr>
              <a:t>gözeterek “</a:t>
            </a:r>
            <a:r>
              <a:rPr lang="tr-TR" sz="1600" i="1" dirty="0">
                <a:latin typeface="Times New Roman" pitchFamily="18" charset="0"/>
                <a:cs typeface="Times New Roman" pitchFamily="18" charset="0"/>
              </a:rPr>
              <a:t>hakkaniyet” ve “iyi niyet” </a:t>
            </a:r>
            <a:r>
              <a:rPr lang="tr-TR" sz="1600" i="1" dirty="0" smtClean="0">
                <a:latin typeface="Times New Roman" pitchFamily="18" charset="0"/>
                <a:cs typeface="Times New Roman" pitchFamily="18" charset="0"/>
              </a:rPr>
              <a:t>ilkelerine </a:t>
            </a:r>
            <a:r>
              <a:rPr lang="tr-TR" sz="1600" dirty="0" smtClean="0">
                <a:latin typeface="Times New Roman" pitchFamily="18" charset="0"/>
                <a:cs typeface="Times New Roman" pitchFamily="18" charset="0"/>
              </a:rPr>
              <a:t>uygun </a:t>
            </a:r>
            <a:r>
              <a:rPr lang="tr-TR" sz="1600" dirty="0">
                <a:latin typeface="Times New Roman" pitchFamily="18" charset="0"/>
                <a:cs typeface="Times New Roman" pitchFamily="18" charset="0"/>
              </a:rPr>
              <a:t>olarak antlaşmalarla </a:t>
            </a:r>
            <a:r>
              <a:rPr lang="tr-TR" sz="1600" dirty="0" smtClean="0">
                <a:latin typeface="Times New Roman" pitchFamily="18" charset="0"/>
                <a:cs typeface="Times New Roman" pitchFamily="18" charset="0"/>
              </a:rPr>
              <a:t>gerçekleştirilmesi gerektiğini</a:t>
            </a:r>
            <a:r>
              <a:rPr lang="tr-TR" sz="1600" dirty="0">
                <a:latin typeface="Times New Roman" pitchFamily="18" charset="0"/>
                <a:cs typeface="Times New Roman" pitchFamily="18" charset="0"/>
              </a:rPr>
              <a:t> </a:t>
            </a:r>
            <a:r>
              <a:rPr lang="tr-TR" sz="1600" dirty="0" err="1" smtClean="0">
                <a:latin typeface="Times New Roman" pitchFamily="18" charset="0"/>
                <a:cs typeface="Times New Roman" pitchFamily="18" charset="0"/>
              </a:rPr>
              <a:t>belitmektedir</a:t>
            </a:r>
            <a:r>
              <a:rPr lang="tr-TR" sz="1600" dirty="0" smtClean="0">
                <a:latin typeface="Times New Roman" pitchFamily="18" charset="0"/>
                <a:cs typeface="Times New Roman" pitchFamily="18" charset="0"/>
              </a:rPr>
              <a:t>.  Bu kapsamda  deniz yataklarının ve </a:t>
            </a:r>
            <a:r>
              <a:rPr lang="tr-TR" sz="1600" dirty="0">
                <a:latin typeface="Times New Roman" pitchFamily="18" charset="0"/>
                <a:cs typeface="Times New Roman" pitchFamily="18" charset="0"/>
              </a:rPr>
              <a:t>deniz alanlarının </a:t>
            </a:r>
            <a:r>
              <a:rPr lang="tr-TR" sz="1600" dirty="0" smtClean="0">
                <a:latin typeface="Times New Roman" pitchFamily="18" charset="0"/>
                <a:cs typeface="Times New Roman" pitchFamily="18" charset="0"/>
              </a:rPr>
              <a:t>paylaşımı konusunda </a:t>
            </a:r>
            <a:r>
              <a:rPr lang="tr-TR" sz="1600" dirty="0">
                <a:latin typeface="Times New Roman" pitchFamily="18" charset="0"/>
                <a:cs typeface="Times New Roman" pitchFamily="18" charset="0"/>
              </a:rPr>
              <a:t>tarafların </a:t>
            </a:r>
            <a:r>
              <a:rPr lang="tr-TR" sz="1600" dirty="0" smtClean="0">
                <a:latin typeface="Times New Roman" pitchFamily="18" charset="0"/>
                <a:cs typeface="Times New Roman" pitchFamily="18" charset="0"/>
              </a:rPr>
              <a:t>anlaşmasına dikkate </a:t>
            </a:r>
            <a:r>
              <a:rPr lang="tr-TR" sz="1600" dirty="0">
                <a:latin typeface="Times New Roman" pitchFamily="18" charset="0"/>
                <a:cs typeface="Times New Roman" pitchFamily="18" charset="0"/>
              </a:rPr>
              <a:t>değer önem verdiğini</a:t>
            </a:r>
            <a:r>
              <a:rPr lang="tr-TR" sz="1600" dirty="0" smtClean="0">
                <a:latin typeface="Times New Roman" pitchFamily="18" charset="0"/>
                <a:cs typeface="Times New Roman" pitchFamily="18" charset="0"/>
              </a:rPr>
              <a:t>; </a:t>
            </a:r>
            <a:r>
              <a:rPr lang="tr-TR" sz="1600" dirty="0" err="1" smtClean="0">
                <a:latin typeface="Times New Roman" pitchFamily="18" charset="0"/>
                <a:cs typeface="Times New Roman" pitchFamily="18" charset="0"/>
              </a:rPr>
              <a:t>GKRY’nin</a:t>
            </a:r>
            <a:r>
              <a:rPr lang="tr-TR" sz="1600" dirty="0">
                <a:latin typeface="Times New Roman" pitchFamily="18" charset="0"/>
                <a:cs typeface="Times New Roman" pitchFamily="18" charset="0"/>
              </a:rPr>
              <a:t>, uluslararası hukukun </a:t>
            </a:r>
            <a:r>
              <a:rPr lang="tr-TR" sz="1600" dirty="0" smtClean="0">
                <a:latin typeface="Times New Roman" pitchFamily="18" charset="0"/>
                <a:cs typeface="Times New Roman" pitchFamily="18" charset="0"/>
              </a:rPr>
              <a:t>ve </a:t>
            </a:r>
            <a:r>
              <a:rPr lang="tr-TR" sz="1600" dirty="0">
                <a:latin typeface="Times New Roman" pitchFamily="18" charset="0"/>
                <a:cs typeface="Times New Roman" pitchFamily="18" charset="0"/>
              </a:rPr>
              <a:t>üçüncü tarafların </a:t>
            </a:r>
            <a:r>
              <a:rPr lang="tr-TR" sz="1600" dirty="0" smtClean="0">
                <a:latin typeface="Times New Roman" pitchFamily="18" charset="0"/>
                <a:cs typeface="Times New Roman" pitchFamily="18" charset="0"/>
              </a:rPr>
              <a:t>haklarını ihlal </a:t>
            </a:r>
            <a:r>
              <a:rPr lang="tr-TR" sz="1600" dirty="0">
                <a:latin typeface="Times New Roman" pitchFamily="18" charset="0"/>
                <a:cs typeface="Times New Roman" pitchFamily="18" charset="0"/>
              </a:rPr>
              <a:t>ederek, 2003 yılından </a:t>
            </a:r>
            <a:r>
              <a:rPr lang="tr-TR" sz="1600" dirty="0" smtClean="0">
                <a:latin typeface="Times New Roman" pitchFamily="18" charset="0"/>
                <a:cs typeface="Times New Roman" pitchFamily="18" charset="0"/>
              </a:rPr>
              <a:t>itibaren Doğu </a:t>
            </a:r>
            <a:r>
              <a:rPr lang="tr-TR" sz="1600" dirty="0">
                <a:latin typeface="Times New Roman" pitchFamily="18" charset="0"/>
                <a:cs typeface="Times New Roman" pitchFamily="18" charset="0"/>
              </a:rPr>
              <a:t>Akdeniz’deki ülkelerle </a:t>
            </a:r>
            <a:r>
              <a:rPr lang="tr-TR" sz="1600" dirty="0" smtClean="0">
                <a:latin typeface="Times New Roman" pitchFamily="18" charset="0"/>
                <a:cs typeface="Times New Roman" pitchFamily="18" charset="0"/>
              </a:rPr>
              <a:t>deniz yetki </a:t>
            </a:r>
            <a:r>
              <a:rPr lang="tr-TR" sz="1600" dirty="0">
                <a:latin typeface="Times New Roman" pitchFamily="18" charset="0"/>
                <a:cs typeface="Times New Roman" pitchFamily="18" charset="0"/>
              </a:rPr>
              <a:t>alanlarını sınırlandıran ikili </a:t>
            </a:r>
            <a:r>
              <a:rPr lang="tr-TR" sz="1600" dirty="0" smtClean="0">
                <a:latin typeface="Times New Roman" pitchFamily="18" charset="0"/>
                <a:cs typeface="Times New Roman" pitchFamily="18" charset="0"/>
              </a:rPr>
              <a:t>anlaşmaların tanımadığını belirtmektedir. </a:t>
            </a:r>
          </a:p>
          <a:p>
            <a:pPr marL="0" indent="0" algn="just">
              <a:buClrTx/>
              <a:buFont typeface="Wingdings" pitchFamily="2" charset="2"/>
              <a:buChar char="Ø"/>
            </a:pPr>
            <a:r>
              <a:rPr lang="tr-TR" sz="1600" dirty="0" smtClean="0">
                <a:latin typeface="Times New Roman" pitchFamily="18" charset="0"/>
                <a:cs typeface="Times New Roman" pitchFamily="18" charset="0"/>
              </a:rPr>
              <a:t> </a:t>
            </a:r>
            <a:r>
              <a:rPr lang="tr-TR" sz="1600" dirty="0">
                <a:latin typeface="Times New Roman" pitchFamily="18" charset="0"/>
                <a:cs typeface="Times New Roman" pitchFamily="18" charset="0"/>
              </a:rPr>
              <a:t>Doğu Akdeniz’de deniz </a:t>
            </a:r>
            <a:r>
              <a:rPr lang="tr-TR" sz="1600" dirty="0" smtClean="0">
                <a:latin typeface="Times New Roman" pitchFamily="18" charset="0"/>
                <a:cs typeface="Times New Roman" pitchFamily="18" charset="0"/>
              </a:rPr>
              <a:t>yetki alanlarının </a:t>
            </a:r>
            <a:r>
              <a:rPr lang="tr-TR" sz="1600" dirty="0">
                <a:latin typeface="Times New Roman" pitchFamily="18" charset="0"/>
                <a:cs typeface="Times New Roman" pitchFamily="18" charset="0"/>
              </a:rPr>
              <a:t>belirlenmesi </a:t>
            </a:r>
            <a:r>
              <a:rPr lang="tr-TR" sz="1600" dirty="0" smtClean="0">
                <a:latin typeface="Times New Roman" pitchFamily="18" charset="0"/>
                <a:cs typeface="Times New Roman" pitchFamily="18" charset="0"/>
              </a:rPr>
              <a:t>sorunu Türkiye’nin </a:t>
            </a:r>
            <a:r>
              <a:rPr lang="tr-TR" sz="1600" dirty="0">
                <a:latin typeface="Times New Roman" pitchFamily="18" charset="0"/>
                <a:cs typeface="Times New Roman" pitchFamily="18" charset="0"/>
              </a:rPr>
              <a:t>hayati çıkarları </a:t>
            </a:r>
            <a:r>
              <a:rPr lang="tr-TR" sz="1600" dirty="0" smtClean="0">
                <a:latin typeface="Times New Roman" pitchFamily="18" charset="0"/>
                <a:cs typeface="Times New Roman" pitchFamily="18" charset="0"/>
              </a:rPr>
              <a:t>açısından önemli </a:t>
            </a:r>
            <a:r>
              <a:rPr lang="tr-TR" sz="1600" dirty="0">
                <a:latin typeface="Times New Roman" pitchFamily="18" charset="0"/>
                <a:cs typeface="Times New Roman" pitchFamily="18" charset="0"/>
              </a:rPr>
              <a:t>bir </a:t>
            </a:r>
            <a:r>
              <a:rPr lang="tr-TR" sz="1600" dirty="0" smtClean="0">
                <a:latin typeface="Times New Roman" pitchFamily="18" charset="0"/>
                <a:cs typeface="Times New Roman" pitchFamily="18" charset="0"/>
              </a:rPr>
              <a:t>meseledir. Bu </a:t>
            </a:r>
            <a:r>
              <a:rPr lang="tr-TR" sz="1600" dirty="0">
                <a:latin typeface="Times New Roman" pitchFamily="18" charset="0"/>
                <a:cs typeface="Times New Roman" pitchFamily="18" charset="0"/>
              </a:rPr>
              <a:t>bağlamda Türkiye ilk olarak, bir </a:t>
            </a:r>
            <a:r>
              <a:rPr lang="tr-TR" sz="1600" dirty="0" smtClean="0">
                <a:latin typeface="Times New Roman" pitchFamily="18" charset="0"/>
                <a:cs typeface="Times New Roman" pitchFamily="18" charset="0"/>
              </a:rPr>
              <a:t>an evvel </a:t>
            </a:r>
            <a:r>
              <a:rPr lang="tr-TR" sz="1600" dirty="0">
                <a:latin typeface="Times New Roman" pitchFamily="18" charset="0"/>
                <a:cs typeface="Times New Roman" pitchFamily="18" charset="0"/>
              </a:rPr>
              <a:t>Doğu Akdeniz’de kıta </a:t>
            </a:r>
            <a:r>
              <a:rPr lang="tr-TR" sz="1600" dirty="0" smtClean="0">
                <a:latin typeface="Times New Roman" pitchFamily="18" charset="0"/>
                <a:cs typeface="Times New Roman" pitchFamily="18" charset="0"/>
              </a:rPr>
              <a:t>sahanlığı ve </a:t>
            </a:r>
            <a:r>
              <a:rPr lang="tr-TR" sz="1600" dirty="0">
                <a:latin typeface="Times New Roman" pitchFamily="18" charset="0"/>
                <a:cs typeface="Times New Roman" pitchFamily="18" charset="0"/>
              </a:rPr>
              <a:t>MEB bölgesini belirlemeli ve </a:t>
            </a:r>
            <a:r>
              <a:rPr lang="tr-TR" sz="1600" dirty="0" smtClean="0">
                <a:latin typeface="Times New Roman" pitchFamily="18" charset="0"/>
                <a:cs typeface="Times New Roman" pitchFamily="18" charset="0"/>
              </a:rPr>
              <a:t>bu yetki </a:t>
            </a:r>
            <a:r>
              <a:rPr lang="tr-TR" sz="1600" dirty="0">
                <a:latin typeface="Times New Roman" pitchFamily="18" charset="0"/>
                <a:cs typeface="Times New Roman" pitchFamily="18" charset="0"/>
              </a:rPr>
              <a:t>alanlarını gösteren harita ve </a:t>
            </a:r>
            <a:r>
              <a:rPr lang="tr-TR" sz="1600" dirty="0" smtClean="0">
                <a:latin typeface="Times New Roman" pitchFamily="18" charset="0"/>
                <a:cs typeface="Times New Roman" pitchFamily="18" charset="0"/>
              </a:rPr>
              <a:t>koordinatları içeren </a:t>
            </a:r>
            <a:r>
              <a:rPr lang="tr-TR" sz="1600" dirty="0">
                <a:latin typeface="Times New Roman" pitchFamily="18" charset="0"/>
                <a:cs typeface="Times New Roman" pitchFamily="18" charset="0"/>
              </a:rPr>
              <a:t>bir MEB </a:t>
            </a:r>
            <a:r>
              <a:rPr lang="tr-TR" sz="1600" dirty="0" smtClean="0">
                <a:latin typeface="Times New Roman" pitchFamily="18" charset="0"/>
                <a:cs typeface="Times New Roman" pitchFamily="18" charset="0"/>
              </a:rPr>
              <a:t>bildirgesini BM </a:t>
            </a:r>
            <a:r>
              <a:rPr lang="tr-TR" sz="1600" dirty="0">
                <a:latin typeface="Times New Roman" pitchFamily="18" charset="0"/>
                <a:cs typeface="Times New Roman" pitchFamily="18" charset="0"/>
              </a:rPr>
              <a:t>Genel Sekreteri’ne iletmelidir</a:t>
            </a:r>
            <a:r>
              <a:rPr lang="tr-TR" sz="1600" dirty="0" smtClean="0">
                <a:latin typeface="Times New Roman" pitchFamily="18" charset="0"/>
                <a:cs typeface="Times New Roman" pitchFamily="18" charset="0"/>
              </a:rPr>
              <a:t>. Zira </a:t>
            </a:r>
            <a:r>
              <a:rPr lang="tr-TR" sz="1600" dirty="0">
                <a:latin typeface="Times New Roman" pitchFamily="18" charset="0"/>
                <a:cs typeface="Times New Roman" pitchFamily="18" charset="0"/>
              </a:rPr>
              <a:t>hali hazırda GKRY ile </a:t>
            </a:r>
            <a:r>
              <a:rPr lang="tr-TR" sz="1600" dirty="0" smtClean="0">
                <a:latin typeface="Times New Roman" pitchFamily="18" charset="0"/>
                <a:cs typeface="Times New Roman" pitchFamily="18" charset="0"/>
              </a:rPr>
              <a:t>Yunanistan arasında </a:t>
            </a:r>
            <a:r>
              <a:rPr lang="tr-TR" sz="1600" dirty="0">
                <a:latin typeface="Times New Roman" pitchFamily="18" charset="0"/>
                <a:cs typeface="Times New Roman" pitchFamily="18" charset="0"/>
              </a:rPr>
              <a:t>bir MEB anlaşması </a:t>
            </a:r>
            <a:r>
              <a:rPr lang="tr-TR" sz="1600" dirty="0" smtClean="0">
                <a:latin typeface="Times New Roman" pitchFamily="18" charset="0"/>
                <a:cs typeface="Times New Roman" pitchFamily="18" charset="0"/>
              </a:rPr>
              <a:t>imzalanmış değildir</a:t>
            </a:r>
            <a:r>
              <a:rPr lang="tr-TR" sz="1600" dirty="0">
                <a:latin typeface="Times New Roman" pitchFamily="18" charset="0"/>
                <a:cs typeface="Times New Roman" pitchFamily="18" charset="0"/>
              </a:rPr>
              <a:t>. Bu ihtimal </a:t>
            </a:r>
            <a:r>
              <a:rPr lang="tr-TR" sz="1600" dirty="0" smtClean="0">
                <a:latin typeface="Times New Roman" pitchFamily="18" charset="0"/>
                <a:cs typeface="Times New Roman" pitchFamily="18" charset="0"/>
              </a:rPr>
              <a:t>gerçekleşmeden Türkiye </a:t>
            </a:r>
            <a:r>
              <a:rPr lang="tr-TR" sz="1600" dirty="0">
                <a:latin typeface="Times New Roman" pitchFamily="18" charset="0"/>
                <a:cs typeface="Times New Roman" pitchFamily="18" charset="0"/>
              </a:rPr>
              <a:t>iç hukuk bakımından </a:t>
            </a:r>
            <a:r>
              <a:rPr lang="tr-TR" sz="1600" dirty="0" smtClean="0">
                <a:latin typeface="Times New Roman" pitchFamily="18" charset="0"/>
                <a:cs typeface="Times New Roman" pitchFamily="18" charset="0"/>
              </a:rPr>
              <a:t>bir MEB </a:t>
            </a:r>
            <a:r>
              <a:rPr lang="tr-TR" sz="1600" dirty="0">
                <a:latin typeface="Times New Roman" pitchFamily="18" charset="0"/>
                <a:cs typeface="Times New Roman" pitchFamily="18" charset="0"/>
              </a:rPr>
              <a:t>yasası çıkarmalı ve BM </a:t>
            </a:r>
            <a:r>
              <a:rPr lang="tr-TR" sz="1600" dirty="0" smtClean="0">
                <a:latin typeface="Times New Roman" pitchFamily="18" charset="0"/>
                <a:cs typeface="Times New Roman" pitchFamily="18" charset="0"/>
              </a:rPr>
              <a:t>nezdinde MEB </a:t>
            </a:r>
            <a:r>
              <a:rPr lang="tr-TR" sz="1600" dirty="0">
                <a:latin typeface="Times New Roman" pitchFamily="18" charset="0"/>
                <a:cs typeface="Times New Roman" pitchFamily="18" charset="0"/>
              </a:rPr>
              <a:t>ilanını yapmalıdır</a:t>
            </a:r>
            <a:r>
              <a:rPr lang="tr-TR" sz="1600" dirty="0" smtClean="0">
                <a:latin typeface="Times New Roman" pitchFamily="18" charset="0"/>
                <a:cs typeface="Times New Roman" pitchFamily="18" charset="0"/>
              </a:rPr>
              <a:t>.</a:t>
            </a:r>
          </a:p>
          <a:p>
            <a:pPr marL="0" indent="0" algn="just">
              <a:buClrTx/>
              <a:buFont typeface="Wingdings" pitchFamily="2" charset="2"/>
              <a:buChar char="Ø"/>
            </a:pPr>
            <a:r>
              <a:rPr lang="tr-TR" sz="1600" dirty="0" smtClean="0">
                <a:latin typeface="Times New Roman" pitchFamily="18" charset="0"/>
                <a:cs typeface="Times New Roman" pitchFamily="18" charset="0"/>
              </a:rPr>
              <a:t>Bunun yanında Türkiye Doğu Akdeniz’deki kıyıdaş devletler olan KKTC yanında Mısır, Lübnan, İsrail ve Suriye ile uygun bir siyasi ortam olduğunda deniz yetki alanlarının sınırlandırma anlaşması yoluna itmelidir. Çünkü bu tür bir anlaşma  diğer kıyıdaş devletler içinde oldukça kazançlı bir MEB alanı yaratmaktadır. Ancak günümüzdeki siyasi konjonktür bu durumun sağlanması için Türkiye’nin aleyhinedir. İsrail ile yaşanan sorunlar, Arap baharı sonrası Mısır ve Suriye  ile yaşananlar yakın gelecekte böle bir şeyin olmasının güçleştirmektedir. Bu durumda zamanın GKRY lehine işlemesine neden olmaktadır. </a:t>
            </a:r>
            <a:endParaRPr lang="tr-TR" sz="1600" dirty="0">
              <a:latin typeface="Times New Roman" pitchFamily="18" charset="0"/>
              <a:cs typeface="Times New Roman" pitchFamily="18" charset="0"/>
            </a:endParaRPr>
          </a:p>
        </p:txBody>
      </p:sp>
    </p:spTree>
    <p:extLst>
      <p:ext uri="{BB962C8B-B14F-4D97-AF65-F5344CB8AC3E}">
        <p14:creationId xmlns:p14="http://schemas.microsoft.com/office/powerpoint/2010/main" val="3239120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1538" y="548680"/>
            <a:ext cx="7615262" cy="5577483"/>
          </a:xfrm>
        </p:spPr>
        <p:txBody>
          <a:bodyPr>
            <a:normAutofit fontScale="62500" lnSpcReduction="20000"/>
          </a:bodyPr>
          <a:lstStyle/>
          <a:p>
            <a:pPr marL="0" indent="0" algn="just">
              <a:buClrTx/>
              <a:buFont typeface="Wingdings" pitchFamily="2" charset="2"/>
              <a:buChar char="Ø"/>
            </a:pPr>
            <a:r>
              <a:rPr lang="tr-TR" dirty="0" err="1">
                <a:latin typeface="Times New Roman" pitchFamily="18" charset="0"/>
                <a:cs typeface="Times New Roman" pitchFamily="18" charset="0"/>
              </a:rPr>
              <a:t>GKRY’nin</a:t>
            </a:r>
            <a:r>
              <a:rPr lang="tr-TR" dirty="0">
                <a:latin typeface="Times New Roman" pitchFamily="18" charset="0"/>
                <a:cs typeface="Times New Roman" pitchFamily="18" charset="0"/>
              </a:rPr>
              <a:t> münhasır ekonomik bölge politikası çerçevesinde </a:t>
            </a:r>
            <a:r>
              <a:rPr lang="tr-TR" dirty="0" smtClean="0">
                <a:latin typeface="Times New Roman" pitchFamily="18" charset="0"/>
                <a:cs typeface="Times New Roman" pitchFamily="18" charset="0"/>
              </a:rPr>
              <a:t>gerek bölge </a:t>
            </a:r>
            <a:r>
              <a:rPr lang="tr-TR" dirty="0">
                <a:latin typeface="Times New Roman" pitchFamily="18" charset="0"/>
                <a:cs typeface="Times New Roman" pitchFamily="18" charset="0"/>
              </a:rPr>
              <a:t>devletleri, gerekse Fransa ve AB gibi diğer aktörlerle siyasî, askerî ve ekonomik </a:t>
            </a:r>
            <a:r>
              <a:rPr lang="tr-TR" dirty="0" smtClean="0">
                <a:latin typeface="Times New Roman" pitchFamily="18" charset="0"/>
                <a:cs typeface="Times New Roman" pitchFamily="18" charset="0"/>
              </a:rPr>
              <a:t>ilişkilerini güçlendirmesi</a:t>
            </a:r>
            <a:r>
              <a:rPr lang="tr-TR" dirty="0">
                <a:latin typeface="Times New Roman" pitchFamily="18" charset="0"/>
                <a:cs typeface="Times New Roman" pitchFamily="18" charset="0"/>
              </a:rPr>
              <a:t>, Türkiye’nin güney sınırlarını ve ekonomik çıkarlarını ciddi ölçüde tehdit etmektedir</a:t>
            </a:r>
            <a:r>
              <a:rPr lang="tr-TR" dirty="0" smtClean="0">
                <a:latin typeface="Times New Roman" pitchFamily="18" charset="0"/>
                <a:cs typeface="Times New Roman" pitchFamily="18" charset="0"/>
              </a:rPr>
              <a:t>. Yunanistan’ın </a:t>
            </a:r>
            <a:r>
              <a:rPr lang="tr-TR" dirty="0">
                <a:latin typeface="Times New Roman" pitchFamily="18" charset="0"/>
                <a:cs typeface="Times New Roman" pitchFamily="18" charset="0"/>
              </a:rPr>
              <a:t>da GKRY örneğinden hareket ederek münhasır ekonomik bölge ilan etmek için </a:t>
            </a:r>
            <a:r>
              <a:rPr lang="tr-TR" dirty="0" smtClean="0">
                <a:latin typeface="Times New Roman" pitchFamily="18" charset="0"/>
                <a:cs typeface="Times New Roman" pitchFamily="18" charset="0"/>
              </a:rPr>
              <a:t>fırsat kollaması </a:t>
            </a:r>
            <a:r>
              <a:rPr lang="tr-TR" dirty="0">
                <a:latin typeface="Times New Roman" pitchFamily="18" charset="0"/>
                <a:cs typeface="Times New Roman" pitchFamily="18" charset="0"/>
              </a:rPr>
              <a:t>ve bunu </a:t>
            </a:r>
            <a:r>
              <a:rPr lang="tr-TR" dirty="0" smtClean="0">
                <a:latin typeface="Times New Roman" pitchFamily="18" charset="0"/>
                <a:cs typeface="Times New Roman" pitchFamily="18" charset="0"/>
              </a:rPr>
              <a:t>  gerçekleştirmesi </a:t>
            </a:r>
            <a:r>
              <a:rPr lang="tr-TR" dirty="0">
                <a:latin typeface="Times New Roman" pitchFamily="18" charset="0"/>
                <a:cs typeface="Times New Roman" pitchFamily="18" charset="0"/>
              </a:rPr>
              <a:t>halinde, Türkiye’nin toplam 145.000 km2 olması </a:t>
            </a:r>
            <a:r>
              <a:rPr lang="tr-TR" dirty="0" smtClean="0">
                <a:latin typeface="Times New Roman" pitchFamily="18" charset="0"/>
                <a:cs typeface="Times New Roman" pitchFamily="18" charset="0"/>
              </a:rPr>
              <a:t>gereken münhasır </a:t>
            </a:r>
            <a:r>
              <a:rPr lang="tr-TR" dirty="0">
                <a:latin typeface="Times New Roman" pitchFamily="18" charset="0"/>
                <a:cs typeface="Times New Roman" pitchFamily="18" charset="0"/>
              </a:rPr>
              <a:t>ekonomik alanı 33.000 km2’ye düşecek ve Türkiye Akdeniz’de de çok dar su yoluna sahip</a:t>
            </a:r>
          </a:p>
          <a:p>
            <a:pPr marL="0" indent="0" algn="just">
              <a:buClrTx/>
              <a:buFont typeface="Wingdings" pitchFamily="2" charset="2"/>
              <a:buChar char="Ø"/>
            </a:pPr>
            <a:r>
              <a:rPr lang="tr-TR" dirty="0">
                <a:latin typeface="Times New Roman" pitchFamily="18" charset="0"/>
                <a:cs typeface="Times New Roman" pitchFamily="18" charset="0"/>
              </a:rPr>
              <a:t>olmasına neden olacaktır</a:t>
            </a:r>
            <a:r>
              <a:rPr lang="tr-TR" dirty="0" smtClean="0">
                <a:latin typeface="Times New Roman" pitchFamily="18" charset="0"/>
                <a:cs typeface="Times New Roman" pitchFamily="18" charset="0"/>
              </a:rPr>
              <a:t>.</a:t>
            </a:r>
          </a:p>
          <a:p>
            <a:pPr marL="0" indent="0" algn="just">
              <a:buClrTx/>
              <a:buFont typeface="Wingdings" pitchFamily="2" charset="2"/>
              <a:buChar char="Ø"/>
            </a:pPr>
            <a:r>
              <a:rPr lang="tr-TR" dirty="0">
                <a:latin typeface="Times New Roman" pitchFamily="18" charset="0"/>
                <a:cs typeface="Times New Roman" pitchFamily="18" charset="0"/>
              </a:rPr>
              <a:t>Türkiye’nin güney sınırlarında ciddi bir şekilde belirmeye başlayan bu tehlikeyi </a:t>
            </a:r>
            <a:r>
              <a:rPr lang="tr-TR" dirty="0" smtClean="0">
                <a:latin typeface="Times New Roman" pitchFamily="18" charset="0"/>
                <a:cs typeface="Times New Roman" pitchFamily="18" charset="0"/>
              </a:rPr>
              <a:t>bertaraf etmesi </a:t>
            </a:r>
            <a:r>
              <a:rPr lang="tr-TR" dirty="0">
                <a:latin typeface="Times New Roman" pitchFamily="18" charset="0"/>
                <a:cs typeface="Times New Roman" pitchFamily="18" charset="0"/>
              </a:rPr>
              <a:t>için birtakım adımlar atması gerekmektedir. Bu adımlardan ilki ve en acil olanı, </a:t>
            </a:r>
            <a:r>
              <a:rPr lang="tr-TR" dirty="0" smtClean="0">
                <a:latin typeface="Times New Roman" pitchFamily="18" charset="0"/>
                <a:cs typeface="Times New Roman" pitchFamily="18" charset="0"/>
              </a:rPr>
              <a:t>Türkiye’nin münhasır </a:t>
            </a:r>
            <a:r>
              <a:rPr lang="tr-TR" dirty="0">
                <a:latin typeface="Times New Roman" pitchFamily="18" charset="0"/>
                <a:cs typeface="Times New Roman" pitchFamily="18" charset="0"/>
              </a:rPr>
              <a:t>ekonomik bölge politikasını belirlemek </a:t>
            </a:r>
            <a:r>
              <a:rPr lang="tr-TR" dirty="0" smtClean="0">
                <a:latin typeface="Times New Roman" pitchFamily="18" charset="0"/>
                <a:cs typeface="Times New Roman" pitchFamily="18" charset="0"/>
              </a:rPr>
              <a:t>olmalıdır.</a:t>
            </a:r>
          </a:p>
          <a:p>
            <a:pPr marL="0" indent="0" algn="just">
              <a:buClrTx/>
              <a:buFont typeface="Wingdings" pitchFamily="2" charset="2"/>
              <a:buChar char="Ø"/>
            </a:pPr>
            <a:r>
              <a:rPr lang="tr-TR" dirty="0">
                <a:latin typeface="Times New Roman" pitchFamily="18" charset="0"/>
                <a:cs typeface="Times New Roman" pitchFamily="18" charset="0"/>
              </a:rPr>
              <a:t>Türkiye’nin atması gereken </a:t>
            </a:r>
            <a:r>
              <a:rPr lang="tr-TR" dirty="0" smtClean="0">
                <a:latin typeface="Times New Roman" pitchFamily="18" charset="0"/>
                <a:cs typeface="Times New Roman" pitchFamily="18" charset="0"/>
              </a:rPr>
              <a:t>ikinci adım</a:t>
            </a:r>
            <a:r>
              <a:rPr lang="tr-TR" dirty="0">
                <a:latin typeface="Times New Roman" pitchFamily="18" charset="0"/>
                <a:cs typeface="Times New Roman" pitchFamily="18" charset="0"/>
              </a:rPr>
              <a:t>, Doğu Akdeniz’e kıyısı olan devletlerle </a:t>
            </a:r>
            <a:r>
              <a:rPr lang="tr-TR" dirty="0" smtClean="0">
                <a:latin typeface="Times New Roman" pitchFamily="18" charset="0"/>
                <a:cs typeface="Times New Roman" pitchFamily="18" charset="0"/>
              </a:rPr>
              <a:t>ilişkilerini geliştirmek </a:t>
            </a:r>
            <a:r>
              <a:rPr lang="tr-TR" dirty="0">
                <a:latin typeface="Times New Roman" pitchFamily="18" charset="0"/>
                <a:cs typeface="Times New Roman" pitchFamily="18" charset="0"/>
              </a:rPr>
              <a:t>olmalıdır. Bu bağlamda Türkiye, Suriye’ye ilişkin politikalarında Esad rejiminin </a:t>
            </a:r>
            <a:r>
              <a:rPr lang="tr-TR" dirty="0" smtClean="0">
                <a:latin typeface="Times New Roman" pitchFamily="18" charset="0"/>
                <a:cs typeface="Times New Roman" pitchFamily="18" charset="0"/>
              </a:rPr>
              <a:t>devam etme </a:t>
            </a:r>
            <a:r>
              <a:rPr lang="tr-TR" dirty="0">
                <a:latin typeface="Times New Roman" pitchFamily="18" charset="0"/>
                <a:cs typeface="Times New Roman" pitchFamily="18" charset="0"/>
              </a:rPr>
              <a:t>ihtimalini de düşünmelidir. Bunun yanı sıra Mısır politikası da gözden geçirmelidir</a:t>
            </a:r>
            <a:r>
              <a:rPr lang="tr-TR" dirty="0" smtClean="0">
                <a:latin typeface="Times New Roman" pitchFamily="18" charset="0"/>
                <a:cs typeface="Times New Roman" pitchFamily="18" charset="0"/>
              </a:rPr>
              <a:t>.</a:t>
            </a:r>
          </a:p>
          <a:p>
            <a:pPr marL="0" indent="0" algn="just">
              <a:buClrTx/>
              <a:buFont typeface="Wingdings" pitchFamily="2" charset="2"/>
              <a:buChar char="Ø"/>
            </a:pPr>
            <a:r>
              <a:rPr lang="tr-TR" dirty="0">
                <a:latin typeface="Times New Roman" pitchFamily="18" charset="0"/>
                <a:cs typeface="Times New Roman" pitchFamily="18" charset="0"/>
              </a:rPr>
              <a:t>Dolayısıyla Türkiye, makro düzeyde enerji güzergâhı, mikro düzeyde ise Ceyhan’ın </a:t>
            </a:r>
            <a:r>
              <a:rPr lang="tr-TR" dirty="0" smtClean="0">
                <a:latin typeface="Times New Roman" pitchFamily="18" charset="0"/>
                <a:cs typeface="Times New Roman" pitchFamily="18" charset="0"/>
              </a:rPr>
              <a:t>ve İskenderun </a:t>
            </a:r>
            <a:r>
              <a:rPr lang="tr-TR" dirty="0">
                <a:latin typeface="Times New Roman" pitchFamily="18" charset="0"/>
                <a:cs typeface="Times New Roman" pitchFamily="18" charset="0"/>
              </a:rPr>
              <a:t>Körfezi’nin enerji üssü olma politikasını tehlikeye düşürecek politikaları </a:t>
            </a:r>
            <a:r>
              <a:rPr lang="tr-TR" dirty="0" smtClean="0">
                <a:latin typeface="Times New Roman" pitchFamily="18" charset="0"/>
                <a:cs typeface="Times New Roman" pitchFamily="18" charset="0"/>
              </a:rPr>
              <a:t>engellemek zorundadır</a:t>
            </a:r>
            <a:r>
              <a:rPr lang="tr-TR" dirty="0">
                <a:latin typeface="Times New Roman" pitchFamily="18" charset="0"/>
                <a:cs typeface="Times New Roman" pitchFamily="18" charset="0"/>
              </a:rPr>
              <a:t>.</a:t>
            </a:r>
          </a:p>
        </p:txBody>
      </p:sp>
    </p:spTree>
    <p:extLst>
      <p:ext uri="{BB962C8B-B14F-4D97-AF65-F5344CB8AC3E}">
        <p14:creationId xmlns:p14="http://schemas.microsoft.com/office/powerpoint/2010/main" val="3422763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142976" y="476672"/>
            <a:ext cx="4143404" cy="5649491"/>
          </a:xfrm>
        </p:spPr>
        <p:txBody>
          <a:bodyPr>
            <a:normAutofit lnSpcReduction="10000"/>
          </a:bodyPr>
          <a:lstStyle/>
          <a:p>
            <a:pPr marL="0" indent="0" algn="just">
              <a:buNone/>
            </a:pPr>
            <a:r>
              <a:rPr lang="tr-TR" sz="1900" dirty="0" smtClean="0">
                <a:latin typeface="Times New Roman" pitchFamily="18" charset="0"/>
                <a:cs typeface="Times New Roman" pitchFamily="18" charset="0"/>
              </a:rPr>
              <a:t>   Dolayısıyla </a:t>
            </a:r>
            <a:r>
              <a:rPr lang="tr-TR" sz="1900" dirty="0">
                <a:latin typeface="Times New Roman" pitchFamily="18" charset="0"/>
                <a:cs typeface="Times New Roman" pitchFamily="18" charset="0"/>
              </a:rPr>
              <a:t>Türkiye, makro düzeyde enerji güzergâhı, mikro düzeyde ise Ceyhan’ın ve İskenderun Körfezi’nin enerji üssü olma politikasını tehlikeye düşürecek politikaları engellemek zorundadır.</a:t>
            </a:r>
          </a:p>
          <a:p>
            <a:pPr marL="0" indent="0" algn="just">
              <a:buNone/>
            </a:pPr>
            <a:r>
              <a:rPr lang="tr-TR" sz="1900" dirty="0" smtClean="0">
                <a:latin typeface="Times New Roman" pitchFamily="18" charset="0"/>
                <a:cs typeface="Times New Roman" pitchFamily="18" charset="0"/>
              </a:rPr>
              <a:t>Son </a:t>
            </a:r>
            <a:r>
              <a:rPr lang="tr-TR" sz="1900" dirty="0">
                <a:latin typeface="Times New Roman" pitchFamily="18" charset="0"/>
                <a:cs typeface="Times New Roman" pitchFamily="18" charset="0"/>
              </a:rPr>
              <a:t>olarak atılması gereken bir diğer adım da Doğu Akdeniz’de petrol ve doğalgaz </a:t>
            </a:r>
            <a:r>
              <a:rPr lang="tr-TR" sz="1900" dirty="0" smtClean="0">
                <a:latin typeface="Times New Roman" pitchFamily="18" charset="0"/>
                <a:cs typeface="Times New Roman" pitchFamily="18" charset="0"/>
              </a:rPr>
              <a:t>arama çalışmalarına </a:t>
            </a:r>
            <a:r>
              <a:rPr lang="tr-TR" sz="1900" dirty="0">
                <a:latin typeface="Times New Roman" pitchFamily="18" charset="0"/>
                <a:cs typeface="Times New Roman" pitchFamily="18" charset="0"/>
              </a:rPr>
              <a:t>ilişkin olmalıdır. Türkiye, petrol ve doğalgaz arama konusunda da </a:t>
            </a:r>
            <a:r>
              <a:rPr lang="tr-TR" sz="1900" dirty="0" err="1" smtClean="0">
                <a:latin typeface="Times New Roman" pitchFamily="18" charset="0"/>
                <a:cs typeface="Times New Roman" pitchFamily="18" charset="0"/>
              </a:rPr>
              <a:t>GKRY’nin</a:t>
            </a:r>
            <a:r>
              <a:rPr lang="tr-TR" sz="1900" dirty="0" smtClean="0">
                <a:latin typeface="Times New Roman" pitchFamily="18" charset="0"/>
                <a:cs typeface="Times New Roman" pitchFamily="18" charset="0"/>
              </a:rPr>
              <a:t> gerisinde </a:t>
            </a:r>
            <a:r>
              <a:rPr lang="tr-TR" sz="1900" dirty="0">
                <a:latin typeface="Times New Roman" pitchFamily="18" charset="0"/>
                <a:cs typeface="Times New Roman" pitchFamily="18" charset="0"/>
              </a:rPr>
              <a:t>kalmış ve </a:t>
            </a:r>
            <a:r>
              <a:rPr lang="tr-TR" sz="1900" dirty="0" err="1">
                <a:latin typeface="Times New Roman" pitchFamily="18" charset="0"/>
                <a:cs typeface="Times New Roman" pitchFamily="18" charset="0"/>
              </a:rPr>
              <a:t>GKRY’nin</a:t>
            </a:r>
            <a:r>
              <a:rPr lang="tr-TR" sz="1900" dirty="0">
                <a:latin typeface="Times New Roman" pitchFamily="18" charset="0"/>
                <a:cs typeface="Times New Roman" pitchFamily="18" charset="0"/>
              </a:rPr>
              <a:t> petrol şirketlerine sondaj izni vermesi üzerine TPAO’ya, </a:t>
            </a:r>
            <a:r>
              <a:rPr lang="tr-TR" sz="1900" dirty="0" smtClean="0">
                <a:latin typeface="Times New Roman" pitchFamily="18" charset="0"/>
                <a:cs typeface="Times New Roman" pitchFamily="18" charset="0"/>
              </a:rPr>
              <a:t>bölgede çalışma </a:t>
            </a:r>
            <a:r>
              <a:rPr lang="tr-TR" sz="1900" dirty="0">
                <a:latin typeface="Times New Roman" pitchFamily="18" charset="0"/>
                <a:cs typeface="Times New Roman" pitchFamily="18" charset="0"/>
              </a:rPr>
              <a:t>izni vermiştir. Bunun yerine Türkiye ve KKTC gerek TPAO, gerekse diğer </a:t>
            </a:r>
            <a:r>
              <a:rPr lang="tr-TR" sz="1900" dirty="0" smtClean="0">
                <a:latin typeface="Times New Roman" pitchFamily="18" charset="0"/>
                <a:cs typeface="Times New Roman" pitchFamily="18" charset="0"/>
              </a:rPr>
              <a:t>petrol şirketlerine daha fazla arama </a:t>
            </a:r>
            <a:r>
              <a:rPr lang="tr-TR" sz="1900" dirty="0">
                <a:latin typeface="Times New Roman" pitchFamily="18" charset="0"/>
                <a:cs typeface="Times New Roman" pitchFamily="18" charset="0"/>
              </a:rPr>
              <a:t>ve sondaj izni vererek bölgedeki etkinliğini artırmalıdır.</a:t>
            </a:r>
          </a:p>
          <a:p>
            <a:pPr algn="just"/>
            <a:endParaRPr lang="tr-TR" dirty="0"/>
          </a:p>
        </p:txBody>
      </p:sp>
      <p:pic>
        <p:nvPicPr>
          <p:cNvPr id="6" name="İçerik Yer Tutucusu 5" descr="http://www.enerjigazetesi.com/wp-content/uploads/2014/07/bak%C3%BC-tiflis-ceyhan-petrol-taneker-23789233.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57818" y="1772816"/>
            <a:ext cx="3462654" cy="2584878"/>
          </a:xfrm>
          <a:prstGeom prst="rect">
            <a:avLst/>
          </a:prstGeom>
          <a:noFill/>
          <a:ln>
            <a:noFill/>
          </a:ln>
        </p:spPr>
      </p:pic>
    </p:spTree>
    <p:extLst>
      <p:ext uri="{BB962C8B-B14F-4D97-AF65-F5344CB8AC3E}">
        <p14:creationId xmlns:p14="http://schemas.microsoft.com/office/powerpoint/2010/main" val="408751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71538" y="0"/>
            <a:ext cx="7858180" cy="4714908"/>
          </a:xfrm>
        </p:spPr>
        <p:txBody>
          <a:bodyPr>
            <a:noAutofit/>
          </a:bodyPr>
          <a:lstStyle/>
          <a:p>
            <a:pPr marL="0" indent="0" algn="just">
              <a:buFont typeface="Arial" pitchFamily="34" charset="0"/>
              <a:buChar char="•"/>
            </a:pPr>
            <a:r>
              <a:rPr lang="tr-TR" sz="1800" dirty="0" smtClean="0">
                <a:latin typeface="Times New Roman" pitchFamily="18" charset="0"/>
                <a:cs typeface="Times New Roman" pitchFamily="18" charset="0"/>
              </a:rPr>
              <a:t>Hidrokarbon </a:t>
            </a:r>
            <a:r>
              <a:rPr lang="tr-TR" sz="1800" dirty="0">
                <a:latin typeface="Times New Roman" pitchFamily="18" charset="0"/>
                <a:cs typeface="Times New Roman" pitchFamily="18" charset="0"/>
              </a:rPr>
              <a:t>enerji kaynaklarından olan petrol ve doğalgaz enerji piyasası içinde büyük paya sahiptir. Bu iki enerji kaynağının üretim ve dağıtım süreçlerinde ülkelerin stratejik önemleri oldukça ön plana çıkmaktadır. </a:t>
            </a:r>
            <a:endParaRPr lang="tr-TR" sz="1800" dirty="0" smtClean="0">
              <a:latin typeface="Times New Roman" pitchFamily="18" charset="0"/>
              <a:cs typeface="Times New Roman" pitchFamily="18" charset="0"/>
            </a:endParaRPr>
          </a:p>
          <a:p>
            <a:pPr marL="0" indent="0" algn="just">
              <a:buFont typeface="Arial" pitchFamily="34" charset="0"/>
              <a:buChar char="•"/>
            </a:pPr>
            <a:endParaRPr lang="tr-TR" sz="1800" dirty="0" smtClean="0">
              <a:latin typeface="Times New Roman" pitchFamily="18" charset="0"/>
              <a:cs typeface="Times New Roman" pitchFamily="18" charset="0"/>
            </a:endParaRPr>
          </a:p>
          <a:p>
            <a:pPr marL="0" indent="0" algn="just">
              <a:buFont typeface="Arial" pitchFamily="34" charset="0"/>
              <a:buChar char="•"/>
            </a:pPr>
            <a:r>
              <a:rPr lang="tr-TR" sz="1800" dirty="0" smtClean="0">
                <a:latin typeface="Times New Roman" pitchFamily="18" charset="0"/>
                <a:cs typeface="Times New Roman" pitchFamily="18" charset="0"/>
              </a:rPr>
              <a:t>Türkiye’nin </a:t>
            </a:r>
            <a:r>
              <a:rPr lang="tr-TR" sz="1800" dirty="0">
                <a:latin typeface="Times New Roman" pitchFamily="18" charset="0"/>
                <a:cs typeface="Times New Roman" pitchFamily="18" charset="0"/>
              </a:rPr>
              <a:t>bulunduğu coğrafyada yer alan Ortadoğu ve Kafkaslardaki petrol ve doğalgaz rezervlerine ilave olarak son yıllarda Doğu Akdeniz havzasında keşfedilen doğalgaz rezervleri bölgenin jeopolitik ve </a:t>
            </a:r>
            <a:r>
              <a:rPr lang="tr-TR" sz="1800" dirty="0" err="1">
                <a:latin typeface="Times New Roman" pitchFamily="18" charset="0"/>
                <a:cs typeface="Times New Roman" pitchFamily="18" charset="0"/>
              </a:rPr>
              <a:t>jeostratejik</a:t>
            </a:r>
            <a:r>
              <a:rPr lang="tr-TR" sz="1800" dirty="0">
                <a:latin typeface="Times New Roman" pitchFamily="18" charset="0"/>
                <a:cs typeface="Times New Roman" pitchFamily="18" charset="0"/>
              </a:rPr>
              <a:t> konumunu daha da artırmıştır.  Söz konusu rezervler siyasi anlamda dünyanın en sorunlu bölgelerinden biri olan Doğu Akdeniz’de ülkeler arasındaki siyasi sorunları daha da derinleştirecektir. </a:t>
            </a:r>
            <a:endParaRPr lang="tr-TR" sz="1800" dirty="0" smtClean="0">
              <a:latin typeface="Times New Roman" pitchFamily="18" charset="0"/>
              <a:cs typeface="Times New Roman" pitchFamily="18" charset="0"/>
            </a:endParaRPr>
          </a:p>
          <a:p>
            <a:pPr marL="0" indent="0" algn="just">
              <a:buFont typeface="Arial" pitchFamily="34" charset="0"/>
              <a:buChar char="•"/>
            </a:pPr>
            <a:endParaRPr lang="tr-TR" sz="1800" dirty="0" smtClean="0">
              <a:latin typeface="Times New Roman" pitchFamily="18" charset="0"/>
              <a:cs typeface="Times New Roman" pitchFamily="18" charset="0"/>
            </a:endParaRPr>
          </a:p>
          <a:p>
            <a:pPr marL="0" indent="0" algn="just">
              <a:buFont typeface="Arial" pitchFamily="34" charset="0"/>
              <a:buChar char="•"/>
            </a:pPr>
            <a:r>
              <a:rPr lang="tr-TR" sz="1800" dirty="0" smtClean="0">
                <a:latin typeface="Times New Roman" pitchFamily="18" charset="0"/>
                <a:cs typeface="Times New Roman" pitchFamily="18" charset="0"/>
              </a:rPr>
              <a:t>Doğu </a:t>
            </a:r>
            <a:r>
              <a:rPr lang="tr-TR" sz="1800" dirty="0">
                <a:latin typeface="Times New Roman" pitchFamily="18" charset="0"/>
                <a:cs typeface="Times New Roman" pitchFamily="18" charset="0"/>
              </a:rPr>
              <a:t>Akdeniz’e deniz sınırı olan ülkelerin (Türkiye, Suriye, Lübnan, İsrail, Mısır, Filistin, Güney Kıbrıs ve KKTC) bölgedeki petrol ve doğalgaz yatakları üzerinde hak iddiaları ve bunun paylaşımı konusunda tam bir mutabakata varamamaları meseleyi daha da çözümsüz hale sokmaktadır. </a:t>
            </a:r>
          </a:p>
          <a:p>
            <a:pPr marL="0" indent="0">
              <a:buNone/>
            </a:pPr>
            <a:endParaRPr lang="tr-TR" sz="2000" dirty="0">
              <a:latin typeface="Times New Roman" pitchFamily="18" charset="0"/>
              <a:cs typeface="Times New Roman" pitchFamily="18" charset="0"/>
            </a:endParaRPr>
          </a:p>
          <a:p>
            <a:endParaRPr lang="tr-TR" sz="2000" dirty="0" smtClean="0">
              <a:latin typeface="Times New Roman" pitchFamily="18" charset="0"/>
              <a:cs typeface="Times New Roman" pitchFamily="18" charset="0"/>
            </a:endParaRPr>
          </a:p>
          <a:p>
            <a:endParaRPr lang="tr-TR" sz="2000" dirty="0">
              <a:latin typeface="Times New Roman" pitchFamily="18" charset="0"/>
              <a:cs typeface="Times New Roman" pitchFamily="18" charset="0"/>
            </a:endParaRPr>
          </a:p>
        </p:txBody>
      </p:sp>
      <p:pic>
        <p:nvPicPr>
          <p:cNvPr id="6" name="İçerik Yer Tutucusu 5" descr="http://economictimes.indiatimes.com/thumb/msid-22550344,width-640,resizemode-4/eastern-mediterranean-sea.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714612" y="4500570"/>
            <a:ext cx="4286280" cy="2143140"/>
          </a:xfrm>
          <a:prstGeom prst="rect">
            <a:avLst/>
          </a:prstGeom>
          <a:ln>
            <a:noFill/>
          </a:ln>
          <a:effectLst>
            <a:softEdge rad="112500"/>
          </a:effectLst>
        </p:spPr>
      </p:pic>
    </p:spTree>
    <p:extLst>
      <p:ext uri="{BB962C8B-B14F-4D97-AF65-F5344CB8AC3E}">
        <p14:creationId xmlns:p14="http://schemas.microsoft.com/office/powerpoint/2010/main" val="1783058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71538" y="0"/>
            <a:ext cx="7786742" cy="3524971"/>
          </a:xfrm>
        </p:spPr>
        <p:txBody>
          <a:bodyPr>
            <a:noAutofit/>
          </a:bodyPr>
          <a:lstStyle/>
          <a:p>
            <a:pPr marL="0" indent="0" algn="just">
              <a:buFont typeface="Arial" pitchFamily="34" charset="0"/>
              <a:buChar char="•"/>
            </a:pPr>
            <a:r>
              <a:rPr lang="tr-TR" sz="1800" dirty="0">
                <a:latin typeface="Times New Roman" pitchFamily="18" charset="0"/>
                <a:cs typeface="Times New Roman" pitchFamily="18" charset="0"/>
              </a:rPr>
              <a:t>Bu konunun çözümü için deniz hukuku açısından önemli olan “kıta sahanlığı” ve “münhasır ekonomik bölge” kavramları ön plana çıkmaktadır. Bölgede yer alan </a:t>
            </a:r>
            <a:r>
              <a:rPr lang="tr-TR" sz="1800" dirty="0" smtClean="0">
                <a:latin typeface="Times New Roman" pitchFamily="18" charset="0"/>
                <a:cs typeface="Times New Roman" pitchFamily="18" charset="0"/>
              </a:rPr>
              <a:t>devletler arasındaki </a:t>
            </a:r>
            <a:r>
              <a:rPr lang="tr-TR" sz="1800" dirty="0">
                <a:latin typeface="Times New Roman" pitchFamily="18" charset="0"/>
                <a:cs typeface="Times New Roman" pitchFamily="18" charset="0"/>
              </a:rPr>
              <a:t>mevcut uyuşmazlıklar ve doğalgaz rezervlerinin tespiti sonrasında tek taraflı veya ikili ilan edilen münhasır ekonomik bölgeler çözümü daha da zorlaştırmaktadır.  </a:t>
            </a:r>
            <a:endParaRPr lang="tr-TR" sz="1800" dirty="0" smtClean="0">
              <a:latin typeface="Times New Roman" pitchFamily="18" charset="0"/>
              <a:cs typeface="Times New Roman" pitchFamily="18" charset="0"/>
            </a:endParaRPr>
          </a:p>
          <a:p>
            <a:pPr marL="0" indent="0" algn="just">
              <a:buFont typeface="Arial" pitchFamily="34" charset="0"/>
              <a:buChar char="•"/>
            </a:pPr>
            <a:r>
              <a:rPr lang="tr-TR" sz="1800" dirty="0" smtClean="0">
                <a:latin typeface="Times New Roman" pitchFamily="18" charset="0"/>
                <a:cs typeface="Times New Roman" pitchFamily="18" charset="0"/>
              </a:rPr>
              <a:t>Güney </a:t>
            </a:r>
            <a:r>
              <a:rPr lang="tr-TR" sz="1800" dirty="0">
                <a:latin typeface="Times New Roman" pitchFamily="18" charset="0"/>
                <a:cs typeface="Times New Roman" pitchFamily="18" charset="0"/>
              </a:rPr>
              <a:t>Kıbrıs’ın, adadaki Kıbrıs sorunu çözülmeden adanın tümü için ilan ettiği münhasır ekonomik bölge sınırları Türkiye’nin taleplerini karşılamaktan çok uzaktır.  Güney Kıbrıs Mısır, Lübnan ve İsrail ile karşılıklı münhasır ekonomik bölge anlaşması imzalamış buna göre uluslararası şirketlerle doğalgaz arama ve çıkarım işlemlerine başlamıştır. </a:t>
            </a:r>
            <a:endParaRPr lang="tr-TR" sz="1800" dirty="0" smtClean="0">
              <a:latin typeface="Times New Roman" pitchFamily="18" charset="0"/>
              <a:cs typeface="Times New Roman" pitchFamily="18" charset="0"/>
            </a:endParaRPr>
          </a:p>
          <a:p>
            <a:pPr marL="0" indent="0" algn="just">
              <a:buFont typeface="Arial" pitchFamily="34" charset="0"/>
              <a:buChar char="•"/>
            </a:pPr>
            <a:r>
              <a:rPr lang="tr-TR" sz="1800" dirty="0" smtClean="0">
                <a:latin typeface="Times New Roman" pitchFamily="18" charset="0"/>
                <a:cs typeface="Times New Roman" pitchFamily="18" charset="0"/>
              </a:rPr>
              <a:t>Bu </a:t>
            </a:r>
            <a:r>
              <a:rPr lang="tr-TR" sz="1800" dirty="0">
                <a:latin typeface="Times New Roman" pitchFamily="18" charset="0"/>
                <a:cs typeface="Times New Roman" pitchFamily="18" charset="0"/>
              </a:rPr>
              <a:t>adıma karşılık olarak Türkiye’de KKTC ile 2011 yılında “Kıta Sahanlığı Sınırlandırma Anlaşması” imzalamış ve Doğu Akdeniz’de petrol ve doğalgaz arama çalışmalarını hızlandırmıştır. </a:t>
            </a:r>
            <a:r>
              <a:rPr lang="tr-TR" sz="1800" dirty="0" smtClean="0">
                <a:latin typeface="Times New Roman" pitchFamily="18" charset="0"/>
                <a:cs typeface="Times New Roman" pitchFamily="18" charset="0"/>
              </a:rPr>
              <a:t>Bu </a:t>
            </a:r>
            <a:r>
              <a:rPr lang="tr-TR" sz="1800" dirty="0">
                <a:latin typeface="Times New Roman" pitchFamily="18" charset="0"/>
                <a:cs typeface="Times New Roman" pitchFamily="18" charset="0"/>
              </a:rPr>
              <a:t>süreçte henüz hukuki statüsü tam olarak çözülmemiş bir bölgede bu faaliyetlere başlanmış olması ilerleyen yıllarda özellikle Güney Kıbrıs ve Türkiye arasında var olan gerilimi daha da arttıracaktır.</a:t>
            </a:r>
          </a:p>
          <a:p>
            <a:pPr marL="0" indent="0">
              <a:buNone/>
            </a:pPr>
            <a:endParaRPr lang="tr-TR" sz="1800" dirty="0"/>
          </a:p>
        </p:txBody>
      </p:sp>
      <p:pic>
        <p:nvPicPr>
          <p:cNvPr id="6" name="İçerik Yer Tutucusu 5" descr="http://upload.wikimedia.org/wikipedia/commons/4/42/Relief_Map_of_Mediterranean_Sea.pn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357422" y="4357694"/>
            <a:ext cx="5286412" cy="2500306"/>
          </a:xfrm>
          <a:prstGeom prst="rect">
            <a:avLst/>
          </a:prstGeom>
          <a:ln>
            <a:noFill/>
          </a:ln>
          <a:effectLst>
            <a:softEdge rad="112500"/>
          </a:effectLst>
        </p:spPr>
      </p:pic>
    </p:spTree>
    <p:extLst>
      <p:ext uri="{BB962C8B-B14F-4D97-AF65-F5344CB8AC3E}">
        <p14:creationId xmlns:p14="http://schemas.microsoft.com/office/powerpoint/2010/main" val="1174618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71538" y="214290"/>
            <a:ext cx="4071966" cy="6286544"/>
          </a:xfrm>
        </p:spPr>
        <p:txBody>
          <a:bodyPr>
            <a:normAutofit lnSpcReduction="10000"/>
          </a:bodyPr>
          <a:lstStyle/>
          <a:p>
            <a:pPr marL="0" indent="0" algn="just">
              <a:buNone/>
            </a:pPr>
            <a:r>
              <a:rPr lang="tr-TR" sz="2200" b="1" dirty="0" smtClean="0">
                <a:latin typeface="Times New Roman" pitchFamily="18" charset="0"/>
                <a:cs typeface="Times New Roman" pitchFamily="18" charset="0"/>
              </a:rPr>
              <a:t>Kıta sahanlığı (</a:t>
            </a:r>
            <a:r>
              <a:rPr lang="tr-TR" sz="2200" b="1" dirty="0" err="1" smtClean="0">
                <a:latin typeface="Times New Roman" pitchFamily="18" charset="0"/>
                <a:cs typeface="Times New Roman" pitchFamily="18" charset="0"/>
              </a:rPr>
              <a:t>Continental</a:t>
            </a:r>
            <a:r>
              <a:rPr lang="tr-TR" sz="2200" b="1" dirty="0" smtClean="0">
                <a:latin typeface="Times New Roman" pitchFamily="18" charset="0"/>
                <a:cs typeface="Times New Roman" pitchFamily="18" charset="0"/>
              </a:rPr>
              <a:t> Self)</a:t>
            </a:r>
          </a:p>
          <a:p>
            <a:pPr marL="0" indent="0" algn="just">
              <a:buFont typeface="Arial" pitchFamily="34" charset="0"/>
              <a:buChar char="•"/>
            </a:pPr>
            <a:r>
              <a:rPr lang="tr-TR" sz="1900" dirty="0" smtClean="0">
                <a:latin typeface="Times New Roman" pitchFamily="18" charset="0"/>
                <a:cs typeface="Times New Roman" pitchFamily="18" charset="0"/>
              </a:rPr>
              <a:t>Jeolojik </a:t>
            </a:r>
            <a:r>
              <a:rPr lang="tr-TR" sz="1900" dirty="0">
                <a:latin typeface="Times New Roman" pitchFamily="18" charset="0"/>
                <a:cs typeface="Times New Roman" pitchFamily="18" charset="0"/>
              </a:rPr>
              <a:t>ve jeomorfolojik </a:t>
            </a:r>
            <a:r>
              <a:rPr lang="tr-TR" sz="1900" dirty="0" smtClean="0">
                <a:latin typeface="Times New Roman" pitchFamily="18" charset="0"/>
                <a:cs typeface="Times New Roman" pitchFamily="18" charset="0"/>
              </a:rPr>
              <a:t>olarak, </a:t>
            </a:r>
            <a:r>
              <a:rPr lang="tr-TR" sz="1900" dirty="0">
                <a:latin typeface="Times New Roman" pitchFamily="18" charset="0"/>
                <a:cs typeface="Times New Roman" pitchFamily="18" charset="0"/>
              </a:rPr>
              <a:t>kıta sahanlığı ( </a:t>
            </a:r>
            <a:r>
              <a:rPr lang="tr-TR" sz="1900" dirty="0" err="1">
                <a:latin typeface="Times New Roman" pitchFamily="18" charset="0"/>
                <a:cs typeface="Times New Roman" pitchFamily="18" charset="0"/>
              </a:rPr>
              <a:t>Continental</a:t>
            </a:r>
            <a:r>
              <a:rPr lang="tr-TR" sz="1900" dirty="0">
                <a:latin typeface="Times New Roman" pitchFamily="18" charset="0"/>
                <a:cs typeface="Times New Roman" pitchFamily="18" charset="0"/>
              </a:rPr>
              <a:t> Self) olarak </a:t>
            </a:r>
            <a:r>
              <a:rPr lang="tr-TR" sz="1900" dirty="0" smtClean="0">
                <a:latin typeface="Times New Roman" pitchFamily="18" charset="0"/>
                <a:cs typeface="Times New Roman" pitchFamily="18" charset="0"/>
              </a:rPr>
              <a:t>tanımlanan alan </a:t>
            </a:r>
            <a:r>
              <a:rPr lang="tr-TR" sz="1900" dirty="0">
                <a:latin typeface="Times New Roman" pitchFamily="18" charset="0"/>
                <a:cs typeface="Times New Roman" pitchFamily="18" charset="0"/>
              </a:rPr>
              <a:t>genellikle kıtanın açık deniz diplerine kadar uzanan su altında kalmış doğal </a:t>
            </a:r>
            <a:r>
              <a:rPr lang="tr-TR" sz="1900" dirty="0" smtClean="0">
                <a:latin typeface="Times New Roman" pitchFamily="18" charset="0"/>
                <a:cs typeface="Times New Roman" pitchFamily="18" charset="0"/>
              </a:rPr>
              <a:t>uzanım bölümlerindendir. Şelf </a:t>
            </a:r>
            <a:r>
              <a:rPr lang="tr-TR" sz="1900" dirty="0">
                <a:latin typeface="Times New Roman" pitchFamily="18" charset="0"/>
                <a:cs typeface="Times New Roman" pitchFamily="18" charset="0"/>
              </a:rPr>
              <a:t>kıtaların su altında kalmış bölümleri sayılır.</a:t>
            </a:r>
            <a:endParaRPr lang="tr-TR" sz="1900" dirty="0" smtClean="0">
              <a:latin typeface="Times New Roman" pitchFamily="18" charset="0"/>
              <a:cs typeface="Times New Roman" pitchFamily="18" charset="0"/>
            </a:endParaRPr>
          </a:p>
          <a:p>
            <a:pPr marL="0" indent="0" algn="just">
              <a:buFont typeface="Arial" pitchFamily="34" charset="0"/>
              <a:buChar char="•"/>
            </a:pPr>
            <a:r>
              <a:rPr lang="tr-TR" sz="1900" dirty="0">
                <a:latin typeface="Times New Roman" pitchFamily="18" charset="0"/>
                <a:cs typeface="Times New Roman" pitchFamily="18" charset="0"/>
              </a:rPr>
              <a:t>Coğrafyacılar </a:t>
            </a:r>
            <a:r>
              <a:rPr lang="tr-TR" sz="1900" dirty="0" smtClean="0">
                <a:latin typeface="Times New Roman" pitchFamily="18" charset="0"/>
                <a:cs typeface="Times New Roman" pitchFamily="18" charset="0"/>
              </a:rPr>
              <a:t>tarafından </a:t>
            </a:r>
            <a:r>
              <a:rPr lang="tr-TR" sz="1900" dirty="0">
                <a:latin typeface="Times New Roman" pitchFamily="18" charset="0"/>
                <a:cs typeface="Times New Roman" pitchFamily="18" charset="0"/>
              </a:rPr>
              <a:t>öteden beri bilinen kıta sahanlığı kavramının devletlerarası hukukun bir parçası olması, esas itibariyle bilhassa deniz dibi kaynaklarından yararlanma imkanının belirmesinden </a:t>
            </a:r>
            <a:r>
              <a:rPr lang="tr-TR" sz="1900" dirty="0" smtClean="0">
                <a:latin typeface="Times New Roman" pitchFamily="18" charset="0"/>
                <a:cs typeface="Times New Roman" pitchFamily="18" charset="0"/>
              </a:rPr>
              <a:t>sonra </a:t>
            </a:r>
            <a:r>
              <a:rPr lang="tr-TR" sz="1900" dirty="0">
                <a:latin typeface="Times New Roman" pitchFamily="18" charset="0"/>
                <a:cs typeface="Times New Roman" pitchFamily="18" charset="0"/>
              </a:rPr>
              <a:t>söz konusu olmuştur</a:t>
            </a:r>
            <a:r>
              <a:rPr lang="tr-TR" sz="1900" dirty="0" smtClean="0">
                <a:latin typeface="Times New Roman" pitchFamily="18" charset="0"/>
                <a:cs typeface="Times New Roman" pitchFamily="18" charset="0"/>
              </a:rPr>
              <a:t>. </a:t>
            </a:r>
          </a:p>
          <a:p>
            <a:pPr marL="0" indent="0" algn="just">
              <a:buFont typeface="Arial" pitchFamily="34" charset="0"/>
              <a:buChar char="•"/>
            </a:pPr>
            <a:r>
              <a:rPr lang="tr-TR" sz="1900" dirty="0" smtClean="0">
                <a:latin typeface="Times New Roman" pitchFamily="18" charset="0"/>
                <a:cs typeface="Times New Roman" pitchFamily="18" charset="0"/>
              </a:rPr>
              <a:t>Günümüzde bu bölgelerden elde edilen petrol toplam  dünyadaki üretimin %20’sini oluşturmaktadır. İlerleyen yıllarda gelişecek olan derin deniz sondajları sayesinde bu oranın %30’u bulması beklenmektedir. </a:t>
            </a:r>
            <a:endParaRPr lang="tr-TR" sz="1900" dirty="0">
              <a:latin typeface="Times New Roman" pitchFamily="18" charset="0"/>
              <a:cs typeface="Times New Roman" pitchFamily="18" charset="0"/>
            </a:endParaRPr>
          </a:p>
          <a:p>
            <a:pPr marL="0" indent="0">
              <a:buNone/>
            </a:pPr>
            <a:endParaRPr lang="tr-TR" sz="2000" dirty="0"/>
          </a:p>
          <a:p>
            <a:endParaRPr lang="tr-TR" dirty="0"/>
          </a:p>
        </p:txBody>
      </p:sp>
      <p:pic>
        <p:nvPicPr>
          <p:cNvPr id="7" name="Resim 6" descr="http://www.geolimits.com/wp-content/uploads/2008/07/Shel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2066" y="1928802"/>
            <a:ext cx="3571868" cy="2513960"/>
          </a:xfrm>
          <a:prstGeom prst="rect">
            <a:avLst/>
          </a:prstGeom>
          <a:noFill/>
          <a:ln>
            <a:noFill/>
          </a:ln>
        </p:spPr>
      </p:pic>
    </p:spTree>
    <p:extLst>
      <p:ext uri="{BB962C8B-B14F-4D97-AF65-F5344CB8AC3E}">
        <p14:creationId xmlns:p14="http://schemas.microsoft.com/office/powerpoint/2010/main" val="225319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00100" y="214290"/>
            <a:ext cx="6215106" cy="6500858"/>
          </a:xfrm>
        </p:spPr>
        <p:txBody>
          <a:bodyPr>
            <a:noAutofit/>
          </a:bodyPr>
          <a:lstStyle/>
          <a:p>
            <a:pPr marL="0" indent="0" algn="just">
              <a:buClrTx/>
              <a:buFont typeface="Arial" pitchFamily="34" charset="0"/>
              <a:buChar char="•"/>
            </a:pPr>
            <a:r>
              <a:rPr lang="tr-TR" sz="1800" dirty="0" smtClean="0">
                <a:latin typeface="Times New Roman" pitchFamily="18" charset="0"/>
                <a:cs typeface="Times New Roman" pitchFamily="18" charset="0"/>
              </a:rPr>
              <a:t>Hukuki anlamda kıta </a:t>
            </a:r>
            <a:r>
              <a:rPr lang="tr-TR" sz="1800" dirty="0">
                <a:latin typeface="Times New Roman" pitchFamily="18" charset="0"/>
                <a:cs typeface="Times New Roman" pitchFamily="18" charset="0"/>
              </a:rPr>
              <a:t>sahanlığı, II. Dünya Savaşından sonra Amerika Birleşik Devletleri (ABD) Başkanı Truman tarafından ülkelerin karasularından sonra da deniz bölgesinin altındaki bazı kaynakları kullanma hakkı olması gerektiği </a:t>
            </a:r>
            <a:r>
              <a:rPr lang="tr-TR" sz="1800" dirty="0" smtClean="0">
                <a:latin typeface="Times New Roman" pitchFamily="18" charset="0"/>
                <a:cs typeface="Times New Roman" pitchFamily="18" charset="0"/>
              </a:rPr>
              <a:t>görüşünü ortaya attığı 28 Eylül 1945’de yayınladığı bir tebliğ ile ortaya </a:t>
            </a:r>
            <a:r>
              <a:rPr lang="tr-TR" sz="1800" dirty="0">
                <a:latin typeface="Times New Roman" pitchFamily="18" charset="0"/>
                <a:cs typeface="Times New Roman" pitchFamily="18" charset="0"/>
              </a:rPr>
              <a:t>atılmıştır. </a:t>
            </a:r>
            <a:endParaRPr lang="tr-TR" sz="1800" dirty="0" smtClean="0">
              <a:latin typeface="Times New Roman" pitchFamily="18" charset="0"/>
              <a:cs typeface="Times New Roman" pitchFamily="18" charset="0"/>
            </a:endParaRPr>
          </a:p>
          <a:p>
            <a:pPr marL="0" indent="0" algn="just">
              <a:buClrTx/>
              <a:buFont typeface="Arial" pitchFamily="34" charset="0"/>
              <a:buChar char="•"/>
            </a:pPr>
            <a:r>
              <a:rPr lang="tr-TR" sz="1800" dirty="0" smtClean="0">
                <a:latin typeface="Times New Roman" pitchFamily="18" charset="0"/>
                <a:cs typeface="Times New Roman" pitchFamily="18" charset="0"/>
              </a:rPr>
              <a:t>Bu tebliğde Truman "</a:t>
            </a:r>
            <a:r>
              <a:rPr lang="tr-TR" sz="1800" i="1" dirty="0" smtClean="0">
                <a:latin typeface="Times New Roman" pitchFamily="18" charset="0"/>
                <a:cs typeface="Times New Roman" pitchFamily="18" charset="0"/>
              </a:rPr>
              <a:t>ABD’nin sahillerine bitişik denizlerdeki deniz yatağı ve toprak atında bulunan doğal zenginlikleri araştırma ve işletme yetkisine sahiptir. Kıta sahanlığı diğer devletlerin kıyılarına kadar uzanması veya komi bir devletle müşterek olması durumunda sınır, ABD ile ilgili devlet arasında hakkaniyet prensiplerine uygun olarak tespit edilecektir."  </a:t>
            </a:r>
            <a:r>
              <a:rPr lang="tr-TR" sz="1800" dirty="0" smtClean="0">
                <a:latin typeface="Times New Roman" pitchFamily="18" charset="0"/>
                <a:cs typeface="Times New Roman" pitchFamily="18" charset="0"/>
              </a:rPr>
              <a:t>demektedir.</a:t>
            </a:r>
            <a:endParaRPr lang="tr-TR" sz="1800" i="1" dirty="0" smtClean="0">
              <a:latin typeface="Times New Roman" pitchFamily="18" charset="0"/>
              <a:cs typeface="Times New Roman" pitchFamily="18" charset="0"/>
            </a:endParaRPr>
          </a:p>
          <a:p>
            <a:pPr marL="0" indent="0" algn="just">
              <a:buClrTx/>
              <a:buFont typeface="Arial" pitchFamily="34" charset="0"/>
              <a:buChar char="•"/>
            </a:pPr>
            <a:r>
              <a:rPr lang="tr-TR" sz="1800" dirty="0" smtClean="0">
                <a:latin typeface="Times New Roman" pitchFamily="18" charset="0"/>
                <a:cs typeface="Times New Roman" pitchFamily="18" charset="0"/>
              </a:rPr>
              <a:t>1958’de </a:t>
            </a:r>
            <a:r>
              <a:rPr lang="tr-TR" sz="1800" dirty="0">
                <a:latin typeface="Times New Roman" pitchFamily="18" charset="0"/>
                <a:cs typeface="Times New Roman" pitchFamily="18" charset="0"/>
              </a:rPr>
              <a:t>Cenevre’de toplanan </a:t>
            </a:r>
            <a:r>
              <a:rPr lang="tr-TR" sz="1800" dirty="0" smtClean="0">
                <a:latin typeface="Times New Roman" pitchFamily="18" charset="0"/>
                <a:cs typeface="Times New Roman" pitchFamily="18" charset="0"/>
              </a:rPr>
              <a:t>Birleşmiş </a:t>
            </a:r>
            <a:r>
              <a:rPr lang="tr-TR" sz="1800" dirty="0">
                <a:latin typeface="Times New Roman" pitchFamily="18" charset="0"/>
                <a:cs typeface="Times New Roman" pitchFamily="18" charset="0"/>
              </a:rPr>
              <a:t>Milletler Deniz Hukuku Konferansında bu düşünce dikkate alınarak “Kıta Sahanlığı” kavramı getirilmiştir. Bu sözleşmeye göre kıta sahanlığı; deniz seviyesinin altında, kıyı çizgisinden 200 metre derinliğe kadar inen deniz altı arazi parçasıdır. Deniz altındaki kıta sahanlığında işletilecek bölge 200 metre derinlikten öteye uzanıyorsa bu bölgede </a:t>
            </a:r>
            <a:r>
              <a:rPr lang="tr-TR" sz="1800" dirty="0" smtClean="0">
                <a:latin typeface="Times New Roman" pitchFamily="18" charset="0"/>
                <a:cs typeface="Times New Roman" pitchFamily="18" charset="0"/>
              </a:rPr>
              <a:t>kıta </a:t>
            </a:r>
            <a:r>
              <a:rPr lang="tr-TR" sz="1800" dirty="0">
                <a:latin typeface="Times New Roman" pitchFamily="18" charset="0"/>
                <a:cs typeface="Times New Roman" pitchFamily="18" charset="0"/>
              </a:rPr>
              <a:t>s</a:t>
            </a:r>
            <a:r>
              <a:rPr lang="tr-TR" sz="1800" dirty="0" smtClean="0">
                <a:latin typeface="Times New Roman" pitchFamily="18" charset="0"/>
                <a:cs typeface="Times New Roman" pitchFamily="18" charset="0"/>
              </a:rPr>
              <a:t>ahanlığı </a:t>
            </a:r>
            <a:r>
              <a:rPr lang="tr-TR" sz="1800" dirty="0">
                <a:latin typeface="Times New Roman" pitchFamily="18" charset="0"/>
                <a:cs typeface="Times New Roman" pitchFamily="18" charset="0"/>
              </a:rPr>
              <a:t>olarak kabul edilmektedir. </a:t>
            </a:r>
            <a:r>
              <a:rPr lang="tr-TR" sz="1800" dirty="0" smtClean="0">
                <a:latin typeface="Times New Roman" pitchFamily="18" charset="0"/>
                <a:cs typeface="Times New Roman" pitchFamily="18" charset="0"/>
              </a:rPr>
              <a:t> Yani burada  o alanlardaki doğal kaynakların işletilebilmesi olanaklı ise  bu bölgelere kıta sahası olarak kabul edilmiştir. </a:t>
            </a:r>
          </a:p>
          <a:p>
            <a:pPr marL="0" indent="0">
              <a:buNone/>
            </a:pPr>
            <a:endParaRPr lang="tr-TR" sz="1800" dirty="0"/>
          </a:p>
        </p:txBody>
      </p:sp>
      <p:pic>
        <p:nvPicPr>
          <p:cNvPr id="6" name="İçerik Yer Tutucusu 8" descr="http://upload.wikimedia.org/wikipedia/commons/thumb/c/cf/Harry_S._Truman.jpg/220px-Harry_S._Truman.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15206" y="2357430"/>
            <a:ext cx="1643074" cy="2071702"/>
          </a:xfrm>
          <a:prstGeom prst="rect">
            <a:avLst/>
          </a:prstGeom>
          <a:noFill/>
          <a:ln>
            <a:noFill/>
          </a:ln>
        </p:spPr>
      </p:pic>
    </p:spTree>
    <p:extLst>
      <p:ext uri="{BB962C8B-B14F-4D97-AF65-F5344CB8AC3E}">
        <p14:creationId xmlns:p14="http://schemas.microsoft.com/office/powerpoint/2010/main" val="1728794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descr="https://gorelelihikmet.files.wordpress.com/2009/09/bm.jpg?w=540"/>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286644" y="5286388"/>
            <a:ext cx="1857356" cy="1571612"/>
          </a:xfrm>
          <a:prstGeom prst="rect">
            <a:avLst/>
          </a:prstGeom>
          <a:ln>
            <a:noFill/>
          </a:ln>
          <a:effectLst>
            <a:softEdge rad="112500"/>
          </a:effectLst>
        </p:spPr>
      </p:pic>
      <p:sp>
        <p:nvSpPr>
          <p:cNvPr id="4" name="İçerik Yer Tutucusu 3"/>
          <p:cNvSpPr>
            <a:spLocks noGrp="1"/>
          </p:cNvSpPr>
          <p:nvPr>
            <p:ph sz="half" idx="2"/>
          </p:nvPr>
        </p:nvSpPr>
        <p:spPr>
          <a:xfrm>
            <a:off x="1142976" y="332656"/>
            <a:ext cx="7858180" cy="5793507"/>
          </a:xfrm>
        </p:spPr>
        <p:txBody>
          <a:bodyPr>
            <a:normAutofit fontScale="47500" lnSpcReduction="20000"/>
          </a:bodyPr>
          <a:lstStyle/>
          <a:p>
            <a:pPr marL="0" indent="0">
              <a:lnSpc>
                <a:spcPct val="120000"/>
              </a:lnSpc>
              <a:spcBef>
                <a:spcPts val="0"/>
              </a:spcBef>
              <a:buFont typeface="Arial" pitchFamily="34" charset="0"/>
              <a:buChar char="•"/>
            </a:pPr>
            <a:r>
              <a:rPr lang="tr-TR" sz="3800" dirty="0">
                <a:latin typeface="Times New Roman" pitchFamily="18" charset="0"/>
                <a:cs typeface="Times New Roman" pitchFamily="18" charset="0"/>
              </a:rPr>
              <a:t>Daha sonraki dönemlerde deniz alanlarındaki doğal kaynakların paylaşılması konusunda yaşanan problemler derinlik kriterinin kısıtlanmasını gündeme </a:t>
            </a:r>
            <a:r>
              <a:rPr lang="tr-TR" sz="3800" dirty="0" smtClean="0">
                <a:latin typeface="Times New Roman" pitchFamily="18" charset="0"/>
                <a:cs typeface="Times New Roman" pitchFamily="18" charset="0"/>
              </a:rPr>
              <a:t>getirmiş ve yapılan çalışmalar sonucunda 1982 yılında Birleşmiş Milletler Deniz Hukuku Sözleşmesi imzalanmıştır. Bu sözleşmenin 76</a:t>
            </a:r>
            <a:r>
              <a:rPr lang="tr-TR" sz="3800" dirty="0">
                <a:latin typeface="Times New Roman" pitchFamily="18" charset="0"/>
                <a:cs typeface="Times New Roman" pitchFamily="18" charset="0"/>
              </a:rPr>
              <a:t>. maddesinin 1. bölümünde kıta sahanlığının tanımı </a:t>
            </a:r>
            <a:r>
              <a:rPr lang="tr-TR" sz="3800" dirty="0" smtClean="0">
                <a:latin typeface="Times New Roman" pitchFamily="18" charset="0"/>
                <a:cs typeface="Times New Roman" pitchFamily="18" charset="0"/>
              </a:rPr>
              <a:t>şu şekilde yapılmıştır.</a:t>
            </a:r>
          </a:p>
          <a:p>
            <a:pPr marL="0" indent="0">
              <a:lnSpc>
                <a:spcPct val="120000"/>
              </a:lnSpc>
              <a:spcBef>
                <a:spcPts val="0"/>
              </a:spcBef>
              <a:buFont typeface="Arial" pitchFamily="34" charset="0"/>
              <a:buChar char="•"/>
            </a:pPr>
            <a:endParaRPr lang="tr-TR" sz="3800" dirty="0">
              <a:latin typeface="Times New Roman" pitchFamily="18" charset="0"/>
              <a:cs typeface="Times New Roman" pitchFamily="18" charset="0"/>
            </a:endParaRPr>
          </a:p>
          <a:p>
            <a:pPr marL="0" indent="0">
              <a:lnSpc>
                <a:spcPct val="120000"/>
              </a:lnSpc>
              <a:spcBef>
                <a:spcPts val="0"/>
              </a:spcBef>
              <a:buFont typeface="Arial" pitchFamily="34" charset="0"/>
              <a:buChar char="•"/>
            </a:pPr>
            <a:r>
              <a:rPr lang="tr-TR" sz="3800" dirty="0">
                <a:latin typeface="Times New Roman" pitchFamily="18" charset="0"/>
                <a:cs typeface="Times New Roman" pitchFamily="18" charset="0"/>
              </a:rPr>
              <a:t>“ </a:t>
            </a:r>
            <a:r>
              <a:rPr lang="tr-TR" sz="3800" b="1" dirty="0">
                <a:latin typeface="Times New Roman" pitchFamily="18" charset="0"/>
                <a:cs typeface="Times New Roman" pitchFamily="18" charset="0"/>
              </a:rPr>
              <a:t>Sahildar bir Devletin kıta </a:t>
            </a:r>
            <a:r>
              <a:rPr lang="tr-TR" sz="3800" b="1" dirty="0" smtClean="0">
                <a:latin typeface="Times New Roman" pitchFamily="18" charset="0"/>
                <a:cs typeface="Times New Roman" pitchFamily="18" charset="0"/>
              </a:rPr>
              <a:t>sahanlığı,  karasularının </a:t>
            </a:r>
            <a:r>
              <a:rPr lang="tr-TR" sz="3800" b="1" dirty="0">
                <a:latin typeface="Times New Roman" pitchFamily="18" charset="0"/>
                <a:cs typeface="Times New Roman" pitchFamily="18" charset="0"/>
              </a:rPr>
              <a:t>ötesinde kıta kenarının dış </a:t>
            </a:r>
            <a:r>
              <a:rPr lang="tr-TR" sz="3800" b="1" dirty="0" smtClean="0">
                <a:latin typeface="Times New Roman" pitchFamily="18" charset="0"/>
                <a:cs typeface="Times New Roman" pitchFamily="18" charset="0"/>
              </a:rPr>
              <a:t>eşiğine kadar </a:t>
            </a:r>
            <a:r>
              <a:rPr lang="tr-TR" sz="3800" b="1" dirty="0">
                <a:latin typeface="Times New Roman" pitchFamily="18" charset="0"/>
                <a:cs typeface="Times New Roman" pitchFamily="18" charset="0"/>
              </a:rPr>
              <a:t>veya bu eşik daha az bir mesafede ise, karasularının ölçülmeye başlandığı </a:t>
            </a:r>
            <a:r>
              <a:rPr lang="tr-TR" sz="3800" b="1" dirty="0" smtClean="0">
                <a:latin typeface="Times New Roman" pitchFamily="18" charset="0"/>
                <a:cs typeface="Times New Roman" pitchFamily="18" charset="0"/>
              </a:rPr>
              <a:t>esas hatlardan </a:t>
            </a:r>
            <a:r>
              <a:rPr lang="tr-TR" sz="3800" b="1" dirty="0">
                <a:latin typeface="Times New Roman" pitchFamily="18" charset="0"/>
                <a:cs typeface="Times New Roman" pitchFamily="18" charset="0"/>
              </a:rPr>
              <a:t>itibaren 200 deniz mili mesafeye kadar olan kısımda, bu devletin </a:t>
            </a:r>
            <a:r>
              <a:rPr lang="tr-TR" sz="3800" b="1" dirty="0" smtClean="0">
                <a:latin typeface="Times New Roman" pitchFamily="18" charset="0"/>
                <a:cs typeface="Times New Roman" pitchFamily="18" charset="0"/>
              </a:rPr>
              <a:t>kara ülkesinin </a:t>
            </a:r>
            <a:r>
              <a:rPr lang="tr-TR" sz="3800" b="1" dirty="0">
                <a:latin typeface="Times New Roman" pitchFamily="18" charset="0"/>
                <a:cs typeface="Times New Roman" pitchFamily="18" charset="0"/>
              </a:rPr>
              <a:t>doğal uzantısının bütünündeki denizaltı alanlarının deniz yatağı ve </a:t>
            </a:r>
            <a:r>
              <a:rPr lang="tr-TR" sz="3800" b="1" dirty="0" smtClean="0">
                <a:latin typeface="Times New Roman" pitchFamily="18" charset="0"/>
                <a:cs typeface="Times New Roman" pitchFamily="18" charset="0"/>
              </a:rPr>
              <a:t>toprak altını </a:t>
            </a:r>
            <a:r>
              <a:rPr lang="tr-TR" sz="3800" b="1" dirty="0">
                <a:latin typeface="Times New Roman" pitchFamily="18" charset="0"/>
                <a:cs typeface="Times New Roman" pitchFamily="18" charset="0"/>
              </a:rPr>
              <a:t>içerir</a:t>
            </a:r>
            <a:r>
              <a:rPr lang="tr-TR" sz="3800" b="1" dirty="0" smtClean="0">
                <a:latin typeface="Times New Roman" pitchFamily="18" charset="0"/>
                <a:cs typeface="Times New Roman" pitchFamily="18" charset="0"/>
              </a:rPr>
              <a:t>.” </a:t>
            </a:r>
          </a:p>
          <a:p>
            <a:pPr marL="0" indent="0">
              <a:lnSpc>
                <a:spcPct val="120000"/>
              </a:lnSpc>
              <a:spcBef>
                <a:spcPts val="0"/>
              </a:spcBef>
              <a:buFont typeface="Arial" pitchFamily="34" charset="0"/>
              <a:buChar char="•"/>
            </a:pPr>
            <a:endParaRPr lang="tr-TR" sz="3800" b="1" dirty="0" smtClean="0">
              <a:latin typeface="Times New Roman" pitchFamily="18" charset="0"/>
              <a:cs typeface="Times New Roman" pitchFamily="18" charset="0"/>
            </a:endParaRPr>
          </a:p>
          <a:p>
            <a:pPr marL="0" indent="0">
              <a:lnSpc>
                <a:spcPct val="120000"/>
              </a:lnSpc>
              <a:spcBef>
                <a:spcPts val="0"/>
              </a:spcBef>
              <a:buNone/>
            </a:pPr>
            <a:r>
              <a:rPr lang="tr-TR" sz="3800" dirty="0" smtClean="0">
                <a:latin typeface="Times New Roman" pitchFamily="18" charset="0"/>
                <a:cs typeface="Times New Roman" pitchFamily="18" charset="0"/>
              </a:rPr>
              <a:t>Burada derinlik ölçütü yerine mesafe ölçütü benimsenmiştir.</a:t>
            </a:r>
          </a:p>
          <a:p>
            <a:pPr marL="0" indent="0">
              <a:lnSpc>
                <a:spcPct val="120000"/>
              </a:lnSpc>
              <a:spcBef>
                <a:spcPts val="0"/>
              </a:spcBef>
              <a:buFont typeface="Arial" pitchFamily="34" charset="0"/>
              <a:buChar char="•"/>
            </a:pPr>
            <a:r>
              <a:rPr lang="tr-TR" sz="3800" dirty="0" smtClean="0">
                <a:latin typeface="Times New Roman" pitchFamily="18" charset="0"/>
                <a:cs typeface="Times New Roman" pitchFamily="18" charset="0"/>
              </a:rPr>
              <a:t>Türkiye 23 Haziran 1978’de Karadeniz'de SSCB ile kıta sahanlığı sınırlandırması yapmıştır. SSCB dağıldıktan sonrada Karadeniz’e kıyıdaş eski birlik devletleri halef olmuşlardır. Bu kapsamda Bulgaristan'la 1997  yılında Deniz </a:t>
            </a:r>
            <a:r>
              <a:rPr lang="tr-TR" sz="3800" dirty="0">
                <a:latin typeface="Times New Roman" pitchFamily="18" charset="0"/>
                <a:cs typeface="Times New Roman" pitchFamily="18" charset="0"/>
              </a:rPr>
              <a:t>A</a:t>
            </a:r>
            <a:r>
              <a:rPr lang="tr-TR" sz="3800" dirty="0" smtClean="0">
                <a:latin typeface="Times New Roman" pitchFamily="18" charset="0"/>
                <a:cs typeface="Times New Roman" pitchFamily="18" charset="0"/>
              </a:rPr>
              <a:t>lanlarının Sınırlandırılması Anlaşması imzalanmıştır. </a:t>
            </a:r>
            <a:endParaRPr lang="tr-TR" sz="3800" dirty="0">
              <a:latin typeface="Times New Roman" pitchFamily="18" charset="0"/>
              <a:cs typeface="Times New Roman" pitchFamily="18" charset="0"/>
            </a:endParaRPr>
          </a:p>
          <a:p>
            <a:pPr marL="0" indent="0">
              <a:buNone/>
            </a:pPr>
            <a:endParaRPr lang="tr-TR" dirty="0"/>
          </a:p>
        </p:txBody>
      </p:sp>
    </p:spTree>
    <p:extLst>
      <p:ext uri="{BB962C8B-B14F-4D97-AF65-F5344CB8AC3E}">
        <p14:creationId xmlns:p14="http://schemas.microsoft.com/office/powerpoint/2010/main" val="3729214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1538" y="274638"/>
            <a:ext cx="7615262" cy="706090"/>
          </a:xfrm>
        </p:spPr>
        <p:txBody>
          <a:bodyPr>
            <a:noAutofit/>
          </a:bodyPr>
          <a:lstStyle/>
          <a:p>
            <a:r>
              <a:rPr lang="tr-TR" sz="2400" b="1" dirty="0">
                <a:latin typeface="Times New Roman" pitchFamily="18" charset="0"/>
                <a:cs typeface="Times New Roman" pitchFamily="18" charset="0"/>
              </a:rPr>
              <a:t>Münhasır ekonomik </a:t>
            </a:r>
            <a:r>
              <a:rPr lang="tr-TR" sz="2400" b="1" dirty="0" smtClean="0">
                <a:latin typeface="Times New Roman" pitchFamily="18" charset="0"/>
                <a:cs typeface="Times New Roman" pitchFamily="18" charset="0"/>
              </a:rPr>
              <a:t>bölge (MEB)  </a:t>
            </a:r>
            <a:r>
              <a:rPr lang="tr-TR" sz="2400" b="1" dirty="0" err="1" smtClean="0">
                <a:latin typeface="Times New Roman" pitchFamily="18" charset="0"/>
                <a:cs typeface="Times New Roman" pitchFamily="18" charset="0"/>
              </a:rPr>
              <a:t>Exclusive</a:t>
            </a:r>
            <a:r>
              <a:rPr lang="tr-TR" sz="2400" b="1" dirty="0" smtClean="0">
                <a:latin typeface="Times New Roman" pitchFamily="18" charset="0"/>
                <a:cs typeface="Times New Roman" pitchFamily="18" charset="0"/>
              </a:rPr>
              <a:t> </a:t>
            </a:r>
            <a:r>
              <a:rPr lang="tr-TR" sz="2400" b="1" dirty="0" err="1">
                <a:latin typeface="Times New Roman" pitchFamily="18" charset="0"/>
                <a:cs typeface="Times New Roman" pitchFamily="18" charset="0"/>
              </a:rPr>
              <a:t>economic</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zone</a:t>
            </a:r>
            <a:r>
              <a:rPr lang="tr-TR" sz="2400" b="1" dirty="0">
                <a:latin typeface="Times New Roman" pitchFamily="18" charset="0"/>
                <a:cs typeface="Times New Roman" pitchFamily="18" charset="0"/>
              </a:rPr>
              <a:t> (</a:t>
            </a:r>
            <a:r>
              <a:rPr lang="tr-TR" sz="2400" b="1" dirty="0" smtClean="0">
                <a:latin typeface="Times New Roman" pitchFamily="18" charset="0"/>
                <a:cs typeface="Times New Roman" pitchFamily="18" charset="0"/>
              </a:rPr>
              <a:t>EEZ)</a:t>
            </a:r>
            <a:endParaRPr lang="tr-TR" sz="2400" b="1" dirty="0">
              <a:latin typeface="Times New Roman" pitchFamily="18" charset="0"/>
              <a:cs typeface="Times New Roman" pitchFamily="18" charset="0"/>
            </a:endParaRPr>
          </a:p>
        </p:txBody>
      </p:sp>
      <p:pic>
        <p:nvPicPr>
          <p:cNvPr id="6" name="İçerik Yer Tutucusu 5" descr="http://www.eoearth.org/files/116501_116600/116518/EEZ.pn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91672" y="1214422"/>
            <a:ext cx="2952328" cy="4392488"/>
          </a:xfrm>
          <a:prstGeom prst="rect">
            <a:avLst/>
          </a:prstGeom>
          <a:noFill/>
          <a:ln>
            <a:noFill/>
          </a:ln>
        </p:spPr>
      </p:pic>
      <p:sp>
        <p:nvSpPr>
          <p:cNvPr id="4" name="İçerik Yer Tutucusu 3"/>
          <p:cNvSpPr>
            <a:spLocks noGrp="1"/>
          </p:cNvSpPr>
          <p:nvPr>
            <p:ph sz="half" idx="2"/>
          </p:nvPr>
        </p:nvSpPr>
        <p:spPr>
          <a:xfrm>
            <a:off x="1142976" y="1071546"/>
            <a:ext cx="5050904" cy="4929411"/>
          </a:xfrm>
        </p:spPr>
        <p:txBody>
          <a:bodyPr>
            <a:normAutofit lnSpcReduction="10000"/>
          </a:bodyPr>
          <a:lstStyle/>
          <a:p>
            <a:pPr marL="0" indent="0" algn="just">
              <a:buFont typeface="Arial" pitchFamily="34" charset="0"/>
              <a:buChar char="•"/>
            </a:pPr>
            <a:r>
              <a:rPr lang="tr-TR" sz="1800" dirty="0">
                <a:latin typeface="Times New Roman" pitchFamily="18" charset="0"/>
                <a:cs typeface="Times New Roman" pitchFamily="18" charset="0"/>
              </a:rPr>
              <a:t>Münhasır ekonomik bölge </a:t>
            </a:r>
            <a:r>
              <a:rPr lang="tr-TR" sz="1800" dirty="0" smtClean="0">
                <a:latin typeface="Times New Roman" pitchFamily="18" charset="0"/>
                <a:cs typeface="Times New Roman" pitchFamily="18" charset="0"/>
              </a:rPr>
              <a:t>(MEB) 10 Aralık 1982 tarihinde üçüncü </a:t>
            </a:r>
            <a:r>
              <a:rPr lang="tr-TR" sz="1800" dirty="0">
                <a:latin typeface="Times New Roman" pitchFamily="18" charset="0"/>
                <a:cs typeface="Times New Roman" pitchFamily="18" charset="0"/>
              </a:rPr>
              <a:t>Birleşmiş Milletler Deniz Hukuku Sözleşmesinde kabul edilen kıyı devletine kıyıdan başlayarak açık denize doğru en fazla 200 Deniz Mili kadar uzanan bölgede deniz içerisinde yada deniz yatağı altında bazı egemenlik haklarının tanınmasını içeren milletlerarası bir hukuk terimi olarak karşımıza çıkmaktadır. </a:t>
            </a:r>
          </a:p>
          <a:p>
            <a:pPr marL="0" indent="0" algn="just">
              <a:buFont typeface="Arial" pitchFamily="34" charset="0"/>
              <a:buChar char="•"/>
            </a:pPr>
            <a:r>
              <a:rPr lang="tr-TR" sz="1800" dirty="0" smtClean="0">
                <a:latin typeface="Times New Roman" pitchFamily="18" charset="0"/>
                <a:cs typeface="Times New Roman" pitchFamily="18" charset="0"/>
              </a:rPr>
              <a:t>Kıyı </a:t>
            </a:r>
            <a:r>
              <a:rPr lang="tr-TR" sz="1800" dirty="0">
                <a:latin typeface="Times New Roman" pitchFamily="18" charset="0"/>
                <a:cs typeface="Times New Roman" pitchFamily="18" charset="0"/>
              </a:rPr>
              <a:t>devletinin münhasır ekonomik bölge üzerinde uluslararası deniz hukukunun tanıdığı yetkilere sahip olabilmesi için kıyıların ötesinde münhasır ekonomik bölge ilan etmesi </a:t>
            </a:r>
            <a:r>
              <a:rPr lang="tr-TR" sz="1800" dirty="0" smtClean="0">
                <a:latin typeface="Times New Roman" pitchFamily="18" charset="0"/>
                <a:cs typeface="Times New Roman" pitchFamily="18" charset="0"/>
              </a:rPr>
              <a:t>şarttır.</a:t>
            </a:r>
          </a:p>
          <a:p>
            <a:pPr marL="0" indent="0" algn="just">
              <a:buFont typeface="Arial" pitchFamily="34" charset="0"/>
              <a:buChar char="•"/>
            </a:pPr>
            <a:r>
              <a:rPr lang="tr-TR" sz="1800" dirty="0" smtClean="0">
                <a:latin typeface="Times New Roman" pitchFamily="18" charset="0"/>
                <a:cs typeface="Times New Roman" pitchFamily="18" charset="0"/>
              </a:rPr>
              <a:t>MEB daha çok ekonomik ve hukuksal bir kavramdır. </a:t>
            </a:r>
          </a:p>
          <a:p>
            <a:pPr marL="0" indent="0" algn="just">
              <a:buFont typeface="Arial" pitchFamily="34" charset="0"/>
              <a:buChar char="•"/>
            </a:pPr>
            <a:r>
              <a:rPr lang="tr-TR" sz="1800" dirty="0" smtClean="0">
                <a:latin typeface="Times New Roman" pitchFamily="18" charset="0"/>
                <a:cs typeface="Times New Roman" pitchFamily="18" charset="0"/>
              </a:rPr>
              <a:t>Türkiye bu konuda farklı bir uygulama içindedir. Türkiye 1986 yılında Karadeniz'de 200 millik MEB ilan etmiştir. Türkiye’nin Ege ve Akdeniz’de MEB’i yoktur.</a:t>
            </a:r>
            <a:endParaRPr lang="tr-TR" sz="1800" dirty="0">
              <a:latin typeface="Times New Roman" pitchFamily="18" charset="0"/>
              <a:cs typeface="Times New Roman" pitchFamily="18" charset="0"/>
            </a:endParaRPr>
          </a:p>
        </p:txBody>
      </p:sp>
    </p:spTree>
    <p:extLst>
      <p:ext uri="{BB962C8B-B14F-4D97-AF65-F5344CB8AC3E}">
        <p14:creationId xmlns:p14="http://schemas.microsoft.com/office/powerpoint/2010/main" val="3767252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2976" y="274638"/>
            <a:ext cx="3714776" cy="706090"/>
          </a:xfrm>
        </p:spPr>
        <p:txBody>
          <a:bodyPr>
            <a:normAutofit/>
          </a:bodyPr>
          <a:lstStyle/>
          <a:p>
            <a:r>
              <a:rPr lang="tr-TR" sz="2400" b="1" dirty="0" smtClean="0">
                <a:latin typeface="Times New Roman" pitchFamily="18" charset="0"/>
                <a:cs typeface="Times New Roman" pitchFamily="18" charset="0"/>
              </a:rPr>
              <a:t>Doğu Akdeniz’in Önemi</a:t>
            </a:r>
            <a:endParaRPr lang="tr-TR" sz="2400" b="1" dirty="0">
              <a:latin typeface="Times New Roman" pitchFamily="18" charset="0"/>
              <a:cs typeface="Times New Roman" pitchFamily="18" charset="0"/>
            </a:endParaRPr>
          </a:p>
        </p:txBody>
      </p:sp>
      <p:sp>
        <p:nvSpPr>
          <p:cNvPr id="3" name="İçerik Yer Tutucusu 2"/>
          <p:cNvSpPr>
            <a:spLocks noGrp="1"/>
          </p:cNvSpPr>
          <p:nvPr>
            <p:ph sz="half" idx="1"/>
          </p:nvPr>
        </p:nvSpPr>
        <p:spPr>
          <a:xfrm>
            <a:off x="1000100" y="1000108"/>
            <a:ext cx="4214842" cy="5145435"/>
          </a:xfrm>
        </p:spPr>
        <p:txBody>
          <a:bodyPr>
            <a:normAutofit fontScale="62500" lnSpcReduction="20000"/>
          </a:bodyPr>
          <a:lstStyle/>
          <a:p>
            <a:pPr marL="0" indent="0" algn="just">
              <a:buFont typeface="Arial" pitchFamily="34" charset="0"/>
              <a:buChar char="•"/>
            </a:pPr>
            <a:endParaRPr lang="tr-TR" dirty="0" smtClean="0">
              <a:latin typeface="Times New Roman" pitchFamily="18" charset="0"/>
              <a:cs typeface="Times New Roman" pitchFamily="18" charset="0"/>
            </a:endParaRPr>
          </a:p>
          <a:p>
            <a:pPr marL="0" indent="0" algn="just">
              <a:buFont typeface="Arial" pitchFamily="34" charset="0"/>
              <a:buChar char="•"/>
            </a:pPr>
            <a:r>
              <a:rPr lang="tr-TR" dirty="0" smtClean="0">
                <a:latin typeface="Times New Roman" pitchFamily="18" charset="0"/>
                <a:cs typeface="Times New Roman" pitchFamily="18" charset="0"/>
              </a:rPr>
              <a:t>Tarihi </a:t>
            </a:r>
            <a:r>
              <a:rPr lang="tr-TR" dirty="0">
                <a:latin typeface="Times New Roman" pitchFamily="18" charset="0"/>
                <a:cs typeface="Times New Roman" pitchFamily="18" charset="0"/>
              </a:rPr>
              <a:t>dönemlerden beri Akdeniz coğrafi ve stratejik açıdan önemli bir alan olmuştur. </a:t>
            </a:r>
            <a:r>
              <a:rPr lang="tr-TR" dirty="0" smtClean="0">
                <a:latin typeface="Times New Roman" pitchFamily="18" charset="0"/>
                <a:cs typeface="Times New Roman" pitchFamily="18" charset="0"/>
              </a:rPr>
              <a:t>Geçmişten günümüze kıyılarında pek çok medeniyetin yaşadığı Akdeniz'e hakim olabilmek için ülkeler güç mücadelesi içinde olmuştur. Özellikle </a:t>
            </a:r>
            <a:r>
              <a:rPr lang="tr-TR" dirty="0">
                <a:latin typeface="Times New Roman" pitchFamily="18" charset="0"/>
                <a:cs typeface="Times New Roman" pitchFamily="18" charset="0"/>
              </a:rPr>
              <a:t>Süveyş </a:t>
            </a:r>
            <a:r>
              <a:rPr lang="tr-TR" dirty="0" smtClean="0">
                <a:latin typeface="Times New Roman" pitchFamily="18" charset="0"/>
                <a:cs typeface="Times New Roman" pitchFamily="18" charset="0"/>
              </a:rPr>
              <a:t>Kanalı’nın </a:t>
            </a:r>
            <a:r>
              <a:rPr lang="tr-TR" dirty="0">
                <a:latin typeface="Times New Roman" pitchFamily="18" charset="0"/>
                <a:cs typeface="Times New Roman" pitchFamily="18" charset="0"/>
              </a:rPr>
              <a:t>açılması ve Ortadoğu petrollerinin işletilmeye başlamasıyla birlikte bu önem daha da artmıştır</a:t>
            </a:r>
            <a:r>
              <a:rPr lang="tr-TR" dirty="0" smtClean="0">
                <a:latin typeface="Times New Roman" pitchFamily="18" charset="0"/>
                <a:cs typeface="Times New Roman" pitchFamily="18" charset="0"/>
              </a:rPr>
              <a:t>.</a:t>
            </a:r>
          </a:p>
          <a:p>
            <a:pPr marL="0" indent="0" algn="just">
              <a:buFont typeface="Arial" pitchFamily="34" charset="0"/>
              <a:buChar char="•"/>
            </a:pPr>
            <a:endParaRPr lang="tr-TR" dirty="0" smtClean="0">
              <a:latin typeface="Times New Roman" pitchFamily="18" charset="0"/>
              <a:cs typeface="Times New Roman" pitchFamily="18" charset="0"/>
            </a:endParaRPr>
          </a:p>
          <a:p>
            <a:pPr marL="0" indent="0" algn="just">
              <a:buFont typeface="Arial" pitchFamily="34" charset="0"/>
              <a:buChar char="•"/>
            </a:pPr>
            <a:r>
              <a:rPr lang="tr-TR" dirty="0" smtClean="0">
                <a:latin typeface="Times New Roman" pitchFamily="18" charset="0"/>
                <a:cs typeface="Times New Roman" pitchFamily="18" charset="0"/>
              </a:rPr>
              <a:t>Günümüzde </a:t>
            </a:r>
            <a:r>
              <a:rPr lang="tr-TR" dirty="0">
                <a:latin typeface="Times New Roman" pitchFamily="18" charset="0"/>
                <a:cs typeface="Times New Roman" pitchFamily="18" charset="0"/>
              </a:rPr>
              <a:t>ise Akdeniz içinde özellikle Doğu Akdeniz’in önemi her geçen gün artarak devam etmektedir. Dünya denizlerinin yaklaşık  %0,7 yüzey alanını kaplayan </a:t>
            </a:r>
            <a:r>
              <a:rPr lang="tr-TR" dirty="0" smtClean="0">
                <a:latin typeface="Times New Roman" pitchFamily="18" charset="0"/>
                <a:cs typeface="Times New Roman" pitchFamily="18" charset="0"/>
              </a:rPr>
              <a:t>Akdeniz’de dünya </a:t>
            </a:r>
            <a:r>
              <a:rPr lang="tr-TR" dirty="0">
                <a:latin typeface="Times New Roman" pitchFamily="18" charset="0"/>
                <a:cs typeface="Times New Roman" pitchFamily="18" charset="0"/>
              </a:rPr>
              <a:t>deniz ticaretinin % 30 yapılmaktadır. Yine yıllık yaklaşık 370 milyon ton petrol tankerlerle bu bölgede taşınmaktadır. </a:t>
            </a:r>
            <a:r>
              <a:rPr lang="tr-TR" dirty="0" smtClean="0">
                <a:latin typeface="Times New Roman" pitchFamily="18" charset="0"/>
                <a:cs typeface="Times New Roman" pitchFamily="18" charset="0"/>
              </a:rPr>
              <a:t>Yıllık </a:t>
            </a:r>
            <a:r>
              <a:rPr lang="tr-TR" dirty="0">
                <a:latin typeface="Times New Roman" pitchFamily="18" charset="0"/>
                <a:cs typeface="Times New Roman" pitchFamily="18" charset="0"/>
              </a:rPr>
              <a:t>yaklaşık 220.000 gemi Akdeniz’de harekât hakindedir. </a:t>
            </a:r>
          </a:p>
        </p:txBody>
      </p:sp>
      <p:pic>
        <p:nvPicPr>
          <p:cNvPr id="6" name="İçerik Yer Tutucusu 5" descr="http://lib.aliyev-heritage.org/images/-2047483648_Baku-Tbilisi-Ceyhan-pipeline1.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357818" y="1214422"/>
            <a:ext cx="3139852" cy="2019074"/>
          </a:xfrm>
          <a:prstGeom prst="rect">
            <a:avLst/>
          </a:prstGeom>
          <a:noFill/>
          <a:ln w="3175">
            <a:solidFill>
              <a:schemeClr val="tx1"/>
            </a:solidFill>
          </a:ln>
        </p:spPr>
      </p:pic>
      <p:pic>
        <p:nvPicPr>
          <p:cNvPr id="7" name="Resim 6" descr="http://www.denizhaber.com/res_upload/1/suezzzzzz.jpg"/>
          <p:cNvPicPr/>
          <p:nvPr/>
        </p:nvPicPr>
        <p:blipFill>
          <a:blip r:embed="rId3">
            <a:extLst>
              <a:ext uri="{28A0092B-C50C-407E-A947-70E740481C1C}">
                <a14:useLocalDpi xmlns:a14="http://schemas.microsoft.com/office/drawing/2010/main" val="0"/>
              </a:ext>
            </a:extLst>
          </a:blip>
          <a:srcRect/>
          <a:stretch>
            <a:fillRect/>
          </a:stretch>
        </p:blipFill>
        <p:spPr bwMode="auto">
          <a:xfrm>
            <a:off x="5286380" y="3714752"/>
            <a:ext cx="3214710" cy="1996274"/>
          </a:xfrm>
          <a:prstGeom prst="rect">
            <a:avLst/>
          </a:prstGeom>
          <a:noFill/>
          <a:ln w="3175">
            <a:solidFill>
              <a:schemeClr val="tx1"/>
            </a:solidFill>
          </a:ln>
        </p:spPr>
      </p:pic>
    </p:spTree>
    <p:extLst>
      <p:ext uri="{BB962C8B-B14F-4D97-AF65-F5344CB8AC3E}">
        <p14:creationId xmlns:p14="http://schemas.microsoft.com/office/powerpoint/2010/main" val="16134316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859</TotalTime>
  <Words>3202</Words>
  <Application>Microsoft Office PowerPoint</Application>
  <PresentationFormat>Ekran Gösterisi (4:3)</PresentationFormat>
  <Paragraphs>100</Paragraphs>
  <Slides>29</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29</vt:i4>
      </vt:variant>
    </vt:vector>
  </HeadingPairs>
  <TitlesOfParts>
    <vt:vector size="37" baseType="lpstr">
      <vt:lpstr>Arial</vt:lpstr>
      <vt:lpstr>Calibri</vt:lpstr>
      <vt:lpstr>Gill Sans MT</vt:lpstr>
      <vt:lpstr>Times New Roman</vt:lpstr>
      <vt:lpstr>Verdana</vt:lpstr>
      <vt:lpstr>Wingdings</vt:lpstr>
      <vt:lpstr>Wingdings 2</vt:lpstr>
      <vt:lpstr>Gündönümü</vt:lpstr>
      <vt:lpstr>PowerPoint Sunusu</vt:lpstr>
      <vt:lpstr>PowerPoint Sunusu</vt:lpstr>
      <vt:lpstr>PowerPoint Sunusu</vt:lpstr>
      <vt:lpstr>PowerPoint Sunusu</vt:lpstr>
      <vt:lpstr>PowerPoint Sunusu</vt:lpstr>
      <vt:lpstr>PowerPoint Sunusu</vt:lpstr>
      <vt:lpstr>PowerPoint Sunusu</vt:lpstr>
      <vt:lpstr>Münhasır ekonomik bölge (MEB)  Exclusive economic zone (EEZ)</vt:lpstr>
      <vt:lpstr>Doğu Akdeniz’in Önemi</vt:lpstr>
      <vt:lpstr>PowerPoint Sunusu</vt:lpstr>
      <vt:lpstr>PowerPoint Sunusu</vt:lpstr>
      <vt:lpstr>PowerPoint Sunusu</vt:lpstr>
      <vt:lpstr>DOĞU AKDENİZ’DE DENİZLERİN PAYLAŞIM  MÜCADELESİ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mutlu</dc:creator>
  <cp:lastModifiedBy>Windows Kullanıcısı</cp:lastModifiedBy>
  <cp:revision>107</cp:revision>
  <dcterms:created xsi:type="dcterms:W3CDTF">2014-06-01T09:40:14Z</dcterms:created>
  <dcterms:modified xsi:type="dcterms:W3CDTF">2020-05-11T17:59:28Z</dcterms:modified>
</cp:coreProperties>
</file>