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Başlangıç Aşaması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b="1" u="sng" dirty="0"/>
              <a:t>Başlangıç Aşaması</a:t>
            </a:r>
            <a:r>
              <a:rPr lang="tr-TR" altLang="tr-TR" sz="3200" b="1" u="sng" dirty="0"/>
              <a:t/>
            </a:r>
            <a:br>
              <a:rPr lang="tr-TR" altLang="tr-TR" sz="3200" b="1" u="sng" dirty="0"/>
            </a:br>
            <a:r>
              <a:rPr lang="tr-TR" altLang="tr-TR" sz="3200" b="1" u="sng" dirty="0"/>
              <a:t> </a:t>
            </a:r>
            <a:r>
              <a:rPr lang="tr-TR" altLang="tr-TR" sz="1800" b="1" u="sng" dirty="0"/>
              <a:t>Görevler</a:t>
            </a:r>
            <a:endParaRPr lang="tr-TR" altLang="tr-TR" sz="2400" b="1" i="1" u="sng" dirty="0">
              <a:latin typeface="Arial" panose="020B0604020202020204" pitchFamily="34" charset="0"/>
            </a:endParaRPr>
          </a:p>
          <a:p>
            <a:pPr marL="609600" indent="-609600">
              <a:buFontTx/>
              <a:buAutoNum type="alphaUcPeriod"/>
              <a:defRPr/>
            </a:pPr>
            <a:r>
              <a:rPr lang="tr-TR" sz="2400" dirty="0"/>
              <a:t>Grubun (eğer gerekliyse kurumun) amacının ve uzmanın rolünün açık bir biçimde ifade edilmesi</a:t>
            </a:r>
          </a:p>
          <a:p>
            <a:pPr marL="609600" indent="-609600">
              <a:buFontTx/>
              <a:buAutoNum type="alphaUcPeriod"/>
              <a:defRPr/>
            </a:pPr>
            <a:r>
              <a:rPr lang="tr-TR" sz="2400" dirty="0"/>
              <a:t>Gereksinimler, ilgiler ve sorunlar algılanması ile ilgili olarak üyelerden geribildirim alınması</a:t>
            </a:r>
          </a:p>
          <a:p>
            <a:pPr marL="609600" indent="-609600">
              <a:buFontTx/>
              <a:buAutoNum type="alphaUcPeriod"/>
              <a:defRPr/>
            </a:pPr>
            <a:r>
              <a:rPr lang="tr-TR" sz="2400" dirty="0"/>
              <a:t>Üyelerin meselelerini ve güçlü yönlerini birbirleriyle paylaşmaları için teşvik edilmesi ve desteklenmesi</a:t>
            </a:r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/>
              <a:t>Başlangıç Aşaması</a:t>
            </a:r>
            <a:r>
              <a:rPr lang="tr-TR" altLang="tr-TR" sz="3600" b="1" u="sng" dirty="0"/>
              <a:t/>
            </a:r>
            <a:br>
              <a:rPr lang="tr-TR" altLang="tr-TR" sz="3600" b="1" u="sng" dirty="0"/>
            </a:br>
            <a:r>
              <a:rPr lang="tr-TR" altLang="tr-TR" sz="3600" b="1" u="sng" dirty="0"/>
              <a:t> </a:t>
            </a:r>
            <a:r>
              <a:rPr lang="tr-TR" altLang="tr-TR" sz="2000" b="1" u="sng" dirty="0"/>
              <a:t>Görevler</a:t>
            </a:r>
            <a:endParaRPr lang="tr-TR" altLang="tr-TR" sz="2800" b="1" u="sng" dirty="0">
              <a:latin typeface="Arial" panose="020B0604020202020204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dirty="0"/>
              <a:t>Üyelerin birbirleriyle ve üyelerin uzmanla ilişkilerinin ve bağlantılarının kolaylaştırılması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dirty="0"/>
              <a:t>Grup üyeleri arasındaki ortak yönlerin farkına varılması ve ifade edilmesinin teşvik edilmesi ve desteklenmesi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dirty="0"/>
              <a:t>Otorite konusunun izlenmesi ve gerekli ise doğrudan tepki verilmesi</a:t>
            </a:r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/>
              <a:t>Başlangıç Aşaması</a:t>
            </a:r>
            <a:r>
              <a:rPr lang="tr-TR" altLang="tr-TR" sz="3600" b="1" u="sng" dirty="0"/>
              <a:t/>
            </a:r>
            <a:br>
              <a:rPr lang="tr-TR" altLang="tr-TR" sz="3600" b="1" u="sng" dirty="0"/>
            </a:br>
            <a:r>
              <a:rPr lang="tr-TR" altLang="tr-TR" sz="3600" b="1" u="sng" dirty="0"/>
              <a:t> </a:t>
            </a:r>
            <a:r>
              <a:rPr lang="tr-TR" altLang="tr-TR" sz="2000" b="1" u="sng" dirty="0"/>
              <a:t>Görevler</a:t>
            </a:r>
            <a:endParaRPr lang="tr-TR" altLang="tr-TR" sz="2800" b="1" u="sng" dirty="0">
              <a:latin typeface="Arial" panose="020B0604020202020204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UcPeriod" startAt="7"/>
              <a:defRPr/>
            </a:pPr>
            <a:r>
              <a:rPr lang="tr-TR" sz="2800" dirty="0"/>
              <a:t>Üyelerin birbirleri ve üyelerle uzman arasındaki kültürel farklılıkların etkisinin değerlendirilmesi ve gerekli ise doğrudan ortaya konulması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7"/>
              <a:defRPr/>
            </a:pPr>
            <a:r>
              <a:rPr lang="tr-TR" sz="2800" dirty="0"/>
              <a:t>Değişmeyi ve gelişmeyi sağlayacak olan kurallar ve normların oluşturulması konusunda gruba yardımcı olunması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7"/>
              <a:defRPr/>
            </a:pPr>
            <a:r>
              <a:rPr lang="tr-TR" sz="2800" dirty="0"/>
              <a:t>Grup üyeleri arasında bağlılığın geliştirilmesi ve uzmanla rahat olunması konusunda uzmanın benliğini (</a:t>
            </a:r>
            <a:r>
              <a:rPr lang="tr-TR" sz="2800" dirty="0" err="1"/>
              <a:t>use</a:t>
            </a:r>
            <a:r>
              <a:rPr lang="tr-TR" sz="2800" dirty="0"/>
              <a:t> of self) kullanılması</a:t>
            </a:r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29600" cy="4937760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200" b="1" u="sng" dirty="0"/>
              <a:t>Başlangıç Aşaması</a:t>
            </a:r>
            <a:r>
              <a:rPr lang="tr-TR" altLang="tr-TR" sz="4000" b="1" u="sng" dirty="0"/>
              <a:t/>
            </a:r>
            <a:br>
              <a:rPr lang="tr-TR" altLang="tr-TR" sz="4000" b="1" u="sng" dirty="0"/>
            </a:br>
            <a:r>
              <a:rPr lang="tr-TR" altLang="tr-TR" sz="4000" b="1" u="sng" dirty="0"/>
              <a:t> </a:t>
            </a:r>
            <a:r>
              <a:rPr lang="tr-TR" altLang="tr-TR" sz="2400" b="1" u="sng" dirty="0"/>
              <a:t>Görevler</a:t>
            </a:r>
            <a:endParaRPr lang="tr-TR" altLang="tr-TR" sz="3200" b="1" u="sng" dirty="0">
              <a:latin typeface="Arial" panose="020B0604020202020204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UcPeriod" startAt="10"/>
              <a:defRPr/>
            </a:pPr>
            <a:r>
              <a:rPr lang="tr-TR" sz="3200" b="1" dirty="0"/>
              <a:t>Üyelerin bireysel ve grupsal amaçlarının oluşturulmasına yardımcı olunması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10"/>
              <a:defRPr/>
            </a:pPr>
            <a:r>
              <a:rPr lang="tr-TR" sz="3200" b="1" dirty="0"/>
              <a:t>Bireyin ve grubun amaçları arasında bağlantı kurulması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10"/>
              <a:defRPr/>
            </a:pPr>
            <a:r>
              <a:rPr lang="tr-TR" sz="3200" b="1" dirty="0"/>
              <a:t>Üyelere açık ve yönü belli bir çalışma olanağı sağlayacak başlangıç düzeyinde bir sözleşme hazırlamaları konusunda yardımcı olunması 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10"/>
              <a:defRPr/>
            </a:pPr>
            <a:r>
              <a:rPr lang="tr-TR" sz="3200" b="1" dirty="0"/>
              <a:t>Üyelerin bireysel özerkliğinin sağlanması ve bireyin güçlendirilmesi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10"/>
              <a:defRPr/>
            </a:pPr>
            <a:r>
              <a:rPr lang="tr-TR" sz="3200" b="1" dirty="0"/>
              <a:t>Sosyokültürel açıdan güvenliğin yaratılması ve sürdürülmesi</a:t>
            </a:r>
          </a:p>
          <a:p>
            <a:pPr>
              <a:spcBef>
                <a:spcPct val="50000"/>
              </a:spcBef>
            </a:pPr>
            <a:endParaRPr lang="tr-TR" alt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600" b="1" u="sng" dirty="0"/>
              <a:t>Başlangıç Aşaması</a:t>
            </a:r>
            <a:r>
              <a:rPr lang="tr-TR" altLang="tr-TR" sz="4400" b="1" u="sng" dirty="0"/>
              <a:t/>
            </a:r>
            <a:br>
              <a:rPr lang="tr-TR" altLang="tr-TR" sz="4400" b="1" u="sng" dirty="0"/>
            </a:br>
            <a:r>
              <a:rPr lang="tr-TR" altLang="tr-TR" sz="4400" b="1" u="sng" dirty="0"/>
              <a:t> </a:t>
            </a:r>
            <a:r>
              <a:rPr lang="tr-TR" altLang="tr-TR" sz="2800" b="1" u="sng" dirty="0"/>
              <a:t>Gereksinim duyulan bilgi</a:t>
            </a:r>
            <a:endParaRPr lang="tr-TR" altLang="tr-TR" sz="2800" b="1" u="sng" dirty="0">
              <a:latin typeface="Arial" panose="020B0604020202020204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Grubun başlangıç aşamasındaki grup dinamikleri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Üyeler arasında ve dışsal çevrede değişmeye direncin nedenleri ve göstergeleri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660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</TotalTime>
  <Words>37</Words>
  <Application>Microsoft Office PowerPoint</Application>
  <PresentationFormat>Ekran Gösterisi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Arial</vt:lpstr>
      <vt:lpstr>Bookman Old Style</vt:lpstr>
      <vt:lpstr>Calibri</vt:lpstr>
      <vt:lpstr>Gill Sans MT</vt:lpstr>
      <vt:lpstr>Symbol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14</cp:revision>
  <dcterms:created xsi:type="dcterms:W3CDTF">2017-04-26T08:36:58Z</dcterms:created>
  <dcterms:modified xsi:type="dcterms:W3CDTF">2017-12-11T07:49:47Z</dcterms:modified>
</cp:coreProperties>
</file>