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7" r:id="rId13"/>
    <p:sldId id="278" r:id="rId14"/>
    <p:sldId id="279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FDFF1E-8379-479C-8732-9ECD6EC2FA91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90A8FF-AF78-41D3-A644-317D7AD3A04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42A340-67A4-45EB-80AB-D75BCE01D3CB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="" xmlns:p14="http://schemas.microsoft.com/office/powerpoint/2010/main" val="32493588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824665-10F6-4A26-B4DE-E6325B5C33A5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="" xmlns:p14="http://schemas.microsoft.com/office/powerpoint/2010/main" val="13182172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DA31E-5308-4C93-B6D9-96B92BFCD68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66263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tr-TR" dirty="0" smtClean="0"/>
              <a:t>YUMUŞAK DOKU HASTALIKLARI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2129290"/>
          </a:xfrm>
        </p:spPr>
        <p:txBody>
          <a:bodyPr>
            <a:normAutofit/>
          </a:bodyPr>
          <a:lstStyle/>
          <a:p>
            <a:pPr algn="ctr"/>
            <a:endParaRPr lang="tr-TR" dirty="0" smtClean="0"/>
          </a:p>
          <a:p>
            <a:pPr algn="ctr"/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M.supraspinatus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M.biceps</a:t>
            </a:r>
            <a:r>
              <a:rPr lang="tr-TR" dirty="0" smtClean="0"/>
              <a:t> </a:t>
            </a:r>
            <a:r>
              <a:rPr lang="tr-TR" dirty="0" err="1" smtClean="0"/>
              <a:t>brachii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De-</a:t>
            </a:r>
            <a:r>
              <a:rPr lang="tr-TR" dirty="0" err="1" smtClean="0"/>
              <a:t>Quervain</a:t>
            </a:r>
            <a:r>
              <a:rPr lang="tr-TR" dirty="0" smtClean="0"/>
              <a:t> </a:t>
            </a:r>
            <a:r>
              <a:rPr lang="tr-TR" dirty="0" err="1" smtClean="0"/>
              <a:t>tenosnoviti</a:t>
            </a:r>
            <a:r>
              <a:rPr lang="tr-TR" dirty="0" smtClean="0"/>
              <a:t> (APL ve EPB)</a:t>
            </a:r>
          </a:p>
          <a:p>
            <a:endParaRPr lang="tr-TR" dirty="0" smtClean="0"/>
          </a:p>
          <a:p>
            <a:r>
              <a:rPr lang="tr-TR" dirty="0" err="1" smtClean="0"/>
              <a:t>Fleksör</a:t>
            </a:r>
            <a:r>
              <a:rPr lang="tr-TR" dirty="0" smtClean="0"/>
              <a:t> </a:t>
            </a:r>
            <a:r>
              <a:rPr lang="tr-TR" dirty="0" err="1" smtClean="0"/>
              <a:t>tendonlarda</a:t>
            </a:r>
            <a:r>
              <a:rPr lang="tr-TR" dirty="0" smtClean="0"/>
              <a:t> </a:t>
            </a:r>
            <a:r>
              <a:rPr lang="tr-TR" dirty="0" err="1" smtClean="0"/>
              <a:t>ekstansörlere</a:t>
            </a:r>
            <a:r>
              <a:rPr lang="tr-TR" dirty="0" smtClean="0"/>
              <a:t> göre daha fazla</a:t>
            </a:r>
          </a:p>
          <a:p>
            <a:endParaRPr lang="tr-TR" dirty="0" smtClean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FTR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İmmobilizasyon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Akut </a:t>
            </a:r>
            <a:r>
              <a:rPr lang="tr-TR" dirty="0" err="1" smtClean="0"/>
              <a:t>inflamasyonda</a:t>
            </a:r>
            <a:r>
              <a:rPr lang="tr-TR" dirty="0" smtClean="0"/>
              <a:t> soğuk</a:t>
            </a:r>
          </a:p>
          <a:p>
            <a:endParaRPr lang="tr-TR" dirty="0" smtClean="0"/>
          </a:p>
          <a:p>
            <a:r>
              <a:rPr lang="tr-TR" dirty="0" smtClean="0"/>
              <a:t>Dolaşımı artırmak</a:t>
            </a:r>
          </a:p>
          <a:p>
            <a:endParaRPr lang="tr-TR" dirty="0" smtClean="0"/>
          </a:p>
          <a:p>
            <a:r>
              <a:rPr lang="tr-TR" dirty="0" smtClean="0"/>
              <a:t>Analjezik uygulamalar</a:t>
            </a:r>
          </a:p>
          <a:p>
            <a:endParaRPr lang="tr-TR" dirty="0" smtClean="0"/>
          </a:p>
          <a:p>
            <a:r>
              <a:rPr lang="tr-TR" dirty="0" err="1" smtClean="0"/>
              <a:t>Limitasyonları</a:t>
            </a:r>
            <a:r>
              <a:rPr lang="tr-TR" dirty="0" smtClean="0"/>
              <a:t> önlemek için egzersiz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tr-TR" sz="4000" dirty="0" smtClean="0"/>
              <a:t>SUBAKROMİAL SIKIŞMA SENDROMU</a:t>
            </a:r>
            <a:br>
              <a:rPr lang="tr-TR" sz="4000" dirty="0" smtClean="0"/>
            </a:br>
            <a:r>
              <a:rPr lang="tr-TR" sz="4000" dirty="0" smtClean="0"/>
              <a:t>(İMPİNGEMENT SENDROMU)</a:t>
            </a:r>
            <a:endParaRPr lang="en-US" sz="4000" dirty="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447800"/>
            <a:ext cx="5334000" cy="4683125"/>
          </a:xfrm>
        </p:spPr>
        <p:txBody>
          <a:bodyPr/>
          <a:lstStyle/>
          <a:p>
            <a:endParaRPr lang="tr-TR" sz="2800" dirty="0" smtClean="0"/>
          </a:p>
          <a:p>
            <a:r>
              <a:rPr lang="tr-TR" sz="2800" dirty="0" err="1" smtClean="0"/>
              <a:t>Humerus</a:t>
            </a:r>
            <a:r>
              <a:rPr lang="tr-TR" sz="2800" dirty="0" smtClean="0"/>
              <a:t> başı, </a:t>
            </a:r>
            <a:r>
              <a:rPr lang="tr-TR" sz="2800" dirty="0" err="1" smtClean="0"/>
              <a:t>akromion</a:t>
            </a:r>
            <a:r>
              <a:rPr lang="tr-TR" sz="2800" dirty="0" smtClean="0"/>
              <a:t>, </a:t>
            </a:r>
            <a:r>
              <a:rPr lang="tr-TR" sz="2800" dirty="0" err="1" smtClean="0"/>
              <a:t>korakoakromial</a:t>
            </a:r>
            <a:r>
              <a:rPr lang="tr-TR" sz="2800" dirty="0" smtClean="0"/>
              <a:t> </a:t>
            </a:r>
            <a:r>
              <a:rPr lang="tr-TR" sz="2800" dirty="0" err="1" smtClean="0"/>
              <a:t>ligament</a:t>
            </a:r>
            <a:r>
              <a:rPr lang="tr-TR" sz="2800" dirty="0" smtClean="0"/>
              <a:t> ve </a:t>
            </a:r>
            <a:r>
              <a:rPr lang="tr-TR" sz="2800" dirty="0" err="1" smtClean="0"/>
              <a:t>korakoid</a:t>
            </a:r>
            <a:r>
              <a:rPr lang="tr-TR" sz="2800" dirty="0" smtClean="0"/>
              <a:t> çıkıntının oluşturduğu </a:t>
            </a:r>
            <a:r>
              <a:rPr lang="tr-TR" sz="2800" dirty="0" err="1" smtClean="0"/>
              <a:t>korakoakromial</a:t>
            </a:r>
            <a:r>
              <a:rPr lang="tr-TR" sz="2800" dirty="0" smtClean="0"/>
              <a:t> ark arasındaki </a:t>
            </a:r>
            <a:r>
              <a:rPr lang="tr-TR" sz="2800" dirty="0" err="1" smtClean="0"/>
              <a:t>suprasupinatus</a:t>
            </a:r>
            <a:r>
              <a:rPr lang="tr-TR" sz="2800" dirty="0" smtClean="0"/>
              <a:t> </a:t>
            </a:r>
            <a:r>
              <a:rPr lang="tr-TR" sz="2800" dirty="0" err="1" smtClean="0"/>
              <a:t>tendonu</a:t>
            </a:r>
            <a:r>
              <a:rPr lang="tr-TR" sz="2800" dirty="0" smtClean="0"/>
              <a:t> ve </a:t>
            </a:r>
            <a:r>
              <a:rPr lang="tr-TR" sz="2800" dirty="0" err="1" smtClean="0"/>
              <a:t>subakromial</a:t>
            </a:r>
            <a:r>
              <a:rPr lang="tr-TR" sz="2800" dirty="0" smtClean="0"/>
              <a:t> </a:t>
            </a:r>
            <a:r>
              <a:rPr lang="tr-TR" sz="2800" dirty="0" err="1" smtClean="0"/>
              <a:t>bursanın</a:t>
            </a:r>
            <a:r>
              <a:rPr lang="tr-TR" sz="2800" dirty="0" smtClean="0"/>
              <a:t> sıkışması ve </a:t>
            </a:r>
            <a:r>
              <a:rPr lang="tr-TR" sz="2800" dirty="0" err="1" smtClean="0"/>
              <a:t>inflamasyonu</a:t>
            </a:r>
            <a:r>
              <a:rPr lang="tr-TR" sz="2800" dirty="0" smtClean="0"/>
              <a:t> ile meydana gelir.</a:t>
            </a:r>
            <a:endParaRPr lang="en-US" sz="2800" dirty="0" smtClean="0"/>
          </a:p>
        </p:txBody>
      </p:sp>
      <p:sp>
        <p:nvSpPr>
          <p:cNvPr id="5" name="4 İçerik Yer Tutucusu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599850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3 evresi vardır.</a:t>
            </a:r>
          </a:p>
          <a:p>
            <a:pPr>
              <a:buFont typeface="Wingdings" pitchFamily="2" charset="2"/>
              <a:buNone/>
            </a:pPr>
            <a:endParaRPr lang="tr-TR" smtClean="0"/>
          </a:p>
          <a:p>
            <a:r>
              <a:rPr lang="tr-TR" smtClean="0"/>
              <a:t> Evre 1-Ödem ve hemoraji</a:t>
            </a:r>
          </a:p>
          <a:p>
            <a:r>
              <a:rPr lang="tr-TR" smtClean="0"/>
              <a:t> Evre 2-Fibrozis ve tendinit</a:t>
            </a:r>
          </a:p>
          <a:p>
            <a:r>
              <a:rPr lang="tr-TR" smtClean="0"/>
              <a:t> Evre 3-Kemik ve tendon lezyonları</a:t>
            </a:r>
            <a:endParaRPr lang="en-US" smtClean="0"/>
          </a:p>
        </p:txBody>
      </p:sp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tr-TR" sz="4000" dirty="0" smtClean="0"/>
              <a:t>SUBAKROMİAL SIKIŞMA SENDROMU</a:t>
            </a:r>
            <a:endParaRPr lang="en-US" sz="4000" dirty="0" smtClean="0"/>
          </a:p>
        </p:txBody>
      </p:sp>
    </p:spTree>
    <p:extLst>
      <p:ext uri="{BB962C8B-B14F-4D97-AF65-F5344CB8AC3E}">
        <p14:creationId xmlns="" xmlns:p14="http://schemas.microsoft.com/office/powerpoint/2010/main" val="4220378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FTR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İstirahat</a:t>
            </a:r>
          </a:p>
          <a:p>
            <a:r>
              <a:rPr lang="tr-TR" dirty="0" smtClean="0"/>
              <a:t>Aktivite kısıtlaması</a:t>
            </a:r>
          </a:p>
          <a:p>
            <a:r>
              <a:rPr lang="tr-TR" dirty="0" smtClean="0"/>
              <a:t>Lokal soğuk uygulaması</a:t>
            </a:r>
          </a:p>
          <a:p>
            <a:r>
              <a:rPr lang="tr-TR" dirty="0" err="1" smtClean="0"/>
              <a:t>Elektroterapi</a:t>
            </a:r>
            <a:endParaRPr lang="tr-TR" dirty="0" smtClean="0"/>
          </a:p>
          <a:p>
            <a:r>
              <a:rPr lang="tr-TR" dirty="0" err="1" smtClean="0"/>
              <a:t>Yüzeyel</a:t>
            </a:r>
            <a:r>
              <a:rPr lang="tr-TR" dirty="0" smtClean="0"/>
              <a:t> sıcaklık ajanları</a:t>
            </a:r>
          </a:p>
          <a:p>
            <a:r>
              <a:rPr lang="tr-TR" dirty="0" smtClean="0"/>
              <a:t>Ultrason</a:t>
            </a:r>
          </a:p>
          <a:p>
            <a:r>
              <a:rPr lang="tr-TR" dirty="0" smtClean="0"/>
              <a:t>Egzersiz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BURSİT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Bursa: </a:t>
            </a:r>
            <a:r>
              <a:rPr lang="tr-TR" dirty="0" smtClean="0"/>
              <a:t>Çok az </a:t>
            </a:r>
            <a:r>
              <a:rPr lang="tr-TR" dirty="0" err="1" smtClean="0"/>
              <a:t>snovyal</a:t>
            </a:r>
            <a:r>
              <a:rPr lang="tr-TR" dirty="0" smtClean="0"/>
              <a:t> sıvı içeren küçük yastıkçık. </a:t>
            </a:r>
            <a:r>
              <a:rPr lang="tr-TR" dirty="0" err="1" smtClean="0"/>
              <a:t>Tendon</a:t>
            </a:r>
            <a:r>
              <a:rPr lang="tr-TR" dirty="0" smtClean="0"/>
              <a:t> ve kas hareketlerine yardımcıdır.</a:t>
            </a:r>
          </a:p>
          <a:p>
            <a:endParaRPr lang="tr-TR" b="1" dirty="0" smtClean="0"/>
          </a:p>
          <a:p>
            <a:r>
              <a:rPr lang="tr-TR" b="1" dirty="0" smtClean="0"/>
              <a:t> </a:t>
            </a:r>
            <a:r>
              <a:rPr lang="tr-TR" dirty="0" err="1" smtClean="0"/>
              <a:t>Subakromial</a:t>
            </a:r>
            <a:r>
              <a:rPr lang="tr-TR" dirty="0" smtClean="0"/>
              <a:t>, </a:t>
            </a:r>
            <a:r>
              <a:rPr lang="tr-TR" dirty="0" err="1" smtClean="0"/>
              <a:t>subdeltoid</a:t>
            </a:r>
            <a:r>
              <a:rPr lang="tr-TR" dirty="0" smtClean="0"/>
              <a:t>, </a:t>
            </a:r>
            <a:r>
              <a:rPr lang="tr-TR" dirty="0" err="1" smtClean="0"/>
              <a:t>olecranon</a:t>
            </a:r>
            <a:r>
              <a:rPr lang="tr-TR" dirty="0" smtClean="0"/>
              <a:t>, </a:t>
            </a:r>
            <a:r>
              <a:rPr lang="tr-TR" dirty="0" err="1" smtClean="0"/>
              <a:t>radiohumeral</a:t>
            </a:r>
            <a:r>
              <a:rPr lang="tr-TR" dirty="0" smtClean="0"/>
              <a:t>, </a:t>
            </a:r>
            <a:r>
              <a:rPr lang="tr-TR" dirty="0" err="1" smtClean="0"/>
              <a:t>iliopsoas</a:t>
            </a:r>
            <a:r>
              <a:rPr lang="tr-TR" dirty="0" smtClean="0"/>
              <a:t>, </a:t>
            </a:r>
            <a:r>
              <a:rPr lang="tr-TR" dirty="0" err="1" smtClean="0"/>
              <a:t>trokanterik</a:t>
            </a:r>
            <a:r>
              <a:rPr lang="tr-TR" dirty="0" smtClean="0"/>
              <a:t>, </a:t>
            </a:r>
            <a:r>
              <a:rPr lang="tr-TR" dirty="0" err="1" smtClean="0"/>
              <a:t>prepatellar</a:t>
            </a:r>
            <a:r>
              <a:rPr lang="tr-TR" dirty="0" smtClean="0"/>
              <a:t>, </a:t>
            </a:r>
            <a:r>
              <a:rPr lang="tr-TR" dirty="0" err="1" smtClean="0"/>
              <a:t>infrapatellar</a:t>
            </a:r>
            <a:r>
              <a:rPr lang="tr-TR" dirty="0" smtClean="0"/>
              <a:t>, </a:t>
            </a:r>
            <a:r>
              <a:rPr lang="tr-TR" dirty="0" err="1" smtClean="0"/>
              <a:t>aşil</a:t>
            </a:r>
            <a:r>
              <a:rPr lang="tr-TR" dirty="0" smtClean="0"/>
              <a:t>, </a:t>
            </a:r>
            <a:r>
              <a:rPr lang="tr-TR" dirty="0" err="1" smtClean="0"/>
              <a:t>subkalkaneal</a:t>
            </a:r>
            <a:r>
              <a:rPr lang="tr-TR" dirty="0" smtClean="0"/>
              <a:t> vs.</a:t>
            </a:r>
            <a:endParaRPr lang="tr-T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Pasif harekette ağrı</a:t>
            </a:r>
          </a:p>
          <a:p>
            <a:endParaRPr lang="tr-TR" dirty="0" smtClean="0"/>
          </a:p>
          <a:p>
            <a:r>
              <a:rPr lang="tr-TR" dirty="0" smtClean="0"/>
              <a:t>Ödem, </a:t>
            </a:r>
            <a:r>
              <a:rPr lang="tr-TR" dirty="0" err="1" smtClean="0"/>
              <a:t>eritem</a:t>
            </a:r>
            <a:r>
              <a:rPr lang="tr-TR" dirty="0" smtClean="0"/>
              <a:t>, hassasiyet</a:t>
            </a:r>
          </a:p>
          <a:p>
            <a:endParaRPr lang="tr-TR" dirty="0" smtClean="0"/>
          </a:p>
          <a:p>
            <a:r>
              <a:rPr lang="tr-TR" dirty="0" smtClean="0"/>
              <a:t>Direkt travma, kronik aşırı kullanım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FTR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err="1" smtClean="0"/>
              <a:t>İmmobilizasyon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Aktivite modifikasyonu</a:t>
            </a:r>
          </a:p>
          <a:p>
            <a:endParaRPr lang="tr-TR" dirty="0" smtClean="0"/>
          </a:p>
          <a:p>
            <a:r>
              <a:rPr lang="tr-TR" dirty="0" smtClean="0"/>
              <a:t>Soğuk uygulama</a:t>
            </a:r>
          </a:p>
          <a:p>
            <a:endParaRPr lang="tr-TR" dirty="0" smtClean="0"/>
          </a:p>
          <a:p>
            <a:r>
              <a:rPr lang="tr-TR" dirty="0" err="1" smtClean="0"/>
              <a:t>İyontoforez</a:t>
            </a:r>
            <a:r>
              <a:rPr lang="tr-TR" dirty="0" smtClean="0"/>
              <a:t> ( Mg, </a:t>
            </a:r>
            <a:r>
              <a:rPr lang="tr-TR" dirty="0" err="1" smtClean="0"/>
              <a:t>prokayn</a:t>
            </a:r>
            <a:r>
              <a:rPr lang="tr-TR" dirty="0" smtClean="0"/>
              <a:t>)</a:t>
            </a:r>
          </a:p>
          <a:p>
            <a:endParaRPr lang="tr-TR" dirty="0" smtClean="0"/>
          </a:p>
          <a:p>
            <a:r>
              <a:rPr lang="tr-TR" dirty="0" smtClean="0"/>
              <a:t>Derin ve </a:t>
            </a:r>
            <a:r>
              <a:rPr lang="tr-TR" dirty="0" err="1" smtClean="0"/>
              <a:t>yüzeyel</a:t>
            </a:r>
            <a:r>
              <a:rPr lang="tr-TR" dirty="0" smtClean="0"/>
              <a:t> ısı ajanları</a:t>
            </a:r>
          </a:p>
          <a:p>
            <a:endParaRPr lang="tr-TR" dirty="0" smtClean="0"/>
          </a:p>
          <a:p>
            <a:r>
              <a:rPr lang="tr-TR" dirty="0" smtClean="0"/>
              <a:t>Masaj</a:t>
            </a:r>
          </a:p>
          <a:p>
            <a:endParaRPr lang="tr-TR" dirty="0" smtClean="0"/>
          </a:p>
          <a:p>
            <a:r>
              <a:rPr lang="tr-TR" dirty="0" smtClean="0"/>
              <a:t>Egzersiz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 smtClean="0"/>
              <a:t>Adeziv</a:t>
            </a:r>
            <a:r>
              <a:rPr lang="tr-TR" dirty="0" smtClean="0"/>
              <a:t> </a:t>
            </a:r>
            <a:r>
              <a:rPr lang="tr-TR" dirty="0" err="1" smtClean="0"/>
              <a:t>Kapsülit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Etyolojisi</a:t>
            </a:r>
            <a:r>
              <a:rPr lang="tr-TR" dirty="0" smtClean="0"/>
              <a:t> bilinmeyen</a:t>
            </a:r>
          </a:p>
          <a:p>
            <a:endParaRPr lang="tr-TR" dirty="0" smtClean="0"/>
          </a:p>
          <a:p>
            <a:r>
              <a:rPr lang="tr-TR" dirty="0" smtClean="0"/>
              <a:t>Eklem kapsülünde </a:t>
            </a:r>
            <a:r>
              <a:rPr lang="tr-TR" dirty="0" err="1" smtClean="0"/>
              <a:t>fibröz</a:t>
            </a:r>
            <a:r>
              <a:rPr lang="tr-TR" dirty="0" smtClean="0"/>
              <a:t> kalınlaşma ve </a:t>
            </a:r>
            <a:r>
              <a:rPr lang="tr-TR" dirty="0" err="1" smtClean="0"/>
              <a:t>kontraksiyon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Sinoviyal</a:t>
            </a:r>
            <a:r>
              <a:rPr lang="tr-TR" dirty="0" smtClean="0"/>
              <a:t> yapılarda yapışıklık</a:t>
            </a:r>
          </a:p>
          <a:p>
            <a:endParaRPr lang="tr-TR" dirty="0" smtClean="0"/>
          </a:p>
          <a:p>
            <a:r>
              <a:rPr lang="tr-TR" dirty="0" smtClean="0"/>
              <a:t>Eklem boşluğunda daralma sonucu</a:t>
            </a:r>
          </a:p>
          <a:p>
            <a:endParaRPr lang="tr-TR" dirty="0" smtClean="0"/>
          </a:p>
          <a:p>
            <a:r>
              <a:rPr lang="tr-TR" dirty="0" smtClean="0"/>
              <a:t>Omuz ekleminde oluşan ağrı ve hareket kısıtlılığı tablosu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FTR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Ağrının azalması</a:t>
            </a:r>
          </a:p>
          <a:p>
            <a:endParaRPr lang="tr-TR" dirty="0" smtClean="0"/>
          </a:p>
          <a:p>
            <a:r>
              <a:rPr lang="tr-TR" dirty="0" smtClean="0"/>
              <a:t>NEH kaybının azaltılması</a:t>
            </a:r>
          </a:p>
          <a:p>
            <a:endParaRPr lang="tr-TR" dirty="0" smtClean="0"/>
          </a:p>
          <a:p>
            <a:pPr>
              <a:buNone/>
            </a:pPr>
            <a:r>
              <a:rPr lang="tr-TR" dirty="0" smtClean="0"/>
              <a:t>           - Yoğun aktif egzersiz</a:t>
            </a:r>
          </a:p>
          <a:p>
            <a:pPr>
              <a:buNone/>
            </a:pPr>
            <a:r>
              <a:rPr lang="tr-TR" dirty="0" smtClean="0"/>
              <a:t>           - </a:t>
            </a:r>
            <a:r>
              <a:rPr lang="tr-TR" dirty="0" err="1" smtClean="0"/>
              <a:t>Codman</a:t>
            </a:r>
            <a:r>
              <a:rPr lang="tr-TR" dirty="0" smtClean="0"/>
              <a:t>, </a:t>
            </a:r>
            <a:r>
              <a:rPr lang="tr-TR" dirty="0" err="1" smtClean="0"/>
              <a:t>wand</a:t>
            </a:r>
            <a:r>
              <a:rPr lang="tr-TR" dirty="0" smtClean="0"/>
              <a:t>, parmak merdiveni</a:t>
            </a:r>
          </a:p>
          <a:p>
            <a:pPr>
              <a:buNone/>
            </a:pPr>
            <a:r>
              <a:rPr lang="tr-TR" dirty="0" smtClean="0"/>
              <a:t>           - Pasif, dirençli, germe egzersizleri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Yumuşak Doku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Kas dokusu</a:t>
            </a:r>
          </a:p>
          <a:p>
            <a:endParaRPr lang="tr-TR" dirty="0" smtClean="0"/>
          </a:p>
          <a:p>
            <a:r>
              <a:rPr lang="tr-TR" dirty="0" err="1" smtClean="0"/>
              <a:t>Tendonlar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Tendon</a:t>
            </a:r>
            <a:r>
              <a:rPr lang="tr-TR" dirty="0" smtClean="0"/>
              <a:t> kılıfları</a:t>
            </a:r>
          </a:p>
          <a:p>
            <a:endParaRPr lang="tr-TR" dirty="0" smtClean="0"/>
          </a:p>
          <a:p>
            <a:r>
              <a:rPr lang="tr-TR" dirty="0" smtClean="0"/>
              <a:t>Cilt altı dokusu</a:t>
            </a:r>
          </a:p>
          <a:p>
            <a:endParaRPr lang="tr-TR" dirty="0" smtClean="0"/>
          </a:p>
          <a:p>
            <a:r>
              <a:rPr lang="tr-TR" dirty="0" err="1" smtClean="0"/>
              <a:t>Ligamentler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PERİARTRİT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Eklem çevresi kas, </a:t>
            </a:r>
            <a:r>
              <a:rPr lang="tr-TR" dirty="0" err="1" smtClean="0"/>
              <a:t>tendon</a:t>
            </a:r>
            <a:r>
              <a:rPr lang="tr-TR" dirty="0" smtClean="0"/>
              <a:t> ve kılıflarının </a:t>
            </a:r>
            <a:r>
              <a:rPr lang="tr-TR" dirty="0" err="1" smtClean="0"/>
              <a:t>inflamasyon</a:t>
            </a:r>
            <a:r>
              <a:rPr lang="tr-TR" dirty="0" smtClean="0"/>
              <a:t> ve kalsifikasyonu</a:t>
            </a:r>
          </a:p>
          <a:p>
            <a:endParaRPr lang="tr-TR" dirty="0" smtClean="0"/>
          </a:p>
          <a:p>
            <a:r>
              <a:rPr lang="tr-TR" dirty="0" smtClean="0"/>
              <a:t>En sık omuz ekleminde görülür.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FTR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İmmobilizasyon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Ağrı</a:t>
            </a:r>
          </a:p>
          <a:p>
            <a:endParaRPr lang="tr-TR" dirty="0" smtClean="0"/>
          </a:p>
          <a:p>
            <a:r>
              <a:rPr lang="tr-TR" dirty="0" smtClean="0"/>
              <a:t>Isı ajanları</a:t>
            </a:r>
          </a:p>
          <a:p>
            <a:endParaRPr lang="tr-TR" dirty="0" smtClean="0"/>
          </a:p>
          <a:p>
            <a:r>
              <a:rPr lang="tr-TR" dirty="0" smtClean="0"/>
              <a:t>Ağrı sınırında egzersiz</a:t>
            </a:r>
          </a:p>
          <a:p>
            <a:endParaRPr lang="tr-TR" dirty="0" smtClean="0"/>
          </a:p>
          <a:p>
            <a:r>
              <a:rPr lang="tr-TR" dirty="0" err="1" smtClean="0"/>
              <a:t>Elektrofiziksel</a:t>
            </a:r>
            <a:r>
              <a:rPr lang="tr-TR" dirty="0" smtClean="0"/>
              <a:t> ajanlar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MİYOFASİYAL AĞRI SENDROMU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MAS gergin bant ile birlikte, tetik nokta (</a:t>
            </a:r>
            <a:r>
              <a:rPr lang="tr-TR" dirty="0" err="1" smtClean="0"/>
              <a:t>trigger</a:t>
            </a:r>
            <a:r>
              <a:rPr lang="tr-TR" dirty="0" smtClean="0"/>
              <a:t> </a:t>
            </a:r>
            <a:r>
              <a:rPr lang="tr-TR" dirty="0" err="1" smtClean="0"/>
              <a:t>point</a:t>
            </a:r>
            <a:r>
              <a:rPr lang="tr-TR" dirty="0" smtClean="0"/>
              <a:t>) adı verilen lokal hassas bölgelerin bulunduğu bir yumuşak doku romatizmasıdır.</a:t>
            </a:r>
          </a:p>
          <a:p>
            <a:endParaRPr lang="tr-TR" dirty="0" smtClean="0"/>
          </a:p>
          <a:p>
            <a:r>
              <a:rPr lang="tr-TR" dirty="0" smtClean="0"/>
              <a:t>Bu noktalar kompresyon veya iğneleme sonucu lokal veya uzak bölgelerde yansıyan ağrı ve </a:t>
            </a:r>
            <a:r>
              <a:rPr lang="tr-TR" dirty="0" err="1" smtClean="0"/>
              <a:t>otonomik</a:t>
            </a:r>
            <a:r>
              <a:rPr lang="tr-TR" dirty="0" smtClean="0"/>
              <a:t> belirtilere yol açabilir.</a:t>
            </a:r>
          </a:p>
          <a:p>
            <a:endParaRPr lang="tr-TR" dirty="0" smtClean="0"/>
          </a:p>
          <a:p>
            <a:r>
              <a:rPr lang="tr-TR" dirty="0" smtClean="0"/>
              <a:t>Kas geriliminde artmaya neden olan herhangi bir faktör o kasta </a:t>
            </a:r>
            <a:r>
              <a:rPr lang="tr-TR" dirty="0" err="1" smtClean="0"/>
              <a:t>hipoksi</a:t>
            </a:r>
            <a:r>
              <a:rPr lang="tr-TR" dirty="0" smtClean="0"/>
              <a:t> ile refleks spazma yol açar.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Dokularda aşırı yüklenmeye neden olan </a:t>
            </a:r>
            <a:r>
              <a:rPr lang="tr-TR" dirty="0" err="1" smtClean="0"/>
              <a:t>postüral</a:t>
            </a:r>
            <a:r>
              <a:rPr lang="tr-TR" dirty="0" smtClean="0"/>
              <a:t> bozukluklar, </a:t>
            </a:r>
            <a:r>
              <a:rPr lang="tr-TR" dirty="0" err="1" smtClean="0"/>
              <a:t>metabolik</a:t>
            </a:r>
            <a:r>
              <a:rPr lang="tr-TR" dirty="0" smtClean="0"/>
              <a:t> veya endokrin </a:t>
            </a:r>
            <a:r>
              <a:rPr lang="tr-TR" dirty="0" err="1" smtClean="0"/>
              <a:t>disfonksiyon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Beslenme yetersizlikleri, anemi, elektrolit </a:t>
            </a:r>
            <a:r>
              <a:rPr lang="tr-TR" dirty="0" err="1" smtClean="0"/>
              <a:t>imbalansı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Çevresel stresler, enfeksiyon</a:t>
            </a:r>
          </a:p>
          <a:p>
            <a:endParaRPr lang="tr-TR" dirty="0" smtClean="0"/>
          </a:p>
          <a:p>
            <a:r>
              <a:rPr lang="tr-TR" dirty="0" smtClean="0"/>
              <a:t>Uyku bozuklukları ve </a:t>
            </a:r>
            <a:r>
              <a:rPr lang="tr-TR" dirty="0" err="1" smtClean="0"/>
              <a:t>emosyonel</a:t>
            </a:r>
            <a:r>
              <a:rPr lang="tr-TR" dirty="0" smtClean="0"/>
              <a:t> stres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FTR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Hasta eğitimi</a:t>
            </a:r>
          </a:p>
          <a:p>
            <a:endParaRPr lang="tr-TR" dirty="0" smtClean="0"/>
          </a:p>
          <a:p>
            <a:r>
              <a:rPr lang="tr-TR" dirty="0" smtClean="0"/>
              <a:t>Kasların normal </a:t>
            </a:r>
            <a:r>
              <a:rPr lang="tr-TR" dirty="0" err="1" smtClean="0"/>
              <a:t>tonusunu</a:t>
            </a:r>
            <a:r>
              <a:rPr lang="tr-TR" dirty="0" smtClean="0"/>
              <a:t> korumak</a:t>
            </a:r>
          </a:p>
          <a:p>
            <a:endParaRPr lang="tr-TR" dirty="0" smtClean="0"/>
          </a:p>
          <a:p>
            <a:r>
              <a:rPr lang="tr-TR" dirty="0" smtClean="0"/>
              <a:t>Masaj</a:t>
            </a:r>
          </a:p>
          <a:p>
            <a:endParaRPr lang="tr-TR" dirty="0" smtClean="0"/>
          </a:p>
          <a:p>
            <a:r>
              <a:rPr lang="tr-TR" dirty="0" err="1" smtClean="0"/>
              <a:t>Elektrofiziksel</a:t>
            </a:r>
            <a:r>
              <a:rPr lang="tr-TR" dirty="0" smtClean="0"/>
              <a:t> ajanlar</a:t>
            </a:r>
          </a:p>
          <a:p>
            <a:endParaRPr lang="tr-TR" dirty="0" smtClean="0"/>
          </a:p>
          <a:p>
            <a:r>
              <a:rPr lang="tr-TR" dirty="0" smtClean="0"/>
              <a:t>Egzersiz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Yağ dokusu</a:t>
            </a:r>
          </a:p>
          <a:p>
            <a:endParaRPr lang="tr-TR" dirty="0" smtClean="0"/>
          </a:p>
          <a:p>
            <a:r>
              <a:rPr lang="tr-TR" dirty="0" smtClean="0"/>
              <a:t>Bursalar</a:t>
            </a:r>
          </a:p>
          <a:p>
            <a:endParaRPr lang="tr-TR" dirty="0" smtClean="0"/>
          </a:p>
          <a:p>
            <a:r>
              <a:rPr lang="tr-TR" dirty="0" smtClean="0"/>
              <a:t>Sinir dokusu</a:t>
            </a:r>
          </a:p>
          <a:p>
            <a:endParaRPr lang="tr-TR" dirty="0" smtClean="0"/>
          </a:p>
          <a:p>
            <a:r>
              <a:rPr lang="tr-TR" dirty="0" smtClean="0"/>
              <a:t>Eklem kapsülü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24648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/>
              <a:t>HASTALIKLAR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143536"/>
          </a:xfrm>
        </p:spPr>
        <p:txBody>
          <a:bodyPr>
            <a:normAutofit fontScale="85000" lnSpcReduction="20000"/>
          </a:bodyPr>
          <a:lstStyle/>
          <a:p>
            <a:r>
              <a:rPr lang="tr-TR" dirty="0" err="1" smtClean="0"/>
              <a:t>Fibromyalji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Tendinit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Tenosnovit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İmpingement</a:t>
            </a:r>
            <a:r>
              <a:rPr lang="tr-TR" dirty="0" smtClean="0"/>
              <a:t> Sendromu</a:t>
            </a:r>
          </a:p>
          <a:p>
            <a:endParaRPr lang="tr-TR" dirty="0" smtClean="0"/>
          </a:p>
          <a:p>
            <a:r>
              <a:rPr lang="tr-TR" dirty="0" err="1" smtClean="0"/>
              <a:t>Bursit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Periatrit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Adeziv</a:t>
            </a:r>
            <a:r>
              <a:rPr lang="tr-TR" dirty="0" smtClean="0"/>
              <a:t> </a:t>
            </a:r>
            <a:r>
              <a:rPr lang="tr-TR" dirty="0" err="1" smtClean="0"/>
              <a:t>kapsülit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Myofasiyal</a:t>
            </a:r>
            <a:r>
              <a:rPr lang="tr-TR" dirty="0" smtClean="0"/>
              <a:t> ağrı sendromu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FİBROMYALJİ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Fibrozit</a:t>
            </a:r>
            <a:r>
              <a:rPr lang="tr-TR" dirty="0" smtClean="0"/>
              <a:t> ?</a:t>
            </a:r>
          </a:p>
          <a:p>
            <a:endParaRPr lang="tr-TR" dirty="0" smtClean="0"/>
          </a:p>
          <a:p>
            <a:r>
              <a:rPr lang="tr-TR" dirty="0" smtClean="0"/>
              <a:t>Kasta birtakım </a:t>
            </a:r>
            <a:r>
              <a:rPr lang="tr-TR" dirty="0" err="1" smtClean="0"/>
              <a:t>fibröz</a:t>
            </a:r>
            <a:r>
              <a:rPr lang="tr-TR" dirty="0" smtClean="0"/>
              <a:t> doku değişiklikleri</a:t>
            </a:r>
          </a:p>
          <a:p>
            <a:endParaRPr lang="tr-TR" dirty="0" smtClean="0"/>
          </a:p>
          <a:p>
            <a:r>
              <a:rPr lang="tr-TR" dirty="0" smtClean="0"/>
              <a:t>Fizik muayenede 18 hassas noktadan 11 tanesinin bulunması ile karakterize</a:t>
            </a:r>
          </a:p>
          <a:p>
            <a:endParaRPr lang="tr-TR" dirty="0" smtClean="0"/>
          </a:p>
          <a:p>
            <a:r>
              <a:rPr lang="tr-TR" dirty="0" smtClean="0"/>
              <a:t>Uzun süreli yaygın vücut ağrısı</a:t>
            </a:r>
          </a:p>
          <a:p>
            <a:endParaRPr lang="tr-TR" dirty="0" smtClean="0"/>
          </a:p>
          <a:p>
            <a:r>
              <a:rPr lang="tr-TR" dirty="0" err="1" smtClean="0"/>
              <a:t>Aksiyal</a:t>
            </a:r>
            <a:r>
              <a:rPr lang="tr-TR" dirty="0" smtClean="0"/>
              <a:t> bölgede daha çok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 smtClean="0"/>
              <a:t>Hassas Nokta: </a:t>
            </a:r>
            <a:r>
              <a:rPr lang="tr-TR" dirty="0" smtClean="0"/>
              <a:t>Üzerine yaklaşık 4 kg </a:t>
            </a:r>
            <a:r>
              <a:rPr lang="tr-TR" dirty="0" err="1" smtClean="0"/>
              <a:t>lık</a:t>
            </a:r>
            <a:r>
              <a:rPr lang="tr-TR" dirty="0" smtClean="0"/>
              <a:t> bir basınç uygulandığında hastanın ağrıdan yakındığı anatomik bölge.</a:t>
            </a:r>
          </a:p>
          <a:p>
            <a:endParaRPr lang="tr-TR" b="1" dirty="0" smtClean="0"/>
          </a:p>
          <a:p>
            <a:r>
              <a:rPr lang="tr-TR" dirty="0" err="1" smtClean="0"/>
              <a:t>İstirahatte</a:t>
            </a:r>
            <a:r>
              <a:rPr lang="tr-TR" dirty="0" smtClean="0"/>
              <a:t> sertlik ve ağrı vardır.</a:t>
            </a:r>
          </a:p>
          <a:p>
            <a:endParaRPr lang="tr-TR" dirty="0" smtClean="0"/>
          </a:p>
          <a:p>
            <a:r>
              <a:rPr lang="tr-TR" dirty="0" smtClean="0"/>
              <a:t>Soğuk, uykusuzluk, yorgunluk, stres gibi faktörler etkilidir.</a:t>
            </a:r>
          </a:p>
          <a:p>
            <a:endParaRPr lang="tr-TR" dirty="0" smtClean="0"/>
          </a:p>
          <a:p>
            <a:r>
              <a:rPr lang="tr-TR" dirty="0" smtClean="0"/>
              <a:t>Radyolojik bulgu yoktur.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Deri </a:t>
            </a:r>
            <a:r>
              <a:rPr lang="tr-TR" dirty="0" err="1" smtClean="0"/>
              <a:t>hiperemik</a:t>
            </a:r>
            <a:r>
              <a:rPr lang="tr-TR" dirty="0" smtClean="0"/>
              <a:t>, sert ve ergin olabilir.</a:t>
            </a:r>
          </a:p>
          <a:p>
            <a:endParaRPr lang="tr-TR" dirty="0" smtClean="0"/>
          </a:p>
          <a:p>
            <a:r>
              <a:rPr lang="tr-TR" dirty="0" smtClean="0"/>
              <a:t>Erişkin popülasyonda </a:t>
            </a:r>
            <a:r>
              <a:rPr lang="tr-TR" dirty="0" err="1" smtClean="0"/>
              <a:t>prevalans</a:t>
            </a:r>
            <a:r>
              <a:rPr lang="tr-TR" dirty="0" smtClean="0"/>
              <a:t> % 0.5-5 aralığındadır.</a:t>
            </a:r>
          </a:p>
          <a:p>
            <a:endParaRPr lang="tr-TR" dirty="0" smtClean="0"/>
          </a:p>
          <a:p>
            <a:r>
              <a:rPr lang="tr-TR" dirty="0" smtClean="0"/>
              <a:t>Her yaş ve cinsiyette görülmekle birlikte genelde 40-60 yaş aralığındaki kadınlarda görülür.</a:t>
            </a:r>
          </a:p>
          <a:p>
            <a:endParaRPr lang="tr-TR" dirty="0" smtClean="0"/>
          </a:p>
          <a:p>
            <a:r>
              <a:rPr lang="tr-TR" dirty="0" smtClean="0"/>
              <a:t>Semptomların 55-60 yaş üzerinde başlaması FM dışında başka bir hastalık varlığını akla getirmelidir.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FTR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Hasta eğitimi</a:t>
            </a:r>
          </a:p>
          <a:p>
            <a:endParaRPr lang="tr-TR" dirty="0" smtClean="0"/>
          </a:p>
          <a:p>
            <a:r>
              <a:rPr lang="tr-TR" dirty="0" smtClean="0"/>
              <a:t>Dolaşımı artırmak</a:t>
            </a:r>
          </a:p>
          <a:p>
            <a:endParaRPr lang="tr-TR" dirty="0" smtClean="0"/>
          </a:p>
          <a:p>
            <a:r>
              <a:rPr lang="tr-TR" dirty="0" smtClean="0"/>
              <a:t>Analjezik uygulamalar</a:t>
            </a:r>
          </a:p>
          <a:p>
            <a:endParaRPr lang="tr-TR" dirty="0" smtClean="0"/>
          </a:p>
          <a:p>
            <a:r>
              <a:rPr lang="tr-TR" dirty="0" smtClean="0"/>
              <a:t>Aerobik egzersiz</a:t>
            </a:r>
          </a:p>
          <a:p>
            <a:endParaRPr lang="tr-TR" dirty="0" smtClean="0"/>
          </a:p>
          <a:p>
            <a:r>
              <a:rPr lang="tr-TR" dirty="0" smtClean="0"/>
              <a:t>Gevşeme ve </a:t>
            </a:r>
            <a:r>
              <a:rPr lang="tr-TR" dirty="0" err="1" smtClean="0"/>
              <a:t>postür</a:t>
            </a:r>
            <a:r>
              <a:rPr lang="tr-TR" dirty="0" smtClean="0"/>
              <a:t> egzersizleri</a:t>
            </a:r>
          </a:p>
          <a:p>
            <a:endParaRPr lang="tr-TR" dirty="0" smtClean="0"/>
          </a:p>
          <a:p>
            <a:r>
              <a:rPr lang="tr-TR" dirty="0" smtClean="0"/>
              <a:t>Masaj ( Klasik ve KDM)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TENDİNİT &amp; TENOSNOVİT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Tendon</a:t>
            </a:r>
            <a:r>
              <a:rPr lang="tr-TR" dirty="0" smtClean="0"/>
              <a:t> ve </a:t>
            </a:r>
            <a:r>
              <a:rPr lang="tr-TR" dirty="0" err="1" smtClean="0"/>
              <a:t>tendon</a:t>
            </a:r>
            <a:r>
              <a:rPr lang="tr-TR" dirty="0" smtClean="0"/>
              <a:t> kılıflarının </a:t>
            </a:r>
            <a:r>
              <a:rPr lang="tr-TR" dirty="0" err="1" smtClean="0"/>
              <a:t>inflamatuar</a:t>
            </a:r>
            <a:r>
              <a:rPr lang="tr-TR" dirty="0" smtClean="0"/>
              <a:t> hastalığı</a:t>
            </a:r>
          </a:p>
          <a:p>
            <a:endParaRPr lang="tr-TR" dirty="0" smtClean="0"/>
          </a:p>
          <a:p>
            <a:r>
              <a:rPr lang="tr-TR" dirty="0" smtClean="0"/>
              <a:t>Tek başına ve </a:t>
            </a:r>
            <a:r>
              <a:rPr lang="tr-TR" dirty="0" err="1" smtClean="0"/>
              <a:t>artritlerle</a:t>
            </a:r>
            <a:r>
              <a:rPr lang="tr-TR" dirty="0" smtClean="0"/>
              <a:t> ya da diğer sistemik hastalıklarla görülebilirler.</a:t>
            </a:r>
          </a:p>
          <a:p>
            <a:endParaRPr lang="tr-TR" dirty="0" smtClean="0"/>
          </a:p>
          <a:p>
            <a:r>
              <a:rPr lang="tr-TR" dirty="0" smtClean="0"/>
              <a:t>Azalmış </a:t>
            </a:r>
            <a:r>
              <a:rPr lang="tr-TR" dirty="0" err="1" smtClean="0"/>
              <a:t>tendon</a:t>
            </a:r>
            <a:r>
              <a:rPr lang="tr-TR" dirty="0" smtClean="0"/>
              <a:t> </a:t>
            </a:r>
            <a:r>
              <a:rPr lang="tr-TR" dirty="0" err="1" smtClean="0"/>
              <a:t>vaskülaritesi</a:t>
            </a:r>
            <a:r>
              <a:rPr lang="tr-TR" dirty="0" smtClean="0"/>
              <a:t> ve tekrarlı hareket            ( </a:t>
            </a:r>
            <a:r>
              <a:rPr lang="tr-TR" dirty="0" err="1" smtClean="0"/>
              <a:t>overuse</a:t>
            </a:r>
            <a:r>
              <a:rPr lang="tr-TR" dirty="0" smtClean="0"/>
              <a:t>)</a:t>
            </a:r>
          </a:p>
          <a:p>
            <a:endParaRPr lang="tr-TR" dirty="0" smtClean="0"/>
          </a:p>
          <a:p>
            <a:r>
              <a:rPr lang="tr-TR" dirty="0" smtClean="0"/>
              <a:t>Direkt travma veya septik köken kaynaklı da olabilir.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200</TotalTime>
  <Words>545</Words>
  <PresentationFormat>Ekran Gösterisi (4:3)</PresentationFormat>
  <Paragraphs>193</Paragraphs>
  <Slides>24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25" baseType="lpstr">
      <vt:lpstr>Akış</vt:lpstr>
      <vt:lpstr>YUMUŞAK DOKU HASTALIKLARI</vt:lpstr>
      <vt:lpstr>Yumuşak Doku</vt:lpstr>
      <vt:lpstr>Slayt 3</vt:lpstr>
      <vt:lpstr>HASTALIKLAR</vt:lpstr>
      <vt:lpstr>FİBROMYALJİ</vt:lpstr>
      <vt:lpstr>Slayt 6</vt:lpstr>
      <vt:lpstr>Slayt 7</vt:lpstr>
      <vt:lpstr>FTR</vt:lpstr>
      <vt:lpstr>TENDİNİT &amp; TENOSNOVİT</vt:lpstr>
      <vt:lpstr>Slayt 10</vt:lpstr>
      <vt:lpstr>FTR</vt:lpstr>
      <vt:lpstr>SUBAKROMİAL SIKIŞMA SENDROMU (İMPİNGEMENT SENDROMU)</vt:lpstr>
      <vt:lpstr>SUBAKROMİAL SIKIŞMA SENDROMU</vt:lpstr>
      <vt:lpstr>FTR</vt:lpstr>
      <vt:lpstr>BURSİT</vt:lpstr>
      <vt:lpstr>Slayt 16</vt:lpstr>
      <vt:lpstr>FTR</vt:lpstr>
      <vt:lpstr>Adeziv Kapsülit</vt:lpstr>
      <vt:lpstr>FTR</vt:lpstr>
      <vt:lpstr>PERİARTRİT</vt:lpstr>
      <vt:lpstr>FTR</vt:lpstr>
      <vt:lpstr>MİYOFASİYAL AĞRI SENDROMU</vt:lpstr>
      <vt:lpstr>Slayt 23</vt:lpstr>
      <vt:lpstr>FTR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YUMUŞAK DOKU HASTALIKLARI</dc:title>
  <dc:creator>fztmerve</dc:creator>
  <cp:lastModifiedBy>fztmerve</cp:lastModifiedBy>
  <cp:revision>20</cp:revision>
  <dcterms:created xsi:type="dcterms:W3CDTF">2018-12-11T09:45:50Z</dcterms:created>
  <dcterms:modified xsi:type="dcterms:W3CDTF">2019-06-27T13:12:41Z</dcterms:modified>
</cp:coreProperties>
</file>