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71" r:id="rId3"/>
    <p:sldId id="272" r:id="rId4"/>
    <p:sldId id="273" r:id="rId5"/>
    <p:sldId id="274" r:id="rId6"/>
    <p:sldId id="276" r:id="rId7"/>
    <p:sldId id="275" r:id="rId8"/>
    <p:sldId id="278" r:id="rId9"/>
    <p:sldId id="279" r:id="rId10"/>
    <p:sldId id="280" r:id="rId11"/>
    <p:sldId id="281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82" r:id="rId2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3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0A7EC49F-1AA4-4945-B50C-C828122B07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="" xmlns:a16="http://schemas.microsoft.com/office/drawing/2014/main" id="{2F4844CE-4F5C-47F5-9B55-829583BA69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C33B17C5-E14F-4C90-BE74-4FC6A3C1A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BFA5-759D-47A0-8CE7-828756781E96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BB361852-343F-489C-BB3D-090B9734F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58D8A72F-AFA3-47A6-9BAA-76232123C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3148B-2260-48C1-9D70-BBE4F6AC2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2033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D5AB7474-13C7-4025-B73D-C30DD2C23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="" xmlns:a16="http://schemas.microsoft.com/office/drawing/2014/main" id="{C3A707BF-4A54-43FD-833C-BB0C8CFEFE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AA946D92-470E-4359-9252-898DE4F7E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BFA5-759D-47A0-8CE7-828756781E96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BB865D51-559E-4125-B952-79DD910B4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5B788BC3-7E99-4A2D-9BA3-B8C9ABE11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3148B-2260-48C1-9D70-BBE4F6AC2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2502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="" xmlns:a16="http://schemas.microsoft.com/office/drawing/2014/main" id="{C80F1915-D233-448C-86D6-23FC87CBDF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="" xmlns:a16="http://schemas.microsoft.com/office/drawing/2014/main" id="{94B8D8DC-9A23-4FBD-BF10-4F95C74E00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1CDCBF76-0744-4D21-AFE0-823064A38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BFA5-759D-47A0-8CE7-828756781E96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E2E90BF3-4183-41FB-9494-EFF5EE8E4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FFAF46CA-9FB8-4822-B403-CEA40AE34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3148B-2260-48C1-9D70-BBE4F6AC2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7873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9B685804-A020-4A01-BDA0-91A56EB2AD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gency FB" panose="020B0503020202020204" pitchFamily="34" charset="0"/>
              </a:defRPr>
            </a:lvl1pPr>
          </a:lstStyle>
          <a:p>
            <a:r>
              <a:rPr lang="tr-TR" dirty="0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="" xmlns:a16="http://schemas.microsoft.com/office/drawing/2014/main" id="{AEDCA740-471D-4867-9EC5-3C1A1753FC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gency FB" panose="020B05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4C5666CE-4E1A-4605-BB28-CD5AF4E3B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B04FC-23CE-4A5B-8559-2C89E16EBF41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2B796B62-95B1-4371-89E3-90F2A66F5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B505AC25-E4D7-4A1C-83BE-2993FB673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FDDA-D424-4936-8505-1EA1A99D80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73477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40CF9936-7E93-498D-A364-32B960D2C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gency FB" panose="020B0503020202020204" pitchFamily="34" charset="0"/>
              </a:defRPr>
            </a:lvl1pPr>
          </a:lstStyle>
          <a:p>
            <a:r>
              <a:rPr lang="tr-TR" dirty="0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C5BDB25B-BB22-4C1D-A027-CCE8B01DA5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gency FB" panose="020B0503020202020204" pitchFamily="34" charset="0"/>
              </a:defRPr>
            </a:lvl1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DFB6C457-51E8-402C-A838-7F7C3B208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B04FC-23CE-4A5B-8559-2C89E16EBF41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F1B82A25-6996-44ED-855B-68EFB27C1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B8FF2879-95C3-4594-A2AF-0B12DF2B2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FDDA-D424-4936-8505-1EA1A99D80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47234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8E5A4603-8721-4CA2-A7BD-5F4E5BD98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="" xmlns:a16="http://schemas.microsoft.com/office/drawing/2014/main" id="{325AD6C7-8878-4119-8799-0ADAE21FE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A44DE9D8-D04D-46E7-B6F9-AA53BD8A9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B04FC-23CE-4A5B-8559-2C89E16EBF41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512A8E00-1ECD-414A-8EAC-FC9981798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F6D6F4E2-E308-4C0E-9624-E1038D8E6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FDDA-D424-4936-8505-1EA1A99D80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71017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C1938B5E-A27F-422B-8231-1D4BC029F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2B0F8C4D-7D5A-4EA0-B07E-14921C8997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="" xmlns:a16="http://schemas.microsoft.com/office/drawing/2014/main" id="{5291D64C-A197-45BE-813B-7811267AA3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="" xmlns:a16="http://schemas.microsoft.com/office/drawing/2014/main" id="{AA9B7E2D-E433-4AB7-831D-14EE7D5CC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B04FC-23CE-4A5B-8559-2C89E16EBF41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="" xmlns:a16="http://schemas.microsoft.com/office/drawing/2014/main" id="{7241991B-6F05-4917-877E-9D5A46A95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="" xmlns:a16="http://schemas.microsoft.com/office/drawing/2014/main" id="{676A9F38-0408-45CD-8B38-485C331D9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FDDA-D424-4936-8505-1EA1A99D80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4547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5F313D7B-0893-418A-8FC9-C3A6D4C3B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="" xmlns:a16="http://schemas.microsoft.com/office/drawing/2014/main" id="{ADD30D87-A44C-49ED-9DE9-63D104A90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="" xmlns:a16="http://schemas.microsoft.com/office/drawing/2014/main" id="{5AF47618-31D9-47BB-ADC7-0FFC3F8781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="" xmlns:a16="http://schemas.microsoft.com/office/drawing/2014/main" id="{115175E7-2838-4880-98EF-465153D18E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="" xmlns:a16="http://schemas.microsoft.com/office/drawing/2014/main" id="{BA89A1F6-E180-4150-A5BE-E5D63148F3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="" xmlns:a16="http://schemas.microsoft.com/office/drawing/2014/main" id="{0EB1BBD3-6C8D-4BB4-A69E-8FC74D9FD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B04FC-23CE-4A5B-8559-2C89E16EBF41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="" xmlns:a16="http://schemas.microsoft.com/office/drawing/2014/main" id="{25E2DA52-57A2-424B-8209-55AC4F5B3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="" xmlns:a16="http://schemas.microsoft.com/office/drawing/2014/main" id="{05F849B5-4EB6-4426-B559-FF4D641F1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FDDA-D424-4936-8505-1EA1A99D80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33782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4FF62119-2A46-4D62-BCFE-278286A2D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="" xmlns:a16="http://schemas.microsoft.com/office/drawing/2014/main" id="{1CCA645C-D62D-4B33-8B42-3FF3209C8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B04FC-23CE-4A5B-8559-2C89E16EBF41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="" xmlns:a16="http://schemas.microsoft.com/office/drawing/2014/main" id="{5A4CFA38-EC72-4E4B-979C-85E603710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="" xmlns:a16="http://schemas.microsoft.com/office/drawing/2014/main" id="{416925FC-A520-4BD8-AB0A-0F6529787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FDDA-D424-4936-8505-1EA1A99D80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18460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="" xmlns:a16="http://schemas.microsoft.com/office/drawing/2014/main" id="{39CCDF5F-07C5-45A8-94E2-EA7B0F104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B04FC-23CE-4A5B-8559-2C89E16EBF41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="" xmlns:a16="http://schemas.microsoft.com/office/drawing/2014/main" id="{07C75FD8-D6A9-467C-ABE4-4CCF61D1A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="" xmlns:a16="http://schemas.microsoft.com/office/drawing/2014/main" id="{DE93C896-1592-461C-A236-A2ED277B7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FDDA-D424-4936-8505-1EA1A99D80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2019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046257A5-E07B-4A83-B774-ABA6E04F8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FC5522E8-3296-4797-953E-E2585E7DF2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="" xmlns:a16="http://schemas.microsoft.com/office/drawing/2014/main" id="{7C21AAFD-9476-41CF-86FA-B6ADDAB653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="" xmlns:a16="http://schemas.microsoft.com/office/drawing/2014/main" id="{4FC604B4-C7B6-4239-B6F4-B8675DA63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B04FC-23CE-4A5B-8559-2C89E16EBF41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="" xmlns:a16="http://schemas.microsoft.com/office/drawing/2014/main" id="{D75463B3-9C28-4639-A3CD-6721D273F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="" xmlns:a16="http://schemas.microsoft.com/office/drawing/2014/main" id="{10C711D7-9868-4357-8C05-620B0C951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FDDA-D424-4936-8505-1EA1A99D80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6485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94743891-650C-40A5-9CF9-AA518EC5A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gency FB" panose="020B0503020202020204" pitchFamily="34" charset="0"/>
              </a:defRPr>
            </a:lvl1pPr>
          </a:lstStyle>
          <a:p>
            <a:r>
              <a:rPr lang="tr-TR" dirty="0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72961BAC-7F33-4AE1-9D1A-DA18E234B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gency FB" panose="020B0503020202020204" pitchFamily="34" charset="0"/>
              </a:defRPr>
            </a:lvl1pPr>
            <a:lvl2pPr>
              <a:defRPr>
                <a:latin typeface="Agency FB" panose="020B0503020202020204" pitchFamily="34" charset="0"/>
              </a:defRPr>
            </a:lvl2pPr>
            <a:lvl3pPr>
              <a:defRPr>
                <a:latin typeface="Agency FB" panose="020B0503020202020204" pitchFamily="34" charset="0"/>
              </a:defRPr>
            </a:lvl3pPr>
            <a:lvl4pPr>
              <a:defRPr>
                <a:latin typeface="Agency FB" panose="020B0503020202020204" pitchFamily="34" charset="0"/>
              </a:defRPr>
            </a:lvl4pPr>
            <a:lvl5pPr>
              <a:defRPr>
                <a:latin typeface="Agency FB" panose="020B0503020202020204" pitchFamily="34" charset="0"/>
              </a:defRPr>
            </a:lvl5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30EF4424-9F03-4F96-9444-C0C3EF27A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BFA5-759D-47A0-8CE7-828756781E96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59B48F97-E8C8-46E6-BA6E-88B767B8E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484F3A2C-2C35-443D-90E4-8362F59BF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3148B-2260-48C1-9D70-BBE4F6AC2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89870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365BB4E7-BE07-4A37-9CAF-58CCE308B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="" xmlns:a16="http://schemas.microsoft.com/office/drawing/2014/main" id="{74A52A50-913B-4123-990E-C128DE4032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="" xmlns:a16="http://schemas.microsoft.com/office/drawing/2014/main" id="{53CDAA45-33AA-4DBB-8019-2C2E8615DD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="" xmlns:a16="http://schemas.microsoft.com/office/drawing/2014/main" id="{2FB62220-0791-4363-BFD5-C13369C89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B04FC-23CE-4A5B-8559-2C89E16EBF41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="" xmlns:a16="http://schemas.microsoft.com/office/drawing/2014/main" id="{0DA024BF-72A7-4483-9B0D-6C52A2CAA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="" xmlns:a16="http://schemas.microsoft.com/office/drawing/2014/main" id="{3128A932-CB7C-4BD7-930F-E87FFD3B9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FDDA-D424-4936-8505-1EA1A99D80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35126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9F37AEDC-9BEA-4FB0-9F64-E1224984D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="" xmlns:a16="http://schemas.microsoft.com/office/drawing/2014/main" id="{0CE6FC6A-9136-43ED-9666-EF107AAC54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E1EC6FDC-04BF-4184-98E7-6D062AAD8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B04FC-23CE-4A5B-8559-2C89E16EBF41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9439EBC7-AE76-4F48-AB20-907DBFD04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B251DE96-A8FF-4F8C-9017-193192711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FDDA-D424-4936-8505-1EA1A99D80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945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="" xmlns:a16="http://schemas.microsoft.com/office/drawing/2014/main" id="{A1C1CC4C-6967-4571-B666-F3BBCF27AF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="" xmlns:a16="http://schemas.microsoft.com/office/drawing/2014/main" id="{7F7B8C5B-5227-4601-A0C7-698A230D08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D4A4FE0E-35EA-4232-83DE-7C53C7590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B04FC-23CE-4A5B-8559-2C89E16EBF41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624C6307-50DB-4BF5-AEF4-6A36AFD6C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0BDBA9D2-CA7C-4EDC-9457-A216EE76E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DFDDA-D424-4936-8505-1EA1A99D80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4885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BAD10609-267A-4DD2-9A27-8A978C423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="" xmlns:a16="http://schemas.microsoft.com/office/drawing/2014/main" id="{E0F1E472-9884-4A2B-A55D-13BDAFD096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5F195B48-9DB5-4E27-9D0D-A226F0474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BFA5-759D-47A0-8CE7-828756781E96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72D105E9-675B-4397-AAD5-41E399190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520F2A63-195B-4A53-8644-9DA264A21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3148B-2260-48C1-9D70-BBE4F6AC2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8031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B7912A88-9A34-4CEF-B6C1-B4DC89CE2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E56A11EE-B787-49F3-94C2-D940F746E8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="" xmlns:a16="http://schemas.microsoft.com/office/drawing/2014/main" id="{40EB720A-EAA1-4DF2-A66C-07DC8C19F9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="" xmlns:a16="http://schemas.microsoft.com/office/drawing/2014/main" id="{D444DE92-FBD9-4541-AC49-678562BBE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BFA5-759D-47A0-8CE7-828756781E96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="" xmlns:a16="http://schemas.microsoft.com/office/drawing/2014/main" id="{32E8175B-0236-4C3D-9A3B-9DB08C1D1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="" xmlns:a16="http://schemas.microsoft.com/office/drawing/2014/main" id="{DFC7F244-7C28-4A63-AA02-2E7CFD3F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3148B-2260-48C1-9D70-BBE4F6AC2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4409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54029C6F-816B-4412-B772-E54F7DE05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="" xmlns:a16="http://schemas.microsoft.com/office/drawing/2014/main" id="{302294B3-35D8-412B-BF9C-961AB12453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="" xmlns:a16="http://schemas.microsoft.com/office/drawing/2014/main" id="{3C63E4E3-B398-4F19-AD11-F9AFF360C1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="" xmlns:a16="http://schemas.microsoft.com/office/drawing/2014/main" id="{13710F94-9678-4B7D-BAB6-1A69042382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="" xmlns:a16="http://schemas.microsoft.com/office/drawing/2014/main" id="{19BC14DF-A209-4EC7-9228-37D2476651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="" xmlns:a16="http://schemas.microsoft.com/office/drawing/2014/main" id="{51A0DF04-7BCA-4599-9BDD-FF7D4C78A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BFA5-759D-47A0-8CE7-828756781E96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="" xmlns:a16="http://schemas.microsoft.com/office/drawing/2014/main" id="{C7BDE235-B9E5-4050-88BC-C7B896737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="" xmlns:a16="http://schemas.microsoft.com/office/drawing/2014/main" id="{DEAB3F15-4B03-4185-8D12-3CC4AF5E5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3148B-2260-48C1-9D70-BBE4F6AC2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0347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3A5EE0C7-6120-461C-9287-58E466B7F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="" xmlns:a16="http://schemas.microsoft.com/office/drawing/2014/main" id="{27CDF598-5BEB-4206-8AFC-4300DAE00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BFA5-759D-47A0-8CE7-828756781E96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="" xmlns:a16="http://schemas.microsoft.com/office/drawing/2014/main" id="{91173E50-49FA-4325-A0D1-287D8B18E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="" xmlns:a16="http://schemas.microsoft.com/office/drawing/2014/main" id="{B42F60A2-D318-4C7F-9FB1-9E7D69971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3148B-2260-48C1-9D70-BBE4F6AC2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5199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="" xmlns:a16="http://schemas.microsoft.com/office/drawing/2014/main" id="{09A1DD05-9318-428E-99A6-05FDC6016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BFA5-759D-47A0-8CE7-828756781E96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="" xmlns:a16="http://schemas.microsoft.com/office/drawing/2014/main" id="{5F848884-5718-48E0-8AC7-E2FBF43A1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="" xmlns:a16="http://schemas.microsoft.com/office/drawing/2014/main" id="{A4FE46F2-875D-4EC8-AF12-D0C37D51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3148B-2260-48C1-9D70-BBE4F6AC2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5258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720C8EDB-07C1-418F-BF72-FC1A07D28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32547C91-EE22-40AE-9701-1BA03F1E64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="" xmlns:a16="http://schemas.microsoft.com/office/drawing/2014/main" id="{4AE78DF7-87E5-4EC8-AE0C-575FD16194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="" xmlns:a16="http://schemas.microsoft.com/office/drawing/2014/main" id="{99FD82ED-09E5-4CF7-89E9-362054C13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BFA5-759D-47A0-8CE7-828756781E96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="" xmlns:a16="http://schemas.microsoft.com/office/drawing/2014/main" id="{43292283-BD35-4E6E-AAB5-70BB4F2F8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="" xmlns:a16="http://schemas.microsoft.com/office/drawing/2014/main" id="{8CC0F847-7704-4D43-8174-8B5725CEC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3148B-2260-48C1-9D70-BBE4F6AC2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689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E691CE96-0184-47CC-BE49-40C1E7D57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="" xmlns:a16="http://schemas.microsoft.com/office/drawing/2014/main" id="{3F5F2E8C-06E0-44E1-A722-86F3516324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="" xmlns:a16="http://schemas.microsoft.com/office/drawing/2014/main" id="{7D3976A3-581C-466C-822F-19E456E1A0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="" xmlns:a16="http://schemas.microsoft.com/office/drawing/2014/main" id="{6041468B-1CD6-452D-98BA-5584CA872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9BFA5-759D-47A0-8CE7-828756781E96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="" xmlns:a16="http://schemas.microsoft.com/office/drawing/2014/main" id="{A42B9C6B-EE5E-4A48-B9EF-AEAAB430B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="" xmlns:a16="http://schemas.microsoft.com/office/drawing/2014/main" id="{60E54BB9-C5C1-44FC-889B-E1AEF621B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3148B-2260-48C1-9D70-BBE4F6AC2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9316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="" xmlns:a16="http://schemas.microsoft.com/office/drawing/2014/main" id="{8CD2CDEA-5FD4-4BEA-AA13-AB63C3194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="" xmlns:a16="http://schemas.microsoft.com/office/drawing/2014/main" id="{3ADB72A9-9077-46B5-A954-74C5B5A92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6A4BA610-AD59-432B-98B6-7C80B7651E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9BFA5-759D-47A0-8CE7-828756781E96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86AA2172-6461-4EBA-8C0A-4FEB135BC9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A0B49638-D7DD-4F6E-9136-2436031FE4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3148B-2260-48C1-9D70-BBE4F6AC20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2815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="" xmlns:a16="http://schemas.microsoft.com/office/drawing/2014/main" id="{4D8281C2-40B1-4080-B7FE-D6FBA1B6C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="" xmlns:a16="http://schemas.microsoft.com/office/drawing/2014/main" id="{36E88860-1FBB-4A18-AF4B-C621DABC88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2C656B89-7765-425B-A805-8937DA8554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B04FC-23CE-4A5B-8559-2C89E16EBF41}" type="datetimeFigureOut">
              <a:rPr lang="tr-TR" smtClean="0"/>
              <a:t>23.11.2021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CC1576BA-C10E-4187-A115-3D17F8BBE5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47F9D0AF-AC1A-40A5-B9A4-153F3C7425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DFDDA-D424-4936-8505-1EA1A99D802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9955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file:///F:\Solunum_Kas\Lungs%20in%20Motion%20-%20Normal%20Breathing.mp4" TargetMode="External"/><Relationship Id="rId1" Type="http://schemas.microsoft.com/office/2007/relationships/media" Target="file:///F:\Solunum_Kas\Lungs%20in%20Motion%20-%20Normal%20Breathing.mp4" TargetMode="Externa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AB0F66CB-6C89-42D3-B077-2403A35566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91275" y="1844674"/>
            <a:ext cx="5734050" cy="1584326"/>
          </a:xfrm>
        </p:spPr>
        <p:txBody>
          <a:bodyPr>
            <a:normAutofit fontScale="90000"/>
          </a:bodyPr>
          <a:lstStyle/>
          <a:p>
            <a:r>
              <a:rPr lang="tr-TR" b="1" dirty="0">
                <a:latin typeface="Agency FB" panose="020B0503020202020204" pitchFamily="34" charset="0"/>
              </a:rPr>
              <a:t>RESPIRATORY SYSTEM</a:t>
            </a:r>
            <a:br>
              <a:rPr lang="tr-TR" b="1" dirty="0">
                <a:latin typeface="Agency FB" panose="020B0503020202020204" pitchFamily="34" charset="0"/>
              </a:rPr>
            </a:br>
            <a:r>
              <a:rPr lang="tr-TR" b="1" dirty="0">
                <a:latin typeface="Agency FB" panose="020B0503020202020204" pitchFamily="34" charset="0"/>
              </a:rPr>
              <a:t>WEEK 2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="" xmlns:a16="http://schemas.microsoft.com/office/drawing/2014/main" id="{AA0F3B9C-68B6-46B3-B8AA-5C055CE17B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7950" y="3829049"/>
            <a:ext cx="5453064" cy="1101725"/>
          </a:xfrm>
        </p:spPr>
        <p:txBody>
          <a:bodyPr/>
          <a:lstStyle/>
          <a:p>
            <a:r>
              <a:rPr lang="tr-TR" dirty="0" err="1">
                <a:latin typeface="Agency FB" panose="020B0503020202020204" pitchFamily="34" charset="0"/>
              </a:rPr>
              <a:t>Assoc</a:t>
            </a:r>
            <a:r>
              <a:rPr lang="tr-TR" dirty="0">
                <a:latin typeface="Agency FB" panose="020B0503020202020204" pitchFamily="34" charset="0"/>
              </a:rPr>
              <a:t>. Prof. Dr. Yasemin SALGIRLI DEMİRBAŞ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="" xmlns:a16="http://schemas.microsoft.com/office/drawing/2014/main" id="{922426CB-C7D6-4231-A803-B1DC68CD6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862" y="1215089"/>
            <a:ext cx="5453063" cy="4234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325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079166CB-A2AE-48F2-BD66-E98108D84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What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learned</a:t>
            </a:r>
            <a:r>
              <a:rPr lang="tr-TR" dirty="0"/>
              <a:t> </a:t>
            </a:r>
            <a:r>
              <a:rPr lang="tr-TR" dirty="0" err="1"/>
              <a:t>today</a:t>
            </a:r>
            <a:r>
              <a:rPr lang="tr-TR" dirty="0"/>
              <a:t>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6582D010-2BDA-4AED-A3C6-229FDFAC10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Differentiate between abdominal and costal breathing. </a:t>
            </a:r>
            <a:endParaRPr lang="tr-TR" dirty="0"/>
          </a:p>
          <a:p>
            <a:r>
              <a:rPr lang="en-US" dirty="0"/>
              <a:t>What are some commonly referred to states of breathing? </a:t>
            </a:r>
            <a:endParaRPr lang="tr-TR" dirty="0"/>
          </a:p>
          <a:p>
            <a:r>
              <a:rPr lang="en-US" dirty="0"/>
              <a:t>What is the difference between a lung volume subdivision and a lung capacity subdivision? </a:t>
            </a:r>
            <a:endParaRPr lang="tr-TR" dirty="0"/>
          </a:p>
          <a:p>
            <a:r>
              <a:rPr lang="en-US" dirty="0"/>
              <a:t>When expansion of the lungs is restricted, how is adequate ventilation maintained? </a:t>
            </a:r>
            <a:endParaRPr lang="tr-TR" dirty="0"/>
          </a:p>
          <a:p>
            <a:r>
              <a:rPr lang="en-US" dirty="0"/>
              <a:t>What are some factors that affect respiratory frequency?</a:t>
            </a:r>
            <a:endParaRPr lang="tr-TR" dirty="0"/>
          </a:p>
          <a:p>
            <a:r>
              <a:rPr lang="en-US" dirty="0"/>
              <a:t>What is the difference between pulmonary volumes and pulmonary capacities?</a:t>
            </a:r>
            <a:endParaRPr lang="tr-TR" dirty="0"/>
          </a:p>
          <a:p>
            <a:r>
              <a:rPr lang="en-US" dirty="0"/>
              <a:t>What is the definition of vital capacity? </a:t>
            </a:r>
            <a:endParaRPr lang="tr-TR" dirty="0"/>
          </a:p>
          <a:p>
            <a:r>
              <a:rPr lang="en-US" dirty="0"/>
              <a:t>What is the functional residual capacity?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449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Ventilation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83431" y="1628799"/>
            <a:ext cx="7019591" cy="4998577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Ventilation </a:t>
            </a:r>
            <a:r>
              <a:rPr lang="en-US" dirty="0"/>
              <a:t>is defined as the exchange of air between</a:t>
            </a:r>
            <a:r>
              <a:rPr lang="tr-TR" dirty="0"/>
              <a:t> </a:t>
            </a:r>
            <a:r>
              <a:rPr lang="en-US" dirty="0"/>
              <a:t>the atmosphere and alveoli.</a:t>
            </a:r>
            <a:endParaRPr lang="tr-TR" dirty="0"/>
          </a:p>
          <a:p>
            <a:r>
              <a:rPr lang="en-US" b="1" dirty="0"/>
              <a:t>Minute ventilation </a:t>
            </a:r>
            <a:r>
              <a:rPr lang="en-US" dirty="0"/>
              <a:t>is the tidal volume times the respiratory rate, usually, 500 mL × 12 breaths/min = 6000 mL/min.</a:t>
            </a:r>
            <a:endParaRPr lang="tr-TR" dirty="0"/>
          </a:p>
          <a:p>
            <a:r>
              <a:rPr lang="en-US" u="sng" dirty="0"/>
              <a:t>Dead space </a:t>
            </a:r>
            <a:r>
              <a:rPr lang="en-US" dirty="0"/>
              <a:t>refers to airway volumes not participating in gas exchange. Anatomic dead space includes air in the mouth, trachea, and all but the smallest bronchioles, usually about 150 </a:t>
            </a:r>
            <a:r>
              <a:rPr lang="en-US" dirty="0" err="1"/>
              <a:t>mL.</a:t>
            </a:r>
            <a:r>
              <a:rPr lang="en-US" dirty="0"/>
              <a:t> </a:t>
            </a:r>
            <a:endParaRPr lang="tr-TR" dirty="0"/>
          </a:p>
          <a:p>
            <a:r>
              <a:rPr lang="en-US" b="1" dirty="0"/>
              <a:t>Alveolar minute ventilation </a:t>
            </a:r>
            <a:r>
              <a:rPr lang="en-US" dirty="0"/>
              <a:t>is less than minute ventilation and is calculated as ([tidal volume − dead space] × respiratory rate) or ([500 mL − 150 mL] × 12 breaths/min) = 4200 mL/min.</a:t>
            </a:r>
            <a:endParaRPr lang="tr-TR" dirty="0"/>
          </a:p>
          <a:p>
            <a:pPr marL="1828800" lvl="4" indent="0">
              <a:spcBef>
                <a:spcPts val="0"/>
              </a:spcBef>
              <a:buNone/>
            </a:pPr>
            <a:endParaRPr lang="tr-T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tr-TR" dirty="0"/>
          </a:p>
        </p:txBody>
      </p:sp>
      <p:pic>
        <p:nvPicPr>
          <p:cNvPr id="4" name="Picture 20" descr="http://previews.123rf.com/images/hfsimaging/hfsimaging1505/hfsimaging150500002/40043736-The-mediastinum-and-pericardium-in-relation-to-the-lungs-and-diaphragm-Created-in-Adobe-Illustrator--Stock-Vector.jpg">
            <a:extLst>
              <a:ext uri="{FF2B5EF4-FFF2-40B4-BE49-F238E27FC236}">
                <a16:creationId xmlns="" xmlns:a16="http://schemas.microsoft.com/office/drawing/2014/main" id="{EA733148-726C-4983-93E6-6ECC65D3F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597" y="594636"/>
            <a:ext cx="2948293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690" y="3549964"/>
            <a:ext cx="2106106" cy="2021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850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Ventilation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4467" y="1537487"/>
            <a:ext cx="5567557" cy="477183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Like blood, air</a:t>
            </a:r>
            <a:r>
              <a:rPr lang="tr-TR" dirty="0"/>
              <a:t> </a:t>
            </a:r>
            <a:r>
              <a:rPr lang="en-US" dirty="0"/>
              <a:t>moves by </a:t>
            </a:r>
            <a:r>
              <a:rPr lang="en-US" i="1" dirty="0"/>
              <a:t>bulk flow, </a:t>
            </a:r>
            <a:r>
              <a:rPr lang="en-US" dirty="0"/>
              <a:t>from a region of high pressure to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of </a:t>
            </a:r>
            <a:r>
              <a:rPr lang="tr-TR" dirty="0" err="1"/>
              <a:t>low</a:t>
            </a:r>
            <a:r>
              <a:rPr lang="tr-TR" dirty="0"/>
              <a:t> </a:t>
            </a:r>
            <a:r>
              <a:rPr lang="tr-TR" dirty="0" err="1"/>
              <a:t>pressure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pPr lvl="4">
              <a:spcBef>
                <a:spcPts val="0"/>
              </a:spcBef>
              <a:buFont typeface="Wingdings" pitchFamily="2" charset="2"/>
              <a:buChar char="q"/>
            </a:pP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 F = </a:t>
            </a:r>
            <a:r>
              <a:rPr lang="el-G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Δ</a:t>
            </a: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P / R</a:t>
            </a:r>
          </a:p>
          <a:p>
            <a:pPr lvl="4">
              <a:spcBef>
                <a:spcPts val="0"/>
              </a:spcBef>
              <a:buFont typeface="Wingdings" pitchFamily="2" charset="2"/>
              <a:buChar char="q"/>
            </a:pP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 F = (</a:t>
            </a:r>
            <a:r>
              <a:rPr lang="tr-T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P</a:t>
            </a:r>
            <a:r>
              <a:rPr lang="tr-TR" altLang="en-US" b="1" baseline="-25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alv</a:t>
            </a: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 – </a:t>
            </a:r>
            <a:r>
              <a:rPr lang="tr-T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P</a:t>
            </a:r>
            <a:r>
              <a:rPr lang="tr-TR" altLang="en-US" b="1" baseline="-25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atm</a:t>
            </a: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) / R</a:t>
            </a:r>
          </a:p>
          <a:p>
            <a:pPr marL="1828800" lvl="4" indent="0">
              <a:spcBef>
                <a:spcPts val="0"/>
              </a:spcBef>
              <a:buNone/>
            </a:pP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F: </a:t>
            </a:r>
            <a:r>
              <a:rPr lang="tr-T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Flow</a:t>
            </a:r>
            <a:endParaRPr lang="tr-T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ency FB" panose="020B0503020202020204" pitchFamily="34" charset="0"/>
            </a:endParaRPr>
          </a:p>
          <a:p>
            <a:pPr marL="1828800" lvl="4" indent="0">
              <a:spcBef>
                <a:spcPts val="0"/>
              </a:spcBef>
              <a:buNone/>
            </a:pPr>
            <a:r>
              <a:rPr lang="el-G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Δ</a:t>
            </a: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P: </a:t>
            </a:r>
            <a:r>
              <a:rPr lang="tr-T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Pressure</a:t>
            </a: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 </a:t>
            </a:r>
            <a:r>
              <a:rPr lang="tr-T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difference</a:t>
            </a: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 </a:t>
            </a:r>
            <a:r>
              <a:rPr lang="tr-T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between</a:t>
            </a: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 </a:t>
            </a:r>
            <a:r>
              <a:rPr lang="tr-T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two</a:t>
            </a: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 </a:t>
            </a:r>
            <a:r>
              <a:rPr lang="tr-T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points</a:t>
            </a:r>
            <a:endParaRPr lang="tr-T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ency FB" panose="020B0503020202020204" pitchFamily="34" charset="0"/>
            </a:endParaRPr>
          </a:p>
          <a:p>
            <a:pPr marL="1828800" lvl="4" indent="0">
              <a:spcBef>
                <a:spcPts val="0"/>
              </a:spcBef>
              <a:buNone/>
            </a:pPr>
            <a:r>
              <a:rPr lang="tr-T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R: </a:t>
            </a:r>
            <a:r>
              <a:rPr lang="tr-TR" alt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anose="020B0503020202020204" pitchFamily="34" charset="0"/>
              </a:rPr>
              <a:t>Resistance</a:t>
            </a:r>
            <a:endParaRPr lang="tr-T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ency FB" panose="020B0503020202020204" pitchFamily="34" charset="0"/>
            </a:endParaRPr>
          </a:p>
          <a:p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air</a:t>
            </a:r>
            <a:r>
              <a:rPr lang="tr-TR" dirty="0"/>
              <a:t> </a:t>
            </a:r>
            <a:r>
              <a:rPr lang="tr-TR" dirty="0" err="1"/>
              <a:t>flow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</a:t>
            </a:r>
            <a:r>
              <a:rPr lang="en-US" dirty="0"/>
              <a:t>or out of the lungs, the relevant pressures are</a:t>
            </a:r>
            <a:r>
              <a:rPr lang="tr-TR" dirty="0"/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the gas</a:t>
            </a:r>
            <a:r>
              <a:rPr lang="tr-TR" dirty="0"/>
              <a:t> </a:t>
            </a:r>
            <a:r>
              <a:rPr lang="en-US" dirty="0"/>
              <a:t>pressure in the alveoli—the </a:t>
            </a:r>
            <a:r>
              <a:rPr lang="en-US" b="1" dirty="0"/>
              <a:t>alveolar pressure</a:t>
            </a:r>
            <a:r>
              <a:rPr lang="tr-TR" b="1" dirty="0"/>
              <a:t> </a:t>
            </a:r>
            <a:r>
              <a:rPr lang="en-US" b="1" dirty="0"/>
              <a:t>(</a:t>
            </a:r>
            <a:r>
              <a:rPr lang="en-US" b="1" i="1" dirty="0" err="1"/>
              <a:t>P</a:t>
            </a:r>
            <a:r>
              <a:rPr lang="en-US" b="1" dirty="0" err="1"/>
              <a:t>alv</a:t>
            </a:r>
            <a:r>
              <a:rPr lang="en-US" b="1" dirty="0"/>
              <a:t>)</a:t>
            </a:r>
            <a:endParaRPr lang="tr-TR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and the gas pressure at the nose and mouth,</a:t>
            </a:r>
            <a:r>
              <a:rPr lang="tr-TR" dirty="0"/>
              <a:t> </a:t>
            </a:r>
            <a:r>
              <a:rPr lang="en-US" dirty="0"/>
              <a:t>normally </a:t>
            </a:r>
            <a:r>
              <a:rPr lang="en-US" b="1" dirty="0"/>
              <a:t>atmospheric pressure (</a:t>
            </a:r>
            <a:r>
              <a:rPr lang="en-US" b="1" i="1" dirty="0" err="1"/>
              <a:t>P</a:t>
            </a:r>
            <a:r>
              <a:rPr lang="en-US" b="1" dirty="0" err="1"/>
              <a:t>atm</a:t>
            </a:r>
            <a:r>
              <a:rPr lang="en-US" b="1" dirty="0"/>
              <a:t>), </a:t>
            </a:r>
            <a:r>
              <a:rPr lang="en-US" dirty="0"/>
              <a:t>the pressure</a:t>
            </a:r>
            <a:r>
              <a:rPr lang="tr-TR" dirty="0"/>
              <a:t> </a:t>
            </a:r>
            <a:r>
              <a:rPr lang="en-US" dirty="0"/>
              <a:t>of the air surrounding the body</a:t>
            </a:r>
            <a:endParaRPr lang="tr-TR" dirty="0"/>
          </a:p>
          <a:p>
            <a:pPr>
              <a:buFont typeface="Wingdings" panose="05000000000000000000" pitchFamily="2" charset="2"/>
              <a:buChar char="ü"/>
            </a:pPr>
            <a:r>
              <a:rPr lang="tr-TR" i="1" dirty="0"/>
              <a:t>F= </a:t>
            </a:r>
            <a:r>
              <a:rPr lang="tr-TR" dirty="0"/>
              <a:t>(</a:t>
            </a:r>
            <a:r>
              <a:rPr lang="tr-TR" i="1" dirty="0" err="1"/>
              <a:t>P</a:t>
            </a:r>
            <a:r>
              <a:rPr lang="tr-TR" dirty="0" err="1"/>
              <a:t>atm</a:t>
            </a:r>
            <a:r>
              <a:rPr lang="tr-TR" dirty="0"/>
              <a:t> - </a:t>
            </a:r>
            <a:r>
              <a:rPr lang="tr-TR" i="1" dirty="0" err="1"/>
              <a:t>P</a:t>
            </a:r>
            <a:r>
              <a:rPr lang="tr-TR" dirty="0" err="1"/>
              <a:t>alv</a:t>
            </a:r>
            <a:r>
              <a:rPr lang="tr-TR" dirty="0"/>
              <a:t>)/</a:t>
            </a:r>
            <a:r>
              <a:rPr lang="tr-TR" i="1" dirty="0"/>
              <a:t>R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="" xmlns:a16="http://schemas.microsoft.com/office/drawing/2014/main" id="{E47843F0-0179-4CEF-8014-7AA52396F15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28048" y="836712"/>
            <a:ext cx="5318763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87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Ventilation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1424" y="1556791"/>
            <a:ext cx="5602664" cy="4617431"/>
          </a:xfrm>
        </p:spPr>
        <p:txBody>
          <a:bodyPr>
            <a:normAutofit/>
          </a:bodyPr>
          <a:lstStyle/>
          <a:p>
            <a:r>
              <a:rPr lang="en-US" dirty="0"/>
              <a:t>During ventilation, air moves into and out of the</a:t>
            </a:r>
            <a:r>
              <a:rPr lang="tr-TR" dirty="0"/>
              <a:t> </a:t>
            </a:r>
            <a:r>
              <a:rPr lang="en-US" dirty="0"/>
              <a:t>lungs because the alveolar pressure is alternately made</a:t>
            </a:r>
            <a:r>
              <a:rPr lang="tr-TR" dirty="0"/>
              <a:t> </a:t>
            </a:r>
            <a:r>
              <a:rPr lang="en-US" dirty="0"/>
              <a:t>less than and greater than atmospheric pressure</a:t>
            </a:r>
            <a:r>
              <a:rPr lang="tr-TR" dirty="0"/>
              <a:t>.</a:t>
            </a:r>
          </a:p>
          <a:p>
            <a:r>
              <a:rPr lang="en-US" dirty="0"/>
              <a:t>These alveolar pressure changes are caused</a:t>
            </a:r>
            <a:r>
              <a:rPr lang="tr-TR" dirty="0"/>
              <a:t> </a:t>
            </a:r>
            <a:r>
              <a:rPr lang="en-US" dirty="0"/>
              <a:t>by changes in the dimensions of the lungs.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40216" y="4005064"/>
            <a:ext cx="3313584" cy="248840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862" y="882400"/>
            <a:ext cx="3448794" cy="280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638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Ventilation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56792"/>
            <a:ext cx="4978896" cy="4709120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H</a:t>
            </a:r>
            <a:r>
              <a:rPr lang="en-US" dirty="0" err="1"/>
              <a:t>ow</a:t>
            </a:r>
            <a:r>
              <a:rPr lang="en-US" dirty="0"/>
              <a:t> a change in lung dimensions</a:t>
            </a:r>
            <a:r>
              <a:rPr lang="tr-TR" dirty="0"/>
              <a:t> </a:t>
            </a:r>
            <a:r>
              <a:rPr lang="en-US" dirty="0"/>
              <a:t>causes a change in alveolar pressure</a:t>
            </a:r>
            <a:r>
              <a:rPr lang="tr-TR" dirty="0"/>
              <a:t> can be </a:t>
            </a:r>
            <a:r>
              <a:rPr lang="tr-TR" dirty="0" err="1"/>
              <a:t>explained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en-US" b="1" dirty="0"/>
              <a:t>Boyle’s law</a:t>
            </a:r>
            <a:r>
              <a:rPr lang="tr-TR" b="1" dirty="0"/>
              <a:t>.</a:t>
            </a:r>
          </a:p>
          <a:p>
            <a:r>
              <a:rPr lang="en-US" dirty="0"/>
              <a:t>At</a:t>
            </a:r>
            <a:r>
              <a:rPr lang="tr-TR" dirty="0"/>
              <a:t> </a:t>
            </a:r>
            <a:r>
              <a:rPr lang="en-US" dirty="0"/>
              <a:t>constant temperature: An increase</a:t>
            </a:r>
            <a:r>
              <a:rPr lang="tr-TR" dirty="0"/>
              <a:t> </a:t>
            </a:r>
            <a:r>
              <a:rPr lang="en-US" dirty="0"/>
              <a:t>in the volume of the container decreases the</a:t>
            </a:r>
            <a:r>
              <a:rPr lang="tr-TR" dirty="0"/>
              <a:t> </a:t>
            </a:r>
            <a:r>
              <a:rPr lang="en-US" dirty="0"/>
              <a:t>pressure of the gas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vice</a:t>
            </a:r>
            <a:r>
              <a:rPr lang="tr-TR" dirty="0"/>
              <a:t> </a:t>
            </a:r>
            <a:r>
              <a:rPr lang="tr-TR" dirty="0" err="1"/>
              <a:t>versa</a:t>
            </a:r>
            <a:r>
              <a:rPr lang="tr-TR" dirty="0"/>
              <a:t>.</a:t>
            </a:r>
          </a:p>
          <a:p>
            <a:pPr marL="342900" lvl="2" indent="-342900"/>
            <a:r>
              <a:rPr lang="tr-TR" altLang="en-US" b="1" i="1" dirty="0">
                <a:latin typeface="Agency FB" panose="020B0503020202020204" pitchFamily="34" charset="0"/>
              </a:rPr>
              <a:t>P</a:t>
            </a:r>
            <a:r>
              <a:rPr lang="tr-TR" altLang="en-US" b="1" i="1" baseline="-25000" dirty="0">
                <a:latin typeface="Agency FB" panose="020B0503020202020204" pitchFamily="34" charset="0"/>
              </a:rPr>
              <a:t>1</a:t>
            </a:r>
            <a:r>
              <a:rPr lang="tr-TR" altLang="en-US" b="1" i="1" dirty="0">
                <a:latin typeface="Agency FB" panose="020B0503020202020204" pitchFamily="34" charset="0"/>
              </a:rPr>
              <a:t> x V</a:t>
            </a:r>
            <a:r>
              <a:rPr lang="tr-TR" altLang="en-US" b="1" i="1" baseline="-25000" dirty="0">
                <a:latin typeface="Agency FB" panose="020B0503020202020204" pitchFamily="34" charset="0"/>
              </a:rPr>
              <a:t>1</a:t>
            </a:r>
            <a:r>
              <a:rPr lang="tr-TR" altLang="en-US" b="1" i="1" dirty="0">
                <a:latin typeface="Agency FB" panose="020B0503020202020204" pitchFamily="34" charset="0"/>
              </a:rPr>
              <a:t> = P</a:t>
            </a:r>
            <a:r>
              <a:rPr lang="tr-TR" altLang="en-US" b="1" i="1" baseline="-25000" dirty="0">
                <a:latin typeface="Agency FB" panose="020B0503020202020204" pitchFamily="34" charset="0"/>
              </a:rPr>
              <a:t>2</a:t>
            </a:r>
            <a:r>
              <a:rPr lang="tr-TR" altLang="en-US" b="1" i="1" dirty="0">
                <a:latin typeface="Agency FB" panose="020B0503020202020204" pitchFamily="34" charset="0"/>
              </a:rPr>
              <a:t> x V</a:t>
            </a:r>
            <a:r>
              <a:rPr lang="tr-TR" altLang="en-US" b="1" i="1" baseline="-25000" dirty="0">
                <a:latin typeface="Agency FB" panose="020B0503020202020204" pitchFamily="34" charset="0"/>
              </a:rPr>
              <a:t>2</a:t>
            </a:r>
          </a:p>
          <a:p>
            <a:r>
              <a:rPr lang="tr-TR" i="1" dirty="0" err="1"/>
              <a:t>During</a:t>
            </a:r>
            <a:r>
              <a:rPr lang="tr-TR" i="1" dirty="0"/>
              <a:t> </a:t>
            </a:r>
            <a:r>
              <a:rPr lang="tr-TR" i="1" dirty="0" err="1"/>
              <a:t>inspiration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expiration</a:t>
            </a:r>
            <a:r>
              <a:rPr lang="tr-TR" i="1" dirty="0"/>
              <a:t> </a:t>
            </a:r>
            <a:r>
              <a:rPr lang="en-US" i="1" dirty="0"/>
              <a:t>the volume of the “container”—the lungs—is made to</a:t>
            </a:r>
            <a:r>
              <a:rPr lang="tr-TR" i="1" dirty="0"/>
              <a:t> </a:t>
            </a:r>
            <a:r>
              <a:rPr lang="en-US" i="1" dirty="0"/>
              <a:t>change, </a:t>
            </a:r>
            <a:endParaRPr lang="tr-TR" i="1" dirty="0"/>
          </a:p>
          <a:p>
            <a:r>
              <a:rPr lang="tr-TR" i="1" dirty="0"/>
              <a:t>T</a:t>
            </a:r>
            <a:r>
              <a:rPr lang="en-US" i="1" dirty="0" err="1"/>
              <a:t>hese</a:t>
            </a:r>
            <a:r>
              <a:rPr lang="en-US" i="1" dirty="0"/>
              <a:t> changes then cause, the</a:t>
            </a:r>
            <a:r>
              <a:rPr lang="tr-TR" i="1" dirty="0"/>
              <a:t> </a:t>
            </a:r>
            <a:r>
              <a:rPr lang="en-US" i="1" dirty="0"/>
              <a:t>alveolar pressure changes that drive air flow into or out of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lungs</a:t>
            </a:r>
            <a:endParaRPr lang="tr-TR" dirty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5208" y="1556792"/>
            <a:ext cx="4249688" cy="384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0603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Ventilation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5400" y="1690689"/>
            <a:ext cx="6048672" cy="4330600"/>
          </a:xfrm>
        </p:spPr>
        <p:txBody>
          <a:bodyPr>
            <a:normAutofit/>
          </a:bodyPr>
          <a:lstStyle/>
          <a:p>
            <a:r>
              <a:rPr lang="en-US" dirty="0"/>
              <a:t>There are no muscles attached to the lung surface</a:t>
            </a:r>
            <a:r>
              <a:rPr lang="tr-TR" dirty="0"/>
              <a:t> </a:t>
            </a:r>
            <a:r>
              <a:rPr lang="en-US" dirty="0"/>
              <a:t>to pull the lungs open or push them shut. </a:t>
            </a:r>
            <a:endParaRPr lang="tr-TR" dirty="0"/>
          </a:p>
          <a:p>
            <a:r>
              <a:rPr lang="tr-TR" dirty="0"/>
              <a:t>T</a:t>
            </a:r>
            <a:r>
              <a:rPr lang="en-US" dirty="0"/>
              <a:t>he</a:t>
            </a:r>
            <a:r>
              <a:rPr lang="tr-TR" dirty="0"/>
              <a:t> </a:t>
            </a:r>
            <a:r>
              <a:rPr lang="en-US" dirty="0"/>
              <a:t>lungs are passive elastic structures</a:t>
            </a:r>
            <a:r>
              <a:rPr lang="tr-TR" dirty="0"/>
              <a:t> </a:t>
            </a:r>
            <a:r>
              <a:rPr lang="en-US" dirty="0"/>
              <a:t>and </a:t>
            </a:r>
            <a:r>
              <a:rPr lang="en-US" u="sng" dirty="0"/>
              <a:t>their </a:t>
            </a:r>
            <a:r>
              <a:rPr lang="en-US" u="sng" dirty="0" err="1"/>
              <a:t>vol</a:t>
            </a:r>
            <a:r>
              <a:rPr lang="tr-TR" u="sng" dirty="0"/>
              <a:t>u</a:t>
            </a:r>
            <a:r>
              <a:rPr lang="en-US" u="sng" dirty="0"/>
              <a:t>me</a:t>
            </a:r>
            <a:r>
              <a:rPr lang="tr-TR" u="sng" dirty="0"/>
              <a:t> </a:t>
            </a:r>
            <a:r>
              <a:rPr lang="en-US" u="sng" dirty="0"/>
              <a:t>depends upon</a:t>
            </a:r>
            <a:r>
              <a:rPr lang="en-US" dirty="0"/>
              <a:t>:</a:t>
            </a:r>
            <a:endParaRPr lang="tr-TR" dirty="0"/>
          </a:p>
          <a:p>
            <a:r>
              <a:rPr lang="en-US" dirty="0"/>
              <a:t>(1) the </a:t>
            </a:r>
            <a:r>
              <a:rPr lang="en-US" i="1" dirty="0"/>
              <a:t>difference</a:t>
            </a:r>
            <a:r>
              <a:rPr lang="tr-TR" i="1" dirty="0"/>
              <a:t> </a:t>
            </a:r>
            <a:r>
              <a:rPr lang="en-US" dirty="0"/>
              <a:t>in pressure</a:t>
            </a:r>
            <a:r>
              <a:rPr lang="tr-TR" dirty="0"/>
              <a:t> </a:t>
            </a:r>
            <a:r>
              <a:rPr lang="en-US" dirty="0"/>
              <a:t>between the inside and the outside of the lungs</a:t>
            </a:r>
            <a:r>
              <a:rPr lang="tr-TR" dirty="0"/>
              <a:t> </a:t>
            </a:r>
            <a:r>
              <a:rPr lang="en-US" dirty="0"/>
              <a:t>termed the </a:t>
            </a:r>
            <a:r>
              <a:rPr lang="en-US" b="1" dirty="0"/>
              <a:t>transpulmonary pressure</a:t>
            </a:r>
            <a:r>
              <a:rPr lang="en-US" dirty="0"/>
              <a:t>—;</a:t>
            </a:r>
            <a:r>
              <a:rPr lang="tr-TR" dirty="0"/>
              <a:t> </a:t>
            </a:r>
          </a:p>
          <a:p>
            <a:r>
              <a:rPr lang="en-US" dirty="0"/>
              <a:t>(2) how stretchable the lungs are</a:t>
            </a:r>
            <a:r>
              <a:rPr lang="tr-TR" dirty="0"/>
              <a:t> – </a:t>
            </a:r>
            <a:r>
              <a:rPr lang="tr-TR" b="1" i="1" dirty="0" err="1"/>
              <a:t>lung</a:t>
            </a:r>
            <a:r>
              <a:rPr lang="tr-TR" b="1" i="1" dirty="0"/>
              <a:t> </a:t>
            </a:r>
            <a:r>
              <a:rPr lang="tr-TR" b="1" i="1" dirty="0" err="1"/>
              <a:t>compliance</a:t>
            </a:r>
            <a:endParaRPr lang="tr-TR" b="1" i="1" dirty="0"/>
          </a:p>
        </p:txBody>
      </p:sp>
      <p:pic>
        <p:nvPicPr>
          <p:cNvPr id="4" name="Picture 2" descr="pleura ile ilgili görsel sonucu">
            <a:extLst>
              <a:ext uri="{FF2B5EF4-FFF2-40B4-BE49-F238E27FC236}">
                <a16:creationId xmlns="" xmlns:a16="http://schemas.microsoft.com/office/drawing/2014/main" id="{E5DAA134-1A58-4E37-81F0-B44D41735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6" y="1294138"/>
            <a:ext cx="5220072" cy="5123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82460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Transpulmonary</a:t>
            </a:r>
            <a:r>
              <a:rPr lang="tr-TR" b="1" dirty="0"/>
              <a:t> </a:t>
            </a:r>
            <a:r>
              <a:rPr lang="tr-TR" b="1" dirty="0" err="1"/>
              <a:t>pressure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7202016" cy="4667250"/>
          </a:xfrm>
        </p:spPr>
        <p:txBody>
          <a:bodyPr>
            <a:normAutofit/>
          </a:bodyPr>
          <a:lstStyle/>
          <a:p>
            <a:r>
              <a:rPr lang="en-US" dirty="0"/>
              <a:t>The pressure inside the lungs is the air pressure inside</a:t>
            </a:r>
            <a:r>
              <a:rPr lang="tr-TR" dirty="0"/>
              <a:t> </a:t>
            </a:r>
            <a:r>
              <a:rPr lang="en-US" dirty="0"/>
              <a:t>the alveoli (</a:t>
            </a:r>
            <a:r>
              <a:rPr lang="en-US" dirty="0" err="1"/>
              <a:t>Palv</a:t>
            </a:r>
            <a:r>
              <a:rPr lang="en-US" dirty="0"/>
              <a:t>), </a:t>
            </a:r>
            <a:endParaRPr lang="tr-TR" dirty="0"/>
          </a:p>
          <a:p>
            <a:r>
              <a:rPr lang="tr-TR" dirty="0"/>
              <a:t>T</a:t>
            </a:r>
            <a:r>
              <a:rPr lang="en-US" dirty="0"/>
              <a:t>he pressure outside the</a:t>
            </a:r>
            <a:r>
              <a:rPr lang="tr-TR" dirty="0"/>
              <a:t> </a:t>
            </a:r>
            <a:r>
              <a:rPr lang="en-US" dirty="0"/>
              <a:t>lungs is the pressure of the </a:t>
            </a:r>
            <a:r>
              <a:rPr lang="en-US" u="sng" dirty="0" err="1"/>
              <a:t>intrapleural</a:t>
            </a:r>
            <a:r>
              <a:rPr lang="en-US" u="sng" dirty="0"/>
              <a:t> fluid </a:t>
            </a:r>
            <a:r>
              <a:rPr lang="en-US" dirty="0"/>
              <a:t>surrounding</a:t>
            </a:r>
            <a:r>
              <a:rPr lang="tr-TR" dirty="0"/>
              <a:t> </a:t>
            </a:r>
            <a:r>
              <a:rPr lang="en-US" dirty="0"/>
              <a:t>the lungs (Pip). </a:t>
            </a:r>
            <a:endParaRPr lang="tr-TR" dirty="0"/>
          </a:p>
          <a:p>
            <a:pPr marL="342900" lvl="2" indent="-342900"/>
            <a:r>
              <a:rPr lang="en-US" sz="2800" b="1" dirty="0">
                <a:latin typeface="Agency FB" panose="020B0503020202020204" pitchFamily="34" charset="0"/>
              </a:rPr>
              <a:t>Thus,</a:t>
            </a:r>
            <a:r>
              <a:rPr lang="tr-TR" sz="2800" b="1" dirty="0">
                <a:latin typeface="Agency FB" panose="020B0503020202020204" pitchFamily="34" charset="0"/>
              </a:rPr>
              <a:t> </a:t>
            </a:r>
            <a:r>
              <a:rPr lang="tr-TR" altLang="en-US" sz="2800" b="1" dirty="0" err="1">
                <a:latin typeface="Agency FB" panose="020B0503020202020204" pitchFamily="34" charset="0"/>
              </a:rPr>
              <a:t>Ptp</a:t>
            </a:r>
            <a:r>
              <a:rPr lang="tr-TR" altLang="en-US" sz="2800" b="1" dirty="0">
                <a:latin typeface="Agency FB" panose="020B0503020202020204" pitchFamily="34" charset="0"/>
              </a:rPr>
              <a:t> = </a:t>
            </a:r>
            <a:r>
              <a:rPr lang="tr-TR" altLang="en-US" sz="2800" b="1" dirty="0" err="1">
                <a:latin typeface="Agency FB" panose="020B0503020202020204" pitchFamily="34" charset="0"/>
              </a:rPr>
              <a:t>Palv-Pip</a:t>
            </a:r>
            <a:endParaRPr lang="en-US" altLang="en-US" sz="2800" b="1" dirty="0">
              <a:latin typeface="Agency FB" panose="020B0503020202020204" pitchFamily="34" charset="0"/>
            </a:endParaRPr>
          </a:p>
          <a:p>
            <a:r>
              <a:rPr lang="tr-TR" dirty="0"/>
              <a:t>T</a:t>
            </a:r>
            <a:r>
              <a:rPr lang="en-US" dirty="0"/>
              <a:t>he muscles used in respiration are part of the </a:t>
            </a:r>
            <a:r>
              <a:rPr lang="en-US" i="1" dirty="0"/>
              <a:t>chest wall. </a:t>
            </a:r>
            <a:r>
              <a:rPr lang="en-US" dirty="0"/>
              <a:t>When they contract or relax,</a:t>
            </a:r>
            <a:r>
              <a:rPr lang="tr-TR" dirty="0"/>
              <a:t> </a:t>
            </a:r>
            <a:r>
              <a:rPr lang="en-US" dirty="0"/>
              <a:t>they directly change the dimensions of the </a:t>
            </a:r>
            <a:r>
              <a:rPr lang="en-US" i="1" dirty="0"/>
              <a:t>chest, </a:t>
            </a:r>
            <a:r>
              <a:rPr lang="en-US" dirty="0"/>
              <a:t>which</a:t>
            </a:r>
            <a:r>
              <a:rPr lang="tr-TR" dirty="0"/>
              <a:t> </a:t>
            </a:r>
            <a:r>
              <a:rPr lang="en-US" dirty="0"/>
              <a:t>causes the </a:t>
            </a:r>
            <a:r>
              <a:rPr lang="en-US" dirty="0" err="1"/>
              <a:t>transpulmonary</a:t>
            </a:r>
            <a:r>
              <a:rPr lang="en-US" dirty="0"/>
              <a:t> pressure to change. 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="" xmlns:a16="http://schemas.microsoft.com/office/drawing/2014/main" id="{3CC6687D-54F0-4040-83A6-D1DEADF309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0216" y="2492896"/>
            <a:ext cx="3546422" cy="230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0645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Transpulmonary</a:t>
            </a:r>
            <a:r>
              <a:rPr lang="tr-TR" b="1" dirty="0"/>
              <a:t> </a:t>
            </a:r>
            <a:r>
              <a:rPr lang="tr-TR" b="1" dirty="0" err="1"/>
              <a:t>pressure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348879"/>
            <a:ext cx="7202016" cy="4143995"/>
          </a:xfrm>
        </p:spPr>
        <p:txBody>
          <a:bodyPr>
            <a:normAutofit/>
          </a:bodyPr>
          <a:lstStyle/>
          <a:p>
            <a:r>
              <a:rPr lang="en-US" dirty="0"/>
              <a:t>The change in </a:t>
            </a:r>
            <a:r>
              <a:rPr lang="en-US" dirty="0" err="1"/>
              <a:t>transpulmonary</a:t>
            </a:r>
            <a:r>
              <a:rPr lang="en-US" dirty="0"/>
              <a:t> pressure</a:t>
            </a:r>
            <a:r>
              <a:rPr lang="tr-TR" dirty="0"/>
              <a:t> </a:t>
            </a:r>
            <a:r>
              <a:rPr lang="en-US" dirty="0"/>
              <a:t>causes a change in </a:t>
            </a:r>
            <a:r>
              <a:rPr lang="en-US" i="1" dirty="0"/>
              <a:t>lung </a:t>
            </a:r>
            <a:r>
              <a:rPr lang="en-US" dirty="0"/>
              <a:t>size, </a:t>
            </a: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which causes</a:t>
            </a:r>
            <a:r>
              <a:rPr lang="tr-TR" dirty="0"/>
              <a:t> </a:t>
            </a:r>
            <a:r>
              <a:rPr lang="en-US" dirty="0"/>
              <a:t>changes in </a:t>
            </a:r>
            <a:r>
              <a:rPr lang="en-US" b="1" dirty="0"/>
              <a:t>alveolar pressure </a:t>
            </a:r>
            <a:r>
              <a:rPr lang="en-US" dirty="0"/>
              <a:t>and, thereby, in the difference</a:t>
            </a:r>
            <a:r>
              <a:rPr lang="tr-TR" dirty="0"/>
              <a:t> </a:t>
            </a:r>
            <a:r>
              <a:rPr lang="en-US" b="1" dirty="0"/>
              <a:t>in pressure between the atmosphere and the</a:t>
            </a:r>
            <a:r>
              <a:rPr lang="tr-TR" b="1" dirty="0"/>
              <a:t> a</a:t>
            </a:r>
            <a:r>
              <a:rPr lang="en-US" b="1" dirty="0" err="1"/>
              <a:t>lveoli</a:t>
            </a:r>
            <a:r>
              <a:rPr lang="tr-TR" dirty="0"/>
              <a:t>.</a:t>
            </a:r>
          </a:p>
          <a:p>
            <a:r>
              <a:rPr lang="en-US" dirty="0"/>
              <a:t>It is this difference in pressure that</a:t>
            </a:r>
            <a:r>
              <a:rPr lang="tr-TR" dirty="0"/>
              <a:t> </a:t>
            </a:r>
            <a:r>
              <a:rPr lang="en-US" dirty="0"/>
              <a:t>causes air flow into or out of the lungs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="" xmlns:a16="http://schemas.microsoft.com/office/drawing/2014/main" id="{3CC6687D-54F0-4040-83A6-D1DEADF309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0216" y="2492896"/>
            <a:ext cx="3546422" cy="230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9020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Stable Balance between Breaths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2676" y="1690688"/>
            <a:ext cx="5973404" cy="4514155"/>
          </a:xfrm>
        </p:spPr>
        <p:txBody>
          <a:bodyPr>
            <a:noAutofit/>
          </a:bodyPr>
          <a:lstStyle/>
          <a:p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en-US" dirty="0"/>
              <a:t>breaths when the respiratory muscles are </a:t>
            </a:r>
            <a:r>
              <a:rPr lang="en-US" dirty="0" err="1"/>
              <a:t>relaxe</a:t>
            </a:r>
            <a:r>
              <a:rPr lang="tr-TR" dirty="0"/>
              <a:t>d </a:t>
            </a:r>
            <a:r>
              <a:rPr lang="en-US" dirty="0"/>
              <a:t>and no air is flowing</a:t>
            </a:r>
            <a:r>
              <a:rPr lang="tr-TR" dirty="0"/>
              <a:t>:</a:t>
            </a:r>
          </a:p>
          <a:p>
            <a:r>
              <a:rPr lang="en-US" dirty="0"/>
              <a:t> (</a:t>
            </a:r>
            <a:r>
              <a:rPr lang="en-US" i="1" dirty="0" err="1"/>
              <a:t>P</a:t>
            </a:r>
            <a:r>
              <a:rPr lang="en-US" dirty="0" err="1"/>
              <a:t>alv</a:t>
            </a:r>
            <a:r>
              <a:rPr lang="en-US" dirty="0"/>
              <a:t>) is 0 mmHg; that is, it is the same as atmospheric</a:t>
            </a:r>
            <a:r>
              <a:rPr lang="tr-TR" dirty="0"/>
              <a:t> </a:t>
            </a:r>
            <a:r>
              <a:rPr lang="en-US" dirty="0"/>
              <a:t>pressure. </a:t>
            </a:r>
            <a:endParaRPr lang="tr-TR" dirty="0"/>
          </a:p>
          <a:p>
            <a:r>
              <a:rPr lang="en-US" dirty="0"/>
              <a:t>(</a:t>
            </a:r>
            <a:r>
              <a:rPr lang="en-US" i="1" dirty="0"/>
              <a:t>P</a:t>
            </a:r>
            <a:r>
              <a:rPr lang="en-US" dirty="0"/>
              <a:t>ip) is approximately</a:t>
            </a:r>
            <a:r>
              <a:rPr lang="tr-TR" dirty="0"/>
              <a:t> </a:t>
            </a:r>
            <a:r>
              <a:rPr lang="en-US" dirty="0"/>
              <a:t>4 mmHg less than atmospheric pressure</a:t>
            </a:r>
            <a:r>
              <a:rPr lang="tr-TR" dirty="0"/>
              <a:t> = (-4 </a:t>
            </a:r>
            <a:r>
              <a:rPr lang="tr-TR" dirty="0" err="1"/>
              <a:t>mmHg</a:t>
            </a:r>
            <a:r>
              <a:rPr lang="tr-TR" dirty="0"/>
              <a:t>)</a:t>
            </a:r>
          </a:p>
          <a:p>
            <a:r>
              <a:rPr lang="en-US" dirty="0"/>
              <a:t>Therefore, the </a:t>
            </a:r>
            <a:r>
              <a:rPr lang="en-US" dirty="0" err="1"/>
              <a:t>transpulmonary</a:t>
            </a:r>
            <a:r>
              <a:rPr lang="en-US" dirty="0"/>
              <a:t> pressure 4 mmHg. </a:t>
            </a:r>
            <a:endParaRPr lang="tr-TR" dirty="0"/>
          </a:p>
        </p:txBody>
      </p:sp>
      <p:pic>
        <p:nvPicPr>
          <p:cNvPr id="6" name="Lungs in Motion - Normal Breathing.mp4">
            <a:hlinkClick r:id="" action="ppaction://media"/>
            <a:extLst>
              <a:ext uri="{FF2B5EF4-FFF2-40B4-BE49-F238E27FC236}">
                <a16:creationId xmlns="" xmlns:a16="http://schemas.microsoft.com/office/drawing/2014/main" id="{8E4B143D-1F34-436C-9E39-3CE01258EDC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7176120" y="2348880"/>
            <a:ext cx="4545877" cy="276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656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Intrapleural</a:t>
            </a:r>
            <a:r>
              <a:rPr lang="tr-TR" b="1" dirty="0"/>
              <a:t> </a:t>
            </a:r>
            <a:r>
              <a:rPr lang="tr-TR" b="1" dirty="0" err="1"/>
              <a:t>Pressure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05759"/>
            <a:ext cx="5473824" cy="4421088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What has</a:t>
            </a:r>
            <a:r>
              <a:rPr lang="tr-TR" b="1" dirty="0"/>
              <a:t> </a:t>
            </a:r>
            <a:r>
              <a:rPr lang="en-US" b="1" dirty="0"/>
              <a:t>caused the </a:t>
            </a:r>
            <a:r>
              <a:rPr lang="en-US" b="1" dirty="0" err="1"/>
              <a:t>intrapleural</a:t>
            </a:r>
            <a:r>
              <a:rPr lang="en-US" b="1" dirty="0"/>
              <a:t> pressure to be </a:t>
            </a:r>
            <a:r>
              <a:rPr lang="en-US" b="1" dirty="0" err="1"/>
              <a:t>subatmospheric</a:t>
            </a:r>
            <a:r>
              <a:rPr lang="en-US" b="1" dirty="0"/>
              <a:t>?</a:t>
            </a:r>
          </a:p>
          <a:p>
            <a:r>
              <a:rPr lang="en-US" dirty="0"/>
              <a:t>As the lungs and the</a:t>
            </a:r>
            <a:r>
              <a:rPr lang="tr-TR" dirty="0"/>
              <a:t> </a:t>
            </a:r>
            <a:r>
              <a:rPr lang="en-US" dirty="0"/>
              <a:t>thoracic wall “try” to</a:t>
            </a:r>
            <a:r>
              <a:rPr lang="tr-TR" dirty="0"/>
              <a:t> </a:t>
            </a:r>
            <a:r>
              <a:rPr lang="en-US" dirty="0"/>
              <a:t>move ever so slightly away from each other, there occurs</a:t>
            </a:r>
            <a:r>
              <a:rPr lang="tr-TR" dirty="0"/>
              <a:t> </a:t>
            </a:r>
            <a:r>
              <a:rPr lang="en-US" dirty="0"/>
              <a:t>an infinitesimal enlargement of the fluid-filled </a:t>
            </a:r>
            <a:r>
              <a:rPr lang="en-US" dirty="0" err="1"/>
              <a:t>intrapleural</a:t>
            </a:r>
            <a:r>
              <a:rPr lang="tr-TR" dirty="0"/>
              <a:t> </a:t>
            </a:r>
            <a:r>
              <a:rPr lang="en-US" dirty="0"/>
              <a:t>space between them. </a:t>
            </a:r>
            <a:endParaRPr lang="tr-TR" dirty="0"/>
          </a:p>
          <a:p>
            <a:r>
              <a:rPr lang="en-US" dirty="0"/>
              <a:t>But fluid cannot expand</a:t>
            </a:r>
            <a:r>
              <a:rPr lang="tr-TR" dirty="0"/>
              <a:t> </a:t>
            </a:r>
            <a:r>
              <a:rPr lang="en-US" dirty="0"/>
              <a:t>the way air can, and so even this tiny enlargement of</a:t>
            </a:r>
            <a:r>
              <a:rPr lang="tr-TR" dirty="0"/>
              <a:t> </a:t>
            </a:r>
            <a:r>
              <a:rPr lang="en-US" dirty="0"/>
              <a:t>the </a:t>
            </a:r>
            <a:r>
              <a:rPr lang="en-US" dirty="0" err="1"/>
              <a:t>intrapleural</a:t>
            </a:r>
            <a:r>
              <a:rPr lang="en-US" dirty="0"/>
              <a:t> space</a:t>
            </a:r>
            <a:r>
              <a:rPr lang="tr-TR" dirty="0"/>
              <a:t> </a:t>
            </a:r>
            <a:r>
              <a:rPr lang="tr-TR" dirty="0" err="1"/>
              <a:t>drops</a:t>
            </a:r>
            <a:r>
              <a:rPr lang="tr-TR" dirty="0"/>
              <a:t> </a:t>
            </a:r>
            <a:r>
              <a:rPr lang="en-US" dirty="0"/>
              <a:t>the</a:t>
            </a:r>
            <a:r>
              <a:rPr lang="tr-TR" dirty="0"/>
              <a:t> </a:t>
            </a:r>
            <a:r>
              <a:rPr lang="en-US" dirty="0" err="1"/>
              <a:t>intrapleural</a:t>
            </a:r>
            <a:r>
              <a:rPr lang="en-US" dirty="0"/>
              <a:t> pressure below atmospheric pressure. </a:t>
            </a:r>
            <a:endParaRPr lang="tr-TR" dirty="0"/>
          </a:p>
          <a:p>
            <a:endParaRPr lang="tr-TR" dirty="0"/>
          </a:p>
        </p:txBody>
      </p:sp>
      <p:pic>
        <p:nvPicPr>
          <p:cNvPr id="4" name="Picture 2" descr="pleura ile ilgili görsel sonucu">
            <a:extLst>
              <a:ext uri="{FF2B5EF4-FFF2-40B4-BE49-F238E27FC236}">
                <a16:creationId xmlns="" xmlns:a16="http://schemas.microsoft.com/office/drawing/2014/main" id="{3C79A9B4-86D2-4116-8026-5B218207C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024" y="1196752"/>
            <a:ext cx="5220072" cy="5123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335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413506E5-D6E9-4CA8-840D-3A4766277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Agency FB" panose="020B0503020202020204" pitchFamily="34" charset="0"/>
              </a:rPr>
              <a:t>TYPES OF BREATHING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9316BAF6-1B59-4614-B7B8-6ACA938BCC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760506" cy="4870450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latin typeface="Agency FB" panose="020B0503020202020204" pitchFamily="34" charset="0"/>
              </a:rPr>
              <a:t>There are two types of breathing: abdominal and costal. </a:t>
            </a:r>
            <a:endParaRPr lang="tr-TR" dirty="0">
              <a:latin typeface="Agency FB" panose="020B0503020202020204" pitchFamily="34" charset="0"/>
            </a:endParaRPr>
          </a:p>
          <a:p>
            <a:r>
              <a:rPr lang="en-US" b="1" dirty="0">
                <a:latin typeface="Agency FB" panose="020B0503020202020204" pitchFamily="34" charset="0"/>
              </a:rPr>
              <a:t>Abdominal breathing</a:t>
            </a:r>
            <a:r>
              <a:rPr lang="tr-TR" b="1" dirty="0">
                <a:latin typeface="Agency FB" panose="020B0503020202020204" pitchFamily="34" charset="0"/>
              </a:rPr>
              <a:t>:</a:t>
            </a:r>
            <a:r>
              <a:rPr lang="en-US" b="1" dirty="0">
                <a:latin typeface="Agency FB" panose="020B0503020202020204" pitchFamily="34" charset="0"/>
              </a:rPr>
              <a:t> </a:t>
            </a:r>
            <a:r>
              <a:rPr lang="en-US" dirty="0">
                <a:latin typeface="Agency FB" panose="020B0503020202020204" pitchFamily="34" charset="0"/>
              </a:rPr>
              <a:t>is characterized by visible movements of the abdomen, in which the abdomen protrudes during inspiration and recoils during expiration. </a:t>
            </a:r>
            <a:endParaRPr lang="tr-TR" dirty="0">
              <a:latin typeface="Agency FB" panose="020B0503020202020204" pitchFamily="34" charset="0"/>
            </a:endParaRPr>
          </a:p>
          <a:p>
            <a:r>
              <a:rPr lang="en-US" dirty="0">
                <a:latin typeface="Agency FB" panose="020B0503020202020204" pitchFamily="34" charset="0"/>
              </a:rPr>
              <a:t>Normally the abdominal type of breathing predominates. </a:t>
            </a:r>
            <a:endParaRPr lang="tr-TR" dirty="0">
              <a:latin typeface="Agency FB" panose="020B0503020202020204" pitchFamily="34" charset="0"/>
            </a:endParaRPr>
          </a:p>
          <a:p>
            <a:r>
              <a:rPr lang="tr-TR" b="1" dirty="0">
                <a:latin typeface="Agency FB" panose="020B0503020202020204" pitchFamily="34" charset="0"/>
              </a:rPr>
              <a:t>C</a:t>
            </a:r>
            <a:r>
              <a:rPr lang="en-US" b="1" dirty="0" err="1">
                <a:latin typeface="Agency FB" panose="020B0503020202020204" pitchFamily="34" charset="0"/>
              </a:rPr>
              <a:t>ostal</a:t>
            </a:r>
            <a:r>
              <a:rPr lang="en-US" b="1" dirty="0">
                <a:latin typeface="Agency FB" panose="020B0503020202020204" pitchFamily="34" charset="0"/>
              </a:rPr>
              <a:t> breathing</a:t>
            </a:r>
            <a:r>
              <a:rPr lang="en-US" dirty="0">
                <a:latin typeface="Agency FB" panose="020B0503020202020204" pitchFamily="34" charset="0"/>
              </a:rPr>
              <a:t>; is characterized by pronounced rib movements. </a:t>
            </a:r>
            <a:endParaRPr lang="tr-TR" dirty="0">
              <a:latin typeface="Agency FB" panose="020B0503020202020204" pitchFamily="34" charset="0"/>
            </a:endParaRPr>
          </a:p>
          <a:p>
            <a:r>
              <a:rPr lang="en-US" dirty="0">
                <a:latin typeface="Agency FB" panose="020B0503020202020204" pitchFamily="34" charset="0"/>
              </a:rPr>
              <a:t>During painful conditions of the abdomen such as peritonitis</a:t>
            </a:r>
            <a:r>
              <a:rPr lang="tr-TR" dirty="0">
                <a:latin typeface="Agency FB" panose="020B0503020202020204" pitchFamily="34" charset="0"/>
              </a:rPr>
              <a:t> </a:t>
            </a:r>
            <a:r>
              <a:rPr lang="en-US" dirty="0">
                <a:latin typeface="Agency FB" panose="020B0503020202020204" pitchFamily="34" charset="0"/>
              </a:rPr>
              <a:t>costal </a:t>
            </a:r>
            <a:r>
              <a:rPr lang="en-US" dirty="0" smtClean="0">
                <a:latin typeface="Agency FB" panose="020B0503020202020204" pitchFamily="34" charset="0"/>
              </a:rPr>
              <a:t>breathing </a:t>
            </a:r>
            <a:r>
              <a:rPr lang="en-US" dirty="0">
                <a:latin typeface="Agency FB" panose="020B0503020202020204" pitchFamily="34" charset="0"/>
              </a:rPr>
              <a:t>can predominate. </a:t>
            </a:r>
            <a:endParaRPr lang="tr-TR" dirty="0">
              <a:latin typeface="Agency FB" panose="020B0503020202020204" pitchFamily="34" charset="0"/>
            </a:endParaRPr>
          </a:p>
          <a:p>
            <a:r>
              <a:rPr lang="tr-TR" dirty="0">
                <a:latin typeface="Agency FB" panose="020B0503020202020204" pitchFamily="34" charset="0"/>
              </a:rPr>
              <a:t>D</a:t>
            </a:r>
            <a:r>
              <a:rPr lang="en-US" dirty="0" err="1">
                <a:latin typeface="Agency FB" panose="020B0503020202020204" pitchFamily="34" charset="0"/>
              </a:rPr>
              <a:t>uring</a:t>
            </a:r>
            <a:r>
              <a:rPr lang="en-US" dirty="0">
                <a:latin typeface="Agency FB" panose="020B0503020202020204" pitchFamily="34" charset="0"/>
              </a:rPr>
              <a:t> painful conditions of the thorax such as pleuritis, abdominal breathing might be more apparent. </a:t>
            </a:r>
            <a:endParaRPr lang="tr-TR" dirty="0">
              <a:latin typeface="Agency FB" panose="020B0503020202020204" pitchFamily="34" charset="0"/>
            </a:endParaRPr>
          </a:p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="" xmlns:a16="http://schemas.microsoft.com/office/drawing/2014/main" id="{38075C91-6BE4-4E51-98A2-D0C3D0BDAC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707" y="2374899"/>
            <a:ext cx="5164667" cy="290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8182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Intrapleural</a:t>
            </a:r>
            <a:r>
              <a:rPr lang="tr-TR" b="1" dirty="0"/>
              <a:t> </a:t>
            </a:r>
            <a:r>
              <a:rPr lang="tr-TR" b="1" dirty="0" err="1"/>
              <a:t>Pressure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56793"/>
            <a:ext cx="5257800" cy="496855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During</a:t>
            </a:r>
            <a:r>
              <a:rPr lang="tr-TR" dirty="0"/>
              <a:t> </a:t>
            </a:r>
            <a:r>
              <a:rPr lang="en-US" dirty="0"/>
              <a:t>surgery or trauma, the chest wall is pierced without</a:t>
            </a:r>
            <a:r>
              <a:rPr lang="tr-TR" dirty="0"/>
              <a:t> </a:t>
            </a:r>
            <a:r>
              <a:rPr lang="en-US" dirty="0"/>
              <a:t>damaging the lung.</a:t>
            </a:r>
            <a:endParaRPr lang="tr-TR" dirty="0"/>
          </a:p>
          <a:p>
            <a:r>
              <a:rPr lang="en-US" dirty="0"/>
              <a:t>Atmospheric air rushes</a:t>
            </a:r>
            <a:r>
              <a:rPr lang="tr-TR" dirty="0"/>
              <a:t> </a:t>
            </a:r>
            <a:r>
              <a:rPr lang="en-US" dirty="0"/>
              <a:t>through the wound into the intrapleural space (pneumothorax), and the intrapleural</a:t>
            </a:r>
            <a:r>
              <a:rPr lang="tr-TR" dirty="0"/>
              <a:t> </a:t>
            </a:r>
            <a:r>
              <a:rPr lang="en-US" dirty="0"/>
              <a:t>pressure goes from</a:t>
            </a:r>
            <a:r>
              <a:rPr lang="tr-TR" dirty="0"/>
              <a:t>-</a:t>
            </a:r>
            <a:r>
              <a:rPr lang="en-US" dirty="0"/>
              <a:t>4 mmHg to 0 mmHg.</a:t>
            </a:r>
            <a:endParaRPr lang="tr-TR" dirty="0"/>
          </a:p>
          <a:p>
            <a:r>
              <a:rPr lang="en-US" b="1" dirty="0"/>
              <a:t>The</a:t>
            </a:r>
            <a:r>
              <a:rPr lang="tr-TR" b="1" dirty="0"/>
              <a:t> </a:t>
            </a:r>
            <a:r>
              <a:rPr lang="en-US" b="1" dirty="0" err="1"/>
              <a:t>transpulmonary</a:t>
            </a:r>
            <a:r>
              <a:rPr lang="en-US" b="1" dirty="0"/>
              <a:t> pressure acting to hold the lung open</a:t>
            </a:r>
            <a:r>
              <a:rPr lang="tr-TR" b="1" dirty="0"/>
              <a:t> </a:t>
            </a:r>
            <a:r>
              <a:rPr lang="en-US" b="1" dirty="0"/>
              <a:t>is thus eliminated, and the lung collapses. </a:t>
            </a:r>
            <a:endParaRPr lang="tr-TR" b="1" dirty="0"/>
          </a:p>
          <a:p>
            <a:r>
              <a:rPr lang="en-US" dirty="0"/>
              <a:t>At the same</a:t>
            </a:r>
            <a:r>
              <a:rPr lang="tr-TR" dirty="0"/>
              <a:t> </a:t>
            </a:r>
            <a:r>
              <a:rPr lang="en-US" dirty="0"/>
              <a:t>time, the chest wall moves outward since its elastic recoil</a:t>
            </a:r>
            <a:r>
              <a:rPr lang="tr-TR" dirty="0"/>
              <a:t> </a:t>
            </a:r>
            <a:r>
              <a:rPr lang="en-US" dirty="0"/>
              <a:t>is also no longer opposed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0958" y="2204864"/>
            <a:ext cx="5548513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1550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Stable Balance between Breaths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1424" y="1690688"/>
            <a:ext cx="5616624" cy="4421088"/>
          </a:xfrm>
        </p:spPr>
        <p:txBody>
          <a:bodyPr>
            <a:normAutofit/>
          </a:bodyPr>
          <a:lstStyle/>
          <a:p>
            <a:r>
              <a:rPr lang="tr-TR" b="1" dirty="0" err="1"/>
              <a:t>Elastic</a:t>
            </a:r>
            <a:r>
              <a:rPr lang="tr-TR" b="1" dirty="0"/>
              <a:t> </a:t>
            </a:r>
            <a:r>
              <a:rPr lang="tr-TR" b="1" dirty="0" err="1"/>
              <a:t>recoil</a:t>
            </a:r>
            <a:r>
              <a:rPr lang="tr-TR" b="1" dirty="0"/>
              <a:t>: </a:t>
            </a:r>
            <a:r>
              <a:rPr lang="en-US" dirty="0"/>
              <a:t>tendency of an elastic structure to oppose</a:t>
            </a:r>
            <a:r>
              <a:rPr lang="tr-TR" dirty="0"/>
              <a:t> </a:t>
            </a:r>
            <a:r>
              <a:rPr lang="en-US" dirty="0"/>
              <a:t>stretching or distortion. </a:t>
            </a:r>
            <a:endParaRPr lang="tr-TR" dirty="0"/>
          </a:p>
          <a:p>
            <a:r>
              <a:rPr lang="tr-TR" dirty="0"/>
              <a:t>I</a:t>
            </a:r>
            <a:r>
              <a:rPr lang="en-US" dirty="0" err="1"/>
              <a:t>nherent</a:t>
            </a:r>
            <a:r>
              <a:rPr lang="tr-TR" dirty="0"/>
              <a:t> </a:t>
            </a:r>
            <a:r>
              <a:rPr lang="en-US" dirty="0"/>
              <a:t>elastic recoil tending to collapse the lungs is exactly</a:t>
            </a:r>
            <a:r>
              <a:rPr lang="tr-TR" dirty="0"/>
              <a:t> </a:t>
            </a:r>
            <a:r>
              <a:rPr lang="en-US" dirty="0"/>
              <a:t>balanced by the </a:t>
            </a:r>
            <a:r>
              <a:rPr lang="en-US" b="1" dirty="0" err="1"/>
              <a:t>transpulmonary</a:t>
            </a:r>
            <a:r>
              <a:rPr lang="en-US" b="1" dirty="0"/>
              <a:t> pressure tending </a:t>
            </a:r>
            <a:r>
              <a:rPr lang="en-US" dirty="0"/>
              <a:t>to</a:t>
            </a:r>
            <a:r>
              <a:rPr lang="tr-TR" dirty="0"/>
              <a:t> </a:t>
            </a:r>
            <a:r>
              <a:rPr lang="en-US" dirty="0"/>
              <a:t>expand them, </a:t>
            </a:r>
            <a:endParaRPr lang="tr-TR" dirty="0"/>
          </a:p>
          <a:p>
            <a:r>
              <a:rPr lang="tr-TR" dirty="0"/>
              <a:t>T</a:t>
            </a:r>
            <a:r>
              <a:rPr lang="en-US" dirty="0"/>
              <a:t>he volume of the lungs is stable at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point</a:t>
            </a:r>
            <a:r>
              <a:rPr lang="tr-TR" dirty="0"/>
              <a:t>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4072" y="2060848"/>
            <a:ext cx="4824536" cy="314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8110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Inspiration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3912" y="260648"/>
            <a:ext cx="3744416" cy="6095078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="" xmlns:a16="http://schemas.microsoft.com/office/drawing/2014/main" id="{DCCE1FD4-EEB8-4189-A8E2-D9EAE3C24B0D}"/>
              </a:ext>
            </a:extLst>
          </p:cNvPr>
          <p:cNvSpPr/>
          <p:nvPr/>
        </p:nvSpPr>
        <p:spPr>
          <a:xfrm>
            <a:off x="704007" y="1795165"/>
            <a:ext cx="432923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gency FB" panose="020B0503020202020204" pitchFamily="34" charset="0"/>
                <a:ea typeface="+mn-ea"/>
                <a:cs typeface="+mn-cs"/>
              </a:rPr>
              <a:t>B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gency FB" panose="020B0503020202020204" pitchFamily="34" charset="0"/>
                <a:ea typeface="+mn-ea"/>
                <a:cs typeface="+mn-cs"/>
              </a:rPr>
              <a:t>y the end of inspiration,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gency FB" panose="020B0503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gency FB" panose="020B0503020202020204" pitchFamily="34" charset="0"/>
                <a:ea typeface="+mn-ea"/>
                <a:cs typeface="+mn-cs"/>
              </a:rPr>
              <a:t>equilibrium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gency FB" panose="020B0503020202020204" pitchFamily="34" charset="0"/>
                <a:ea typeface="+mn-ea"/>
                <a:cs typeface="+mn-cs"/>
              </a:rPr>
              <a:t>across the lungs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gency FB" panose="020B0503020202020204" pitchFamily="34" charset="0"/>
                <a:ea typeface="+mn-ea"/>
                <a:cs typeface="+mn-cs"/>
              </a:rPr>
              <a:t>is once again established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gency FB" panose="020B0503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gency FB" panose="020B0503020202020204" pitchFamily="34" charset="0"/>
                <a:ea typeface="+mn-ea"/>
                <a:cs typeface="+mn-cs"/>
              </a:rPr>
              <a:t>since the more inflated lungs exert a greater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gency FB" panose="020B0503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gency FB" panose="020B0503020202020204" pitchFamily="34" charset="0"/>
                <a:ea typeface="+mn-ea"/>
                <a:cs typeface="+mn-cs"/>
              </a:rPr>
              <a:t>elastic recoil, which equals the increased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gency FB" panose="020B0503020202020204" pitchFamily="34" charset="0"/>
                <a:ea typeface="+mn-ea"/>
                <a:cs typeface="+mn-cs"/>
              </a:rPr>
              <a:t>transpulmonary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gency FB" panose="020B0503020202020204" pitchFamily="34" charset="0"/>
                <a:ea typeface="+mn-ea"/>
                <a:cs typeface="+mn-cs"/>
              </a:rPr>
              <a:t> </a:t>
            </a:r>
            <a:r>
              <a:rPr kumimoji="0" lang="tr-T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gency FB" panose="020B0503020202020204" pitchFamily="34" charset="0"/>
                <a:ea typeface="+mn-ea"/>
                <a:cs typeface="+mn-cs"/>
              </a:rPr>
              <a:t>pressure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gency FB" panose="020B0503020202020204" pitchFamily="34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00636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Expiration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2549" y="1593130"/>
            <a:ext cx="4506012" cy="4788816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At the end of inspiration, the</a:t>
            </a:r>
            <a:r>
              <a:rPr lang="tr-TR" dirty="0"/>
              <a:t> </a:t>
            </a:r>
            <a:r>
              <a:rPr lang="en-US" dirty="0"/>
              <a:t>nerves to the diaphragm and inspiratory intercostal</a:t>
            </a:r>
            <a:r>
              <a:rPr lang="tr-TR" dirty="0"/>
              <a:t> </a:t>
            </a:r>
            <a:r>
              <a:rPr lang="en-US" dirty="0"/>
              <a:t>muscles decrease their firing, and so these muscles relax.</a:t>
            </a:r>
          </a:p>
          <a:p>
            <a:r>
              <a:rPr lang="en-US" dirty="0"/>
              <a:t>The chest wall is no longer being actively pulled</a:t>
            </a:r>
            <a:r>
              <a:rPr lang="tr-TR" dirty="0"/>
              <a:t> </a:t>
            </a:r>
            <a:r>
              <a:rPr lang="en-US" dirty="0"/>
              <a:t>outward and upward by the muscle contractions </a:t>
            </a:r>
            <a:endParaRPr lang="tr-TR" dirty="0"/>
          </a:p>
          <a:p>
            <a:r>
              <a:rPr lang="tr-TR" dirty="0"/>
              <a:t>I</a:t>
            </a:r>
            <a:r>
              <a:rPr lang="en-US" dirty="0"/>
              <a:t>t starts to recoil inward to its original smaller dimensions</a:t>
            </a:r>
            <a:r>
              <a:rPr lang="tr-TR" dirty="0"/>
              <a:t> </a:t>
            </a:r>
            <a:r>
              <a:rPr lang="en-US" dirty="0"/>
              <a:t>existing between breaths. </a:t>
            </a:r>
            <a:endParaRPr lang="tr-TR" dirty="0"/>
          </a:p>
          <a:p>
            <a:r>
              <a:rPr lang="en-US" dirty="0"/>
              <a:t>This immediately</a:t>
            </a:r>
            <a:r>
              <a:rPr lang="tr-TR" dirty="0"/>
              <a:t> </a:t>
            </a:r>
            <a:r>
              <a:rPr lang="en-US" dirty="0"/>
              <a:t>makes the </a:t>
            </a:r>
            <a:r>
              <a:rPr lang="en-US" b="1" dirty="0" err="1"/>
              <a:t>intrapleural</a:t>
            </a:r>
            <a:r>
              <a:rPr lang="en-US" b="1" dirty="0"/>
              <a:t> pressure less </a:t>
            </a:r>
            <a:r>
              <a:rPr lang="en-US" b="1" dirty="0" err="1"/>
              <a:t>subatmospheric</a:t>
            </a:r>
            <a:r>
              <a:rPr lang="tr-TR" b="1" dirty="0"/>
              <a:t> </a:t>
            </a:r>
            <a:r>
              <a:rPr lang="en-US" dirty="0"/>
              <a:t>and </a:t>
            </a:r>
            <a:r>
              <a:rPr lang="en-US" i="1" dirty="0"/>
              <a:t>decreases </a:t>
            </a:r>
            <a:r>
              <a:rPr lang="en-US" dirty="0"/>
              <a:t>the </a:t>
            </a:r>
            <a:r>
              <a:rPr lang="en-US" b="1" dirty="0" err="1"/>
              <a:t>transpulmonary</a:t>
            </a:r>
            <a:r>
              <a:rPr lang="en-US" b="1" dirty="0"/>
              <a:t> pressure</a:t>
            </a:r>
            <a:r>
              <a:rPr lang="en-US" dirty="0"/>
              <a:t>.</a:t>
            </a:r>
          </a:p>
          <a:p>
            <a:r>
              <a:rPr lang="en-US" dirty="0"/>
              <a:t>Therefore, the </a:t>
            </a:r>
            <a:r>
              <a:rPr lang="en-US" dirty="0" err="1"/>
              <a:t>transpulmonary</a:t>
            </a:r>
            <a:r>
              <a:rPr lang="en-US" dirty="0"/>
              <a:t> pressure acting to expand</a:t>
            </a:r>
            <a:r>
              <a:rPr lang="tr-TR" dirty="0"/>
              <a:t> </a:t>
            </a:r>
            <a:r>
              <a:rPr lang="en-US" dirty="0"/>
              <a:t>the lungs is now smaller than the elastic recoil, and the lungs</a:t>
            </a:r>
            <a:r>
              <a:rPr lang="tr-TR" dirty="0"/>
              <a:t> </a:t>
            </a:r>
            <a:r>
              <a:rPr lang="en-US" dirty="0"/>
              <a:t>passively recoil to their original dimensions.</a:t>
            </a:r>
            <a:endParaRPr lang="tr-TR" dirty="0"/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706A7982-0401-4EFE-8BC2-73957EA53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8561" y="1593130"/>
            <a:ext cx="7463137" cy="3983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12253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BB6285CC-B67B-4764-B0C5-205F580D0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ANY QUESTIONS?</a:t>
            </a:r>
          </a:p>
        </p:txBody>
      </p:sp>
      <p:pic>
        <p:nvPicPr>
          <p:cNvPr id="4" name="İçerik Yer Tutucusu 3">
            <a:extLst>
              <a:ext uri="{FF2B5EF4-FFF2-40B4-BE49-F238E27FC236}">
                <a16:creationId xmlns="" xmlns:a16="http://schemas.microsoft.com/office/drawing/2014/main" id="{E190ADFC-EDB7-42D2-B971-4A72E76897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96408" y="1866055"/>
            <a:ext cx="5599183" cy="3740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196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413506E5-D6E9-4CA8-840D-3A4766277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STATES OF BREATHING </a:t>
            </a:r>
            <a:endParaRPr lang="tr-TR" b="1" dirty="0">
              <a:latin typeface="Agency FB" panose="020B0503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9316BAF6-1B59-4614-B7B8-6ACA938BCC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915149" cy="4889500"/>
          </a:xfrm>
        </p:spPr>
        <p:txBody>
          <a:bodyPr>
            <a:normAutofit fontScale="85000" lnSpcReduction="20000"/>
          </a:bodyPr>
          <a:lstStyle/>
          <a:p>
            <a:r>
              <a:rPr lang="tr-TR" dirty="0"/>
              <a:t>T</a:t>
            </a:r>
            <a:r>
              <a:rPr lang="en-US" dirty="0"/>
              <a:t>here are variations in breathing relating to the frequency of breathing cycles, depth of inspiration, or both. </a:t>
            </a:r>
            <a:endParaRPr lang="tr-TR" dirty="0"/>
          </a:p>
          <a:p>
            <a:r>
              <a:rPr lang="en-US" b="1" dirty="0"/>
              <a:t>Eupnea</a:t>
            </a:r>
            <a:r>
              <a:rPr lang="en-US" dirty="0"/>
              <a:t> is the term used to describe normal quiet breathing, with no deviation in frequency or depth. </a:t>
            </a:r>
            <a:endParaRPr lang="tr-TR" dirty="0"/>
          </a:p>
          <a:p>
            <a:r>
              <a:rPr lang="en-US" b="1" dirty="0"/>
              <a:t>Dyspnea</a:t>
            </a:r>
            <a:r>
              <a:rPr lang="en-US" dirty="0"/>
              <a:t> is difficult breathing, in which visible effort is required to breathe. </a:t>
            </a:r>
            <a:endParaRPr lang="tr-TR" dirty="0"/>
          </a:p>
          <a:p>
            <a:r>
              <a:rPr lang="en-US" b="1" dirty="0"/>
              <a:t>Hyperpnea</a:t>
            </a:r>
            <a:r>
              <a:rPr lang="en-US" dirty="0"/>
              <a:t> refers to breathing characterized by increased depth, frequency, or both, and is noticeable after physical exertion. </a:t>
            </a:r>
            <a:endParaRPr lang="tr-TR" dirty="0"/>
          </a:p>
          <a:p>
            <a:r>
              <a:rPr lang="en-US" b="1" dirty="0"/>
              <a:t>Polypnea </a:t>
            </a:r>
            <a:r>
              <a:rPr lang="en-US" dirty="0"/>
              <a:t>is rapid shallow breathing, somewhat similar to panting. Polypnea is similar to hyperpnea in regard to  frequency, but is unlike hyperpnea in regard to depth. </a:t>
            </a:r>
            <a:endParaRPr lang="tr-TR" dirty="0"/>
          </a:p>
          <a:p>
            <a:r>
              <a:rPr lang="en-US" b="1" dirty="0"/>
              <a:t>Apnea </a:t>
            </a:r>
            <a:r>
              <a:rPr lang="en-US" dirty="0"/>
              <a:t>refers to a cessation of breathing. </a:t>
            </a:r>
            <a:endParaRPr lang="tr-TR" dirty="0"/>
          </a:p>
          <a:p>
            <a:r>
              <a:rPr lang="en-US" b="1" dirty="0"/>
              <a:t>Tachypnea</a:t>
            </a:r>
            <a:r>
              <a:rPr lang="en-US" dirty="0"/>
              <a:t> is excessive rapidity of breathing, and </a:t>
            </a:r>
            <a:endParaRPr lang="tr-TR" dirty="0"/>
          </a:p>
          <a:p>
            <a:r>
              <a:rPr lang="tr-TR" b="1" dirty="0"/>
              <a:t>B</a:t>
            </a:r>
            <a:r>
              <a:rPr lang="en-US" b="1" dirty="0" err="1"/>
              <a:t>radypnea</a:t>
            </a:r>
            <a:r>
              <a:rPr lang="en-US" b="1" dirty="0"/>
              <a:t> </a:t>
            </a:r>
            <a:r>
              <a:rPr lang="en-US" dirty="0"/>
              <a:t>is abnormal slowness of breathing.</a:t>
            </a:r>
          </a:p>
          <a:p>
            <a:endParaRPr lang="en-US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="" xmlns:a16="http://schemas.microsoft.com/office/drawing/2014/main" id="{E29E6B40-57AC-4893-89CE-5E8FD2687B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3349" y="2466975"/>
            <a:ext cx="4286250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558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piratory patterns ile ilgili görsel sonucu">
            <a:extLst>
              <a:ext uri="{FF2B5EF4-FFF2-40B4-BE49-F238E27FC236}">
                <a16:creationId xmlns="" xmlns:a16="http://schemas.microsoft.com/office/drawing/2014/main" id="{6F4E4B8B-A39C-4BC0-B649-CF42C81CCA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" t="10668"/>
          <a:stretch/>
        </p:blipFill>
        <p:spPr bwMode="auto">
          <a:xfrm>
            <a:off x="590549" y="985837"/>
            <a:ext cx="11189457" cy="456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9195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66E31EB2-2B40-4BC0-A007-12F4E22FA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RESPIRATORY FRQUENCY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F02CCAE3-8B15-4B6E-B924-24C554C1A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550" y="1560779"/>
            <a:ext cx="7436749" cy="4932096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Respiratory frequency </a:t>
            </a:r>
            <a:r>
              <a:rPr lang="en-US" dirty="0"/>
              <a:t>refers to the number of respiratory cycles each minute. </a:t>
            </a:r>
            <a:endParaRPr lang="tr-TR" dirty="0"/>
          </a:p>
          <a:p>
            <a:r>
              <a:rPr lang="en-US" dirty="0"/>
              <a:t>It is an </a:t>
            </a:r>
            <a:r>
              <a:rPr lang="en-US" u="sng" dirty="0"/>
              <a:t>excellent indicator </a:t>
            </a:r>
            <a:r>
              <a:rPr lang="en-US" dirty="0"/>
              <a:t>of health status</a:t>
            </a:r>
            <a:endParaRPr lang="tr-TR" dirty="0"/>
          </a:p>
          <a:p>
            <a:r>
              <a:rPr lang="en-US" dirty="0"/>
              <a:t>In addition to variations observed among species, respiratory frequency can be affected by other factors</a:t>
            </a:r>
            <a:r>
              <a:rPr lang="tr-TR" dirty="0"/>
              <a:t>:</a:t>
            </a:r>
            <a:r>
              <a:rPr lang="en-US" dirty="0"/>
              <a:t> </a:t>
            </a:r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i="1" dirty="0"/>
              <a:t>body size, age, exercise, excitement, environmental temperature, pregnancy, degree of filling of the digestive tract, and state of health. </a:t>
            </a:r>
            <a:endParaRPr lang="tr-TR" i="1" dirty="0"/>
          </a:p>
          <a:p>
            <a:r>
              <a:rPr lang="en-US" dirty="0"/>
              <a:t>Pregnancy and digestive tract filling increase frequency because they limit the excursion of the diaphragm during inspiration. </a:t>
            </a:r>
            <a:endParaRPr lang="tr-TR" dirty="0"/>
          </a:p>
          <a:p>
            <a:r>
              <a:rPr lang="en-US" dirty="0"/>
              <a:t>When expansion of the lungs is restricted, adequate ventilation is maintained by increased frequency. </a:t>
            </a:r>
            <a:endParaRPr lang="tr-TR" dirty="0"/>
          </a:p>
          <a:p>
            <a:r>
              <a:rPr lang="en-US" dirty="0"/>
              <a:t>For example, when cattle lie down, the large rumen pushes against the diaphragm and restricts its movement, and respiratory frequency is seen to increase. </a:t>
            </a:r>
            <a:endParaRPr lang="tr-TR" dirty="0"/>
          </a:p>
          <a:p>
            <a:r>
              <a:rPr lang="en-US" dirty="0"/>
              <a:t>Respiratory frequency usually increases during disease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="" xmlns:a16="http://schemas.microsoft.com/office/drawing/2014/main" id="{D879A4A1-0FBF-40B5-9A65-FE97A08C77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5859" y="2616382"/>
            <a:ext cx="381000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586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>
            <a:extLst>
              <a:ext uri="{FF2B5EF4-FFF2-40B4-BE49-F238E27FC236}">
                <a16:creationId xmlns="" xmlns:a16="http://schemas.microsoft.com/office/drawing/2014/main" id="{1C1D713B-5107-4F04-9E2E-2EE449311C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2392" t="54797" r="33870" b="14739"/>
          <a:stretch/>
        </p:blipFill>
        <p:spPr>
          <a:xfrm>
            <a:off x="2609849" y="304801"/>
            <a:ext cx="6676212" cy="3390901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="" xmlns:a16="http://schemas.microsoft.com/office/drawing/2014/main" id="{A3496932-BCF7-4181-B1FF-FAC4501ECE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5336" y="4080391"/>
            <a:ext cx="5495925" cy="2594944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="" xmlns:a16="http://schemas.microsoft.com/office/drawing/2014/main" id="{6DE58A60-0103-48E9-A693-FFAB9D5F53EE}"/>
              </a:ext>
            </a:extLst>
          </p:cNvPr>
          <p:cNvSpPr txBox="1"/>
          <p:nvPr/>
        </p:nvSpPr>
        <p:spPr>
          <a:xfrm>
            <a:off x="5699491" y="3662364"/>
            <a:ext cx="2371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Human</a:t>
            </a:r>
          </a:p>
        </p:txBody>
      </p:sp>
    </p:spTree>
    <p:extLst>
      <p:ext uri="{BB962C8B-B14F-4D97-AF65-F5344CB8AC3E}">
        <p14:creationId xmlns:p14="http://schemas.microsoft.com/office/powerpoint/2010/main" val="1763327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4501350E-8941-4F9C-BEE2-9D6C49A32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PULMONARY VOLUMES AND CAPACİTİES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17E34016-F2DE-402A-8CFE-E9047E896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65496" cy="4267678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Tidal volume </a:t>
            </a:r>
            <a:r>
              <a:rPr lang="en-US" dirty="0"/>
              <a:t>is the amount of air breathed in or out during a respiratory cycle</a:t>
            </a:r>
            <a:r>
              <a:rPr lang="tr-TR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Inspiratory reserve volume </a:t>
            </a:r>
            <a:r>
              <a:rPr lang="en-US" dirty="0"/>
              <a:t>is the amount of air that can still be inspired after inhaling the tidal volume,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b="1" dirty="0"/>
              <a:t>E</a:t>
            </a:r>
            <a:r>
              <a:rPr lang="en-US" b="1" dirty="0" err="1"/>
              <a:t>xpiratory</a:t>
            </a:r>
            <a:r>
              <a:rPr lang="en-US" b="1" dirty="0"/>
              <a:t> reserve volume </a:t>
            </a:r>
            <a:r>
              <a:rPr lang="en-US" dirty="0"/>
              <a:t>is the amount of air that can still be expired after exhaling the tidal volume. 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Residual volume </a:t>
            </a:r>
            <a:r>
              <a:rPr lang="en-US" dirty="0"/>
              <a:t>is the amount of air remaining in the lungs after the most forceful expiration. </a:t>
            </a:r>
            <a:endParaRPr lang="tr-TR" dirty="0"/>
          </a:p>
          <a:p>
            <a:r>
              <a:rPr lang="en-US" dirty="0"/>
              <a:t>Because of the remaining residual volume, excised lung sections float in water. </a:t>
            </a:r>
            <a:endParaRPr lang="tr-TR" dirty="0" smtClean="0"/>
          </a:p>
          <a:p>
            <a:r>
              <a:rPr lang="en-US" dirty="0" smtClean="0"/>
              <a:t>Consolidation </a:t>
            </a:r>
            <a:r>
              <a:rPr lang="en-US" dirty="0"/>
              <a:t>of lung tissue, as occurs in pneumonia, causes them to sink. </a:t>
            </a:r>
            <a:endParaRPr lang="tr-TR" dirty="0"/>
          </a:p>
        </p:txBody>
      </p:sp>
      <p:pic>
        <p:nvPicPr>
          <p:cNvPr id="3074" name="Picture 2" descr="PULMONARY VOLUMES ile ilgili görsel sonucu">
            <a:extLst>
              <a:ext uri="{FF2B5EF4-FFF2-40B4-BE49-F238E27FC236}">
                <a16:creationId xmlns="" xmlns:a16="http://schemas.microsoft.com/office/drawing/2014/main" id="{71833FCF-FD16-41F3-8A0D-B71C62597E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687" b="13880"/>
          <a:stretch/>
        </p:blipFill>
        <p:spPr bwMode="auto">
          <a:xfrm>
            <a:off x="6522181" y="1660955"/>
            <a:ext cx="4960417" cy="401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115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78E4D4B4-547F-4D0C-B4E6-9E7CBBD5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WHY IS RESIDUAL VOLUME IMPORTANT?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F2B81802-5201-4BF5-9C82-7949A63466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280" y="1825625"/>
            <a:ext cx="10515600" cy="4890764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/>
              <a:t>I</a:t>
            </a:r>
            <a:r>
              <a:rPr lang="en-US" dirty="0" smtClean="0"/>
              <a:t>t </a:t>
            </a:r>
            <a:r>
              <a:rPr lang="en-US" dirty="0"/>
              <a:t>prevents lungs from collapsing after each breath. Imagine a deflated balloon.</a:t>
            </a:r>
          </a:p>
          <a:p>
            <a:endParaRPr lang="en-US" dirty="0"/>
          </a:p>
          <a:p>
            <a:endParaRPr lang="en-US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en-US" dirty="0"/>
              <a:t>If you had the job of inflating it, how much effort would it take to overcome the initial resistance and blow just a small amount of air in? The answer is A LOT of effort.</a:t>
            </a:r>
            <a:endParaRPr lang="tr-TR" dirty="0"/>
          </a:p>
          <a:p>
            <a:r>
              <a:rPr lang="en-US" dirty="0"/>
              <a:t>The deflated balloon is analogous to a collapsed lung. If not for the residual volume, initiation of each breath would require tremendous effort. Increased work of breathing would simultaneously increase the energy requirements. </a:t>
            </a:r>
          </a:p>
          <a:p>
            <a:pPr marL="0" indent="0">
              <a:buNone/>
            </a:pPr>
            <a:r>
              <a:rPr lang="tr-TR" dirty="0"/>
              <a:t>2. T</a:t>
            </a:r>
            <a:r>
              <a:rPr lang="en-US" dirty="0"/>
              <a:t>he residual volume keeps lungs ventilated between consecutive breaths. </a:t>
            </a:r>
            <a:r>
              <a:rPr lang="tr-TR" dirty="0"/>
              <a:t> </a:t>
            </a:r>
            <a:r>
              <a:rPr lang="en-US" dirty="0"/>
              <a:t>Oxygen and carbon dioxide exchange occurs between end of expiration and beginning of next inspiration.</a:t>
            </a:r>
          </a:p>
          <a:p>
            <a:r>
              <a:rPr lang="en-US" dirty="0"/>
              <a:t>It may seem unnecessary since the time lapse between consecutive breaths is hardly a second, but having continuous gas exchange makes the respiratory system much more efficient.</a:t>
            </a:r>
            <a:endParaRPr lang="tr-TR" dirty="0"/>
          </a:p>
        </p:txBody>
      </p:sp>
      <p:pic>
        <p:nvPicPr>
          <p:cNvPr id="2052" name="Picture 4" descr="https://qph.ec.quoracdn.net/main-qimg-24864e70c80aac7119daa7112df68d54-c">
            <a:extLst>
              <a:ext uri="{FF2B5EF4-FFF2-40B4-BE49-F238E27FC236}">
                <a16:creationId xmlns="" xmlns:a16="http://schemas.microsoft.com/office/drawing/2014/main" id="{BB2A1FB9-4863-4154-94F5-BE37B676E4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863" y="2613657"/>
            <a:ext cx="285750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6809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4501350E-8941-4F9C-BEE2-9D6C49A32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PULMONARY VOLUMES AND </a:t>
            </a:r>
            <a:r>
              <a:rPr lang="tr-TR" b="1" dirty="0" smtClean="0"/>
              <a:t>CAPACITIES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17E34016-F2DE-402A-8CFE-E9047E896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9988"/>
            <a:ext cx="11040908" cy="2500439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Sometimes it is useful to combine two or more of these </a:t>
            </a:r>
            <a:r>
              <a:rPr lang="tr-TR" dirty="0"/>
              <a:t> </a:t>
            </a:r>
            <a:r>
              <a:rPr lang="en-US" dirty="0"/>
              <a:t> volumes. Such combinations are called capacities. 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Total lung capacity </a:t>
            </a:r>
            <a:r>
              <a:rPr lang="en-US" dirty="0"/>
              <a:t>is the sum of all volumes</a:t>
            </a:r>
            <a:r>
              <a:rPr lang="en-US" b="1" dirty="0"/>
              <a:t>. </a:t>
            </a:r>
            <a:endParaRPr lang="tr-TR" b="1" dirty="0"/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Vital capacity </a:t>
            </a:r>
            <a:r>
              <a:rPr lang="en-US" dirty="0"/>
              <a:t>is the sum of all volumes over and above the residual volume; it is the maximum amount of air that can be breathed in after the most forceful expiration. 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Inspiratory capacity </a:t>
            </a:r>
            <a:r>
              <a:rPr lang="en-US" dirty="0"/>
              <a:t>is the sum of the tidal and inspiratory reserve volumes. 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Functional residual capacity </a:t>
            </a:r>
            <a:r>
              <a:rPr lang="en-US" dirty="0"/>
              <a:t>is</a:t>
            </a:r>
            <a:r>
              <a:rPr lang="tr-TR" dirty="0"/>
              <a:t> </a:t>
            </a:r>
            <a:r>
              <a:rPr lang="en-US" dirty="0"/>
              <a:t>the sum of the expiratory reserve volume and the residual volume. This is the lung volume that is ventilated by the tidal volume.</a:t>
            </a:r>
            <a:r>
              <a:rPr lang="en-US" b="1" dirty="0"/>
              <a:t> </a:t>
            </a:r>
            <a:endParaRPr lang="tr-TR" b="1" dirty="0"/>
          </a:p>
          <a:p>
            <a:r>
              <a:rPr lang="en-US" b="1" dirty="0"/>
              <a:t>It serves as the reservoir for air and helps to provide constancy to the blood concentrations of the respired gases. 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="" xmlns:a16="http://schemas.microsoft.com/office/drawing/2014/main" id="{10BB2E7B-7171-4A09-BB22-FA9A3BD004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7012" y="3730427"/>
            <a:ext cx="6657975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199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1709</Words>
  <Application>Microsoft Office PowerPoint</Application>
  <PresentationFormat>Geniş ekran</PresentationFormat>
  <Paragraphs>130</Paragraphs>
  <Slides>24</Slides>
  <Notes>0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24</vt:i4>
      </vt:variant>
    </vt:vector>
  </HeadingPairs>
  <TitlesOfParts>
    <vt:vector size="32" baseType="lpstr">
      <vt:lpstr>Agency FB</vt:lpstr>
      <vt:lpstr>Arial</vt:lpstr>
      <vt:lpstr>Arial Narrow</vt:lpstr>
      <vt:lpstr>Calibri</vt:lpstr>
      <vt:lpstr>Calibri Light</vt:lpstr>
      <vt:lpstr>Wingdings</vt:lpstr>
      <vt:lpstr>Office Teması</vt:lpstr>
      <vt:lpstr>1_Office Teması</vt:lpstr>
      <vt:lpstr>RESPIRATORY SYSTEM WEEK 2</vt:lpstr>
      <vt:lpstr>TYPES OF BREATHING</vt:lpstr>
      <vt:lpstr>STATES OF BREATHING </vt:lpstr>
      <vt:lpstr>PowerPoint Sunusu</vt:lpstr>
      <vt:lpstr>RESPIRATORY FRQUENCY</vt:lpstr>
      <vt:lpstr>PowerPoint Sunusu</vt:lpstr>
      <vt:lpstr>PULMONARY VOLUMES AND CAPACİTİES </vt:lpstr>
      <vt:lpstr>WHY IS RESIDUAL VOLUME IMPORTANT?</vt:lpstr>
      <vt:lpstr>PULMONARY VOLUMES AND CAPACITIES </vt:lpstr>
      <vt:lpstr>What have we learned today?</vt:lpstr>
      <vt:lpstr>Ventilation</vt:lpstr>
      <vt:lpstr>Ventilation</vt:lpstr>
      <vt:lpstr>Ventilation</vt:lpstr>
      <vt:lpstr>Ventilation</vt:lpstr>
      <vt:lpstr>Ventilation</vt:lpstr>
      <vt:lpstr>Transpulmonary pressure</vt:lpstr>
      <vt:lpstr>Transpulmonary pressure</vt:lpstr>
      <vt:lpstr>The Stable Balance between Breaths</vt:lpstr>
      <vt:lpstr>Intrapleural Pressure</vt:lpstr>
      <vt:lpstr>Intrapleural Pressure</vt:lpstr>
      <vt:lpstr>The Stable Balance between Breaths</vt:lpstr>
      <vt:lpstr>Inspiration</vt:lpstr>
      <vt:lpstr>Expiration</vt:lpstr>
      <vt:lpstr>ANY 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yasem</dc:creator>
  <cp:lastModifiedBy>Fizyolab1</cp:lastModifiedBy>
  <cp:revision>19</cp:revision>
  <dcterms:created xsi:type="dcterms:W3CDTF">2018-02-18T10:40:25Z</dcterms:created>
  <dcterms:modified xsi:type="dcterms:W3CDTF">2021-11-23T06:03:58Z</dcterms:modified>
</cp:coreProperties>
</file>