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73" r:id="rId5"/>
    <p:sldId id="274" r:id="rId6"/>
    <p:sldId id="276" r:id="rId7"/>
    <p:sldId id="275" r:id="rId8"/>
    <p:sldId id="278" r:id="rId9"/>
    <p:sldId id="279" r:id="rId10"/>
    <p:sldId id="280" r:id="rId11"/>
    <p:sldId id="28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82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0A7EC49F-1AA4-4945-B50C-C828122B0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2F4844CE-4F5C-47F5-9B55-829583BA6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C33B17C5-E14F-4C90-BE74-4FC6A3C1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BB361852-343F-489C-BB3D-090B9734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58D8A72F-AFA3-47A6-9BAA-76232123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203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D5AB7474-13C7-4025-B73D-C30DD2C2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C3A707BF-4A54-43FD-833C-BB0C8CFE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AA946D92-470E-4359-9252-898DE4F7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BB865D51-559E-4125-B952-79DD910B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5B788BC3-7E99-4A2D-9BA3-B8C9ABE1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250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C80F1915-D233-448C-86D6-23FC87CBD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94B8D8DC-9A23-4FBD-BF10-4F95C74E0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1CDCBF76-0744-4D21-AFE0-823064A3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E2E90BF3-4183-41FB-9494-EFF5EE8E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FAF46CA-9FB8-4822-B403-CEA40AE3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87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9B685804-A020-4A01-BDA0-91A56EB2A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gency FB" panose="020B0503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AEDCA740-471D-4867-9EC5-3C1A1753F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gency FB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4C5666CE-4E1A-4605-BB28-CD5AF4E3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2B796B62-95B1-4371-89E3-90F2A66F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B505AC25-E4D7-4A1C-83BE-2993FB67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734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0CF9936-7E93-498D-A364-32B960D2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C5BDB25B-BB22-4C1D-A027-CCE8B01DA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DFB6C457-51E8-402C-A838-7F7C3B20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F1B82A25-6996-44ED-855B-68EFB27C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B8FF2879-95C3-4594-A2AF-0B12DF2B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4723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8E5A4603-8721-4CA2-A7BD-5F4E5BD9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325AD6C7-8878-4119-8799-0ADAE21FE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A44DE9D8-D04D-46E7-B6F9-AA53BD8A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512A8E00-1ECD-414A-8EAC-FC998179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6D6F4E2-E308-4C0E-9624-E1038D8E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710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C1938B5E-A27F-422B-8231-1D4BC029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2B0F8C4D-7D5A-4EA0-B07E-14921C899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5291D64C-A197-45BE-813B-7811267A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AA9B7E2D-E433-4AB7-831D-14EE7D5C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7241991B-6F05-4917-877E-9D5A46A95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676A9F38-0408-45CD-8B38-485C331D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54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5F313D7B-0893-418A-8FC9-C3A6D4C3B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ADD30D87-A44C-49ED-9DE9-63D104A90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5AF47618-31D9-47BB-ADC7-0FFC3F87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115175E7-2838-4880-98EF-465153D18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BA89A1F6-E180-4150-A5BE-E5D63148F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0EB1BBD3-6C8D-4BB4-A69E-8FC74D9F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25E2DA52-57A2-424B-8209-55AC4F5B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05F849B5-4EB6-4426-B559-FF4D641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3378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FF62119-2A46-4D62-BCFE-278286A2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1CCA645C-D62D-4B33-8B42-3FF3209C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5A4CFA38-EC72-4E4B-979C-85E60371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416925FC-A520-4BD8-AB0A-0F652978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18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39CCDF5F-07C5-45A8-94E2-EA7B0F10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07C75FD8-D6A9-467C-ABE4-4CCF61D1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DE93C896-1592-461C-A236-A2ED277B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019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046257A5-E07B-4A83-B774-ABA6E04F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C5522E8-3296-4797-953E-E2585E7D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7C21AAFD-9476-41CF-86FA-B6ADDAB65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4FC604B4-C7B6-4239-B6F4-B8675DA6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D75463B3-9C28-4639-A3CD-6721D273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10C711D7-9868-4357-8C05-620B0C95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648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94743891-650C-40A5-9CF9-AA518EC5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72961BAC-7F33-4AE1-9D1A-DA18E234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  <a:lvl2pPr>
              <a:defRPr>
                <a:latin typeface="Agency FB" panose="020B0503020202020204" pitchFamily="34" charset="0"/>
              </a:defRPr>
            </a:lvl2pPr>
            <a:lvl3pPr>
              <a:defRPr>
                <a:latin typeface="Agency FB" panose="020B0503020202020204" pitchFamily="34" charset="0"/>
              </a:defRPr>
            </a:lvl3pPr>
            <a:lvl4pPr>
              <a:defRPr>
                <a:latin typeface="Agency FB" panose="020B0503020202020204" pitchFamily="34" charset="0"/>
              </a:defRPr>
            </a:lvl4pPr>
            <a:lvl5pPr>
              <a:defRPr>
                <a:latin typeface="Agency FB" panose="020B0503020202020204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0EF4424-9F03-4F96-9444-C0C3EF27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59B48F97-E8C8-46E6-BA6E-88B767B8E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484F3A2C-2C35-443D-90E4-8362F59B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987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365BB4E7-BE07-4A37-9CAF-58CCE308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74A52A50-913B-4123-990E-C128DE403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53CDAA45-33AA-4DBB-8019-2C2E8615D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2FB62220-0791-4363-BFD5-C13369C8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0DA024BF-72A7-4483-9B0D-6C52A2CA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3128A932-CB7C-4BD7-930F-E87FFD3B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512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9F37AEDC-9BEA-4FB0-9F64-E1224984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0CE6FC6A-9136-43ED-9666-EF107AAC5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1EC6FDC-04BF-4184-98E7-6D062AAD8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9439EBC7-AE76-4F48-AB20-907DBFD0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B251DE96-A8FF-4F8C-9017-19319271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994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A1C1CC4C-6967-4571-B666-F3BBCF2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7F7B8C5B-5227-4601-A0C7-698A230D0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D4A4FE0E-35EA-4232-83DE-7C53C759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624C6307-50DB-4BF5-AEF4-6A36AFD6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0BDBA9D2-CA7C-4EDC-9457-A216EE76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488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AD10609-267A-4DD2-9A27-8A978C42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E0F1E472-9884-4A2B-A55D-13BDAFD09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5F195B48-9DB5-4E27-9D0D-A226F047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72D105E9-675B-4397-AAD5-41E39919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520F2A63-195B-4A53-8644-9DA264A2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803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7912A88-9A34-4CEF-B6C1-B4DC89CE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56A11EE-B787-49F3-94C2-D940F746E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40EB720A-EAA1-4DF2-A66C-07DC8C19F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D444DE92-FBD9-4541-AC49-678562BB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32E8175B-0236-4C3D-9A3B-9DB08C1D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DFC7F244-7C28-4A63-AA02-2E7CFD3F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440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54029C6F-816B-4412-B772-E54F7DE0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302294B3-35D8-412B-BF9C-961AB1245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3C63E4E3-B398-4F19-AD11-F9AFF360C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13710F94-9678-4B7D-BAB6-1A6904238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19BC14DF-A209-4EC7-9228-37D247665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51A0DF04-7BCA-4599-9BDD-FF7D4C78A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C7BDE235-B9E5-4050-88BC-C7B89673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DEAB3F15-4B03-4185-8D12-3CC4AF5E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034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3A5EE0C7-6120-461C-9287-58E466B7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27CDF598-5BEB-4206-8AFC-4300DAE0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91173E50-49FA-4325-A0D1-287D8B18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B42F60A2-D318-4C7F-9FB1-9E7D6997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19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09A1DD05-9318-428E-99A6-05FDC601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5F848884-5718-48E0-8AC7-E2FBF43A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A4FE46F2-875D-4EC8-AF12-D0C37D5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525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720C8EDB-07C1-418F-BF72-FC1A07D2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32547C91-EE22-40AE-9701-1BA03F1E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4AE78DF7-87E5-4EC8-AE0C-575FD1619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99FD82ED-09E5-4CF7-89E9-362054C1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43292283-BD35-4E6E-AAB5-70BB4F2F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8CC0F847-7704-4D43-8174-8B5725CE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8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E691CE96-0184-47CC-BE49-40C1E7D5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3F5F2E8C-06E0-44E1-A722-86F351632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7D3976A3-581C-466C-822F-19E456E1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6041468B-1CD6-452D-98BA-5584CA87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A42B9C6B-EE5E-4A48-B9EF-AEAAB430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60E54BB9-C5C1-44FC-889B-E1AEF621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931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8CD2CDEA-5FD4-4BEA-AA13-AB63C319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3ADB72A9-9077-46B5-A954-74C5B5A92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6A4BA610-AD59-432B-98B6-7C80B7651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BFA5-759D-47A0-8CE7-828756781E96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86AA2172-6461-4EBA-8C0A-4FEB135B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A0B49638-D7DD-4F6E-9136-2436031FE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3148B-2260-48C1-9D70-BBE4F6AC20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28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4D8281C2-40B1-4080-B7FE-D6FBA1B6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36E88860-1FBB-4A18-AF4B-C621DABC8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2C656B89-7765-425B-A805-8937DA85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B04FC-23CE-4A5B-8559-2C89E16EBF41}" type="datetimeFigureOut">
              <a:rPr lang="tr-TR" smtClean="0"/>
              <a:t>23.11.2021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C1576BA-C10E-4187-A115-3D17F8BBE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47F9D0AF-AC1A-40A5-B9A4-153F3C742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FDDA-D424-4936-8505-1EA1A99D80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995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F:\Solunum_Kas\Lungs%20in%20Motion%20-%20Normal%20Breathing.mp4" TargetMode="External"/><Relationship Id="rId1" Type="http://schemas.microsoft.com/office/2007/relationships/media" Target="file:///F:\Solunum_Kas\Lungs%20in%20Motion%20-%20Normal%20Breathing.mp4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AB0F66CB-6C89-42D3-B077-2403A3556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275" y="1844674"/>
            <a:ext cx="5734050" cy="158432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Agency FB" panose="020B0503020202020204" pitchFamily="34" charset="0"/>
              </a:rPr>
              <a:t>RESPIRATORY SYSTEM</a:t>
            </a:r>
            <a:br>
              <a:rPr lang="tr-TR" b="1" dirty="0">
                <a:latin typeface="Agency FB" panose="020B0503020202020204" pitchFamily="34" charset="0"/>
              </a:rPr>
            </a:br>
            <a:r>
              <a:rPr lang="tr-TR" b="1" dirty="0">
                <a:latin typeface="Agency FB" panose="020B0503020202020204" pitchFamily="34" charset="0"/>
              </a:rPr>
              <a:t>WEEK 2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AA0F3B9C-68B6-46B3-B8AA-5C055CE17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7950" y="3829049"/>
            <a:ext cx="5453064" cy="1101725"/>
          </a:xfrm>
        </p:spPr>
        <p:txBody>
          <a:bodyPr/>
          <a:lstStyle/>
          <a:p>
            <a:r>
              <a:rPr lang="tr-TR" dirty="0" err="1">
                <a:latin typeface="Agency FB" panose="020B0503020202020204" pitchFamily="34" charset="0"/>
              </a:rPr>
              <a:t>Assoc</a:t>
            </a:r>
            <a:r>
              <a:rPr lang="tr-TR" dirty="0">
                <a:latin typeface="Agency FB" panose="020B0503020202020204" pitchFamily="34" charset="0"/>
              </a:rPr>
              <a:t>. Prof. Dr. Yasemin SALGIRLI DEMİRBAŞ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922426CB-C7D6-4231-A803-B1DC68CD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215089"/>
            <a:ext cx="5453063" cy="42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2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079166CB-A2AE-48F2-BD66-E98108D84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learned</a:t>
            </a:r>
            <a:r>
              <a:rPr lang="tr-TR" dirty="0"/>
              <a:t> </a:t>
            </a:r>
            <a:r>
              <a:rPr lang="tr-TR" dirty="0" err="1"/>
              <a:t>today</a:t>
            </a:r>
            <a:r>
              <a:rPr lang="tr-TR" dirty="0"/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582D010-2BDA-4AED-A3C6-229FDFAC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Differentiate between abdominal and costal breathing. </a:t>
            </a:r>
            <a:endParaRPr lang="tr-TR" dirty="0"/>
          </a:p>
          <a:p>
            <a:r>
              <a:rPr lang="en-US" dirty="0"/>
              <a:t>What are some commonly referred to states of breathing? </a:t>
            </a:r>
            <a:endParaRPr lang="tr-TR" dirty="0"/>
          </a:p>
          <a:p>
            <a:r>
              <a:rPr lang="en-US" dirty="0"/>
              <a:t>What is the difference between a lung volume subdivision and a lung capacity subdivision? </a:t>
            </a:r>
            <a:endParaRPr lang="tr-TR" dirty="0"/>
          </a:p>
          <a:p>
            <a:r>
              <a:rPr lang="en-US" dirty="0"/>
              <a:t>When expansion of the lungs is restricted, how is adequate ventilation maintained? </a:t>
            </a:r>
            <a:endParaRPr lang="tr-TR" dirty="0"/>
          </a:p>
          <a:p>
            <a:r>
              <a:rPr lang="en-US" dirty="0"/>
              <a:t>What are some factors that affect respiratory frequency?</a:t>
            </a:r>
            <a:endParaRPr lang="tr-TR" dirty="0"/>
          </a:p>
          <a:p>
            <a:r>
              <a:rPr lang="en-US" dirty="0"/>
              <a:t>What is the difference between pulmonary volumes and pulmonary capacities?</a:t>
            </a:r>
            <a:endParaRPr lang="tr-TR" dirty="0"/>
          </a:p>
          <a:p>
            <a:r>
              <a:rPr lang="en-US" dirty="0"/>
              <a:t>What is the definition of vital capacity? </a:t>
            </a:r>
            <a:endParaRPr lang="tr-TR" dirty="0"/>
          </a:p>
          <a:p>
            <a:r>
              <a:rPr lang="en-US" dirty="0"/>
              <a:t>What is the functional residual capacity?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449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Ventilation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83431" y="1628799"/>
            <a:ext cx="7019591" cy="499857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Ventilation </a:t>
            </a:r>
            <a:r>
              <a:rPr lang="en-US" dirty="0"/>
              <a:t>is defined as the exchange of air between</a:t>
            </a:r>
            <a:r>
              <a:rPr lang="tr-TR" dirty="0"/>
              <a:t> </a:t>
            </a:r>
            <a:r>
              <a:rPr lang="en-US" dirty="0"/>
              <a:t>the atmosphere and alveoli.</a:t>
            </a:r>
            <a:endParaRPr lang="tr-TR" dirty="0"/>
          </a:p>
          <a:p>
            <a:r>
              <a:rPr lang="en-US" b="1" dirty="0"/>
              <a:t>Minute ventilation </a:t>
            </a:r>
            <a:r>
              <a:rPr lang="en-US" dirty="0"/>
              <a:t>is the tidal volume times the respiratory rate, usually, 500 mL × 12 breaths/min = 6000 mL/min.</a:t>
            </a:r>
            <a:endParaRPr lang="tr-TR" dirty="0"/>
          </a:p>
          <a:p>
            <a:r>
              <a:rPr lang="en-US" u="sng" dirty="0"/>
              <a:t>Dead space </a:t>
            </a:r>
            <a:r>
              <a:rPr lang="en-US" dirty="0"/>
              <a:t>refers to airway volumes not participating in gas exchange. Anatomic dead space includes air in the mouth, trachea, and all but the smallest bronchioles, usually about 150 </a:t>
            </a:r>
            <a:r>
              <a:rPr lang="en-US" dirty="0" err="1"/>
              <a:t>mL.</a:t>
            </a:r>
            <a:r>
              <a:rPr lang="en-US" dirty="0"/>
              <a:t> </a:t>
            </a:r>
            <a:endParaRPr lang="tr-TR" dirty="0"/>
          </a:p>
          <a:p>
            <a:r>
              <a:rPr lang="en-US" b="1" dirty="0"/>
              <a:t>Alveolar minute ventilation </a:t>
            </a:r>
            <a:r>
              <a:rPr lang="en-US" dirty="0"/>
              <a:t>is less than minute ventilation and is calculated as ([tidal volume − dead space] × respiratory rate) or ([500 mL − 150 mL] × 12 breaths/min) = 4200 mL/min.</a:t>
            </a:r>
            <a:endParaRPr lang="tr-TR" dirty="0"/>
          </a:p>
          <a:p>
            <a:pPr marL="1828800" lvl="4" indent="0">
              <a:spcBef>
                <a:spcPts val="0"/>
              </a:spcBef>
              <a:buNone/>
            </a:pPr>
            <a:endParaRPr lang="tr-T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</p:txBody>
      </p:sp>
      <p:pic>
        <p:nvPicPr>
          <p:cNvPr id="4" name="Picture 20" descr="http://previews.123rf.com/images/hfsimaging/hfsimaging1505/hfsimaging150500002/40043736-The-mediastinum-and-pericardium-in-relation-to-the-lungs-and-diaphragm-Created-in-Adobe-Illustrator--Stock-Vector.jpg">
            <a:extLst>
              <a:ext uri="{FF2B5EF4-FFF2-40B4-BE49-F238E27FC236}">
                <a16:creationId xmlns="" xmlns:a16="http://schemas.microsoft.com/office/drawing/2014/main" id="{EA733148-726C-4983-93E6-6ECC65D3F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97" y="594636"/>
            <a:ext cx="294829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90" y="3549964"/>
            <a:ext cx="2106106" cy="20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50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Ventilation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4467" y="1537487"/>
            <a:ext cx="5567557" cy="47718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Like blood, air</a:t>
            </a:r>
            <a:r>
              <a:rPr lang="tr-TR" dirty="0"/>
              <a:t> </a:t>
            </a:r>
            <a:r>
              <a:rPr lang="en-US" dirty="0"/>
              <a:t>moves by </a:t>
            </a:r>
            <a:r>
              <a:rPr lang="en-US" i="1" dirty="0"/>
              <a:t>bulk flow, </a:t>
            </a:r>
            <a:r>
              <a:rPr lang="en-US" dirty="0"/>
              <a:t>from a region of high pressure to</a:t>
            </a:r>
            <a:r>
              <a:rPr lang="tr-TR" dirty="0"/>
              <a:t> </a:t>
            </a:r>
            <a:r>
              <a:rPr lang="tr-TR" dirty="0" err="1"/>
              <a:t>one</a:t>
            </a:r>
            <a:r>
              <a:rPr lang="tr-TR" dirty="0"/>
              <a:t> of </a:t>
            </a: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pressure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  <a:p>
            <a:pPr lvl="4">
              <a:spcBef>
                <a:spcPts val="0"/>
              </a:spcBef>
              <a:buFont typeface="Wingdings" pitchFamily="2" charset="2"/>
              <a:buChar char="q"/>
            </a:pP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F = </a:t>
            </a:r>
            <a:r>
              <a:rPr lang="el-G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Δ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 / R</a:t>
            </a:r>
          </a:p>
          <a:p>
            <a:pPr lvl="4">
              <a:spcBef>
                <a:spcPts val="0"/>
              </a:spcBef>
              <a:buFont typeface="Wingdings" pitchFamily="2" charset="2"/>
              <a:buChar char="q"/>
            </a:pP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F = (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</a:t>
            </a:r>
            <a:r>
              <a:rPr lang="tr-TR" altLang="en-US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alv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–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</a:t>
            </a:r>
            <a:r>
              <a:rPr lang="tr-TR" altLang="en-US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atm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) / R</a:t>
            </a:r>
          </a:p>
          <a:p>
            <a:pPr marL="1828800" lvl="4" indent="0">
              <a:spcBef>
                <a:spcPts val="0"/>
              </a:spcBef>
              <a:buNone/>
            </a:pP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F: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Flow</a:t>
            </a:r>
            <a:endParaRPr lang="tr-T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marL="1828800" lvl="4" indent="0">
              <a:spcBef>
                <a:spcPts val="0"/>
              </a:spcBef>
              <a:buNone/>
            </a:pPr>
            <a:r>
              <a:rPr lang="el-G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Δ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P: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Pressure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difference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between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two</a:t>
            </a: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points</a:t>
            </a:r>
            <a:endParaRPr lang="tr-T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marL="1828800" lvl="4" indent="0">
              <a:spcBef>
                <a:spcPts val="0"/>
              </a:spcBef>
              <a:buNone/>
            </a:pPr>
            <a:r>
              <a:rPr lang="tr-T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R: </a:t>
            </a:r>
            <a:r>
              <a:rPr lang="tr-T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Resistance</a:t>
            </a:r>
            <a:endParaRPr lang="tr-T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air</a:t>
            </a:r>
            <a:r>
              <a:rPr lang="tr-TR" dirty="0"/>
              <a:t> </a:t>
            </a:r>
            <a:r>
              <a:rPr lang="tr-TR" dirty="0" err="1"/>
              <a:t>flow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en-US" dirty="0"/>
              <a:t>or out of the lungs, the relevant pressures are</a:t>
            </a:r>
            <a:r>
              <a:rPr lang="tr-TR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the gas</a:t>
            </a:r>
            <a:r>
              <a:rPr lang="tr-TR" dirty="0"/>
              <a:t> </a:t>
            </a:r>
            <a:r>
              <a:rPr lang="en-US" dirty="0"/>
              <a:t>pressure in the alveoli—the </a:t>
            </a:r>
            <a:r>
              <a:rPr lang="en-US" b="1" dirty="0"/>
              <a:t>alveolar pressure</a:t>
            </a:r>
            <a:r>
              <a:rPr lang="tr-TR" b="1" dirty="0"/>
              <a:t> </a:t>
            </a:r>
            <a:r>
              <a:rPr lang="en-US" b="1" dirty="0"/>
              <a:t>(</a:t>
            </a:r>
            <a:r>
              <a:rPr lang="en-US" b="1" i="1" dirty="0" err="1"/>
              <a:t>P</a:t>
            </a:r>
            <a:r>
              <a:rPr lang="en-US" b="1" dirty="0" err="1"/>
              <a:t>alv</a:t>
            </a:r>
            <a:r>
              <a:rPr lang="en-US" b="1" dirty="0"/>
              <a:t>)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and the gas pressure at the nose and mouth,</a:t>
            </a:r>
            <a:r>
              <a:rPr lang="tr-TR" dirty="0"/>
              <a:t> </a:t>
            </a:r>
            <a:r>
              <a:rPr lang="en-US" dirty="0"/>
              <a:t>normally </a:t>
            </a:r>
            <a:r>
              <a:rPr lang="en-US" b="1" dirty="0"/>
              <a:t>atmospheric pressure (</a:t>
            </a:r>
            <a:r>
              <a:rPr lang="en-US" b="1" i="1" dirty="0" err="1"/>
              <a:t>P</a:t>
            </a:r>
            <a:r>
              <a:rPr lang="en-US" b="1" dirty="0" err="1"/>
              <a:t>atm</a:t>
            </a:r>
            <a:r>
              <a:rPr lang="en-US" b="1" dirty="0"/>
              <a:t>), </a:t>
            </a:r>
            <a:r>
              <a:rPr lang="en-US" dirty="0"/>
              <a:t>the pressure</a:t>
            </a:r>
            <a:r>
              <a:rPr lang="tr-TR" dirty="0"/>
              <a:t> </a:t>
            </a:r>
            <a:r>
              <a:rPr lang="en-US" dirty="0"/>
              <a:t>of the air surrounding the body</a:t>
            </a:r>
            <a:endParaRPr lang="tr-TR" dirty="0"/>
          </a:p>
          <a:p>
            <a:pPr>
              <a:buFont typeface="Wingdings" panose="05000000000000000000" pitchFamily="2" charset="2"/>
              <a:buChar char="ü"/>
            </a:pPr>
            <a:r>
              <a:rPr lang="tr-TR" i="1" dirty="0"/>
              <a:t>F= </a:t>
            </a:r>
            <a:r>
              <a:rPr lang="tr-TR" dirty="0"/>
              <a:t>(</a:t>
            </a:r>
            <a:r>
              <a:rPr lang="tr-TR" i="1" dirty="0" err="1"/>
              <a:t>P</a:t>
            </a:r>
            <a:r>
              <a:rPr lang="tr-TR" dirty="0" err="1"/>
              <a:t>atm</a:t>
            </a:r>
            <a:r>
              <a:rPr lang="tr-TR" dirty="0"/>
              <a:t> - </a:t>
            </a:r>
            <a:r>
              <a:rPr lang="tr-TR" i="1" dirty="0" err="1"/>
              <a:t>P</a:t>
            </a:r>
            <a:r>
              <a:rPr lang="tr-TR" dirty="0" err="1"/>
              <a:t>alv</a:t>
            </a:r>
            <a:r>
              <a:rPr lang="tr-TR" dirty="0"/>
              <a:t>)/</a:t>
            </a:r>
            <a:r>
              <a:rPr lang="tr-TR" i="1" dirty="0"/>
              <a:t>R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E47843F0-0179-4CEF-8014-7AA52396F1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8048" y="836712"/>
            <a:ext cx="531876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8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Ventilation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1424" y="1556791"/>
            <a:ext cx="5602664" cy="4617431"/>
          </a:xfrm>
        </p:spPr>
        <p:txBody>
          <a:bodyPr>
            <a:normAutofit/>
          </a:bodyPr>
          <a:lstStyle/>
          <a:p>
            <a:r>
              <a:rPr lang="en-US" dirty="0"/>
              <a:t>During ventilation, air moves into and out of the</a:t>
            </a:r>
            <a:r>
              <a:rPr lang="tr-TR" dirty="0"/>
              <a:t> </a:t>
            </a:r>
            <a:r>
              <a:rPr lang="en-US" dirty="0"/>
              <a:t>lungs because the alveolar pressure is alternately made</a:t>
            </a:r>
            <a:r>
              <a:rPr lang="tr-TR" dirty="0"/>
              <a:t> </a:t>
            </a:r>
            <a:r>
              <a:rPr lang="en-US" dirty="0"/>
              <a:t>less than and greater than atmospheric pressure</a:t>
            </a:r>
            <a:r>
              <a:rPr lang="tr-TR" dirty="0"/>
              <a:t>.</a:t>
            </a:r>
          </a:p>
          <a:p>
            <a:r>
              <a:rPr lang="en-US" dirty="0"/>
              <a:t>These alveolar pressure changes are caused</a:t>
            </a:r>
            <a:r>
              <a:rPr lang="tr-TR" dirty="0"/>
              <a:t> </a:t>
            </a:r>
            <a:r>
              <a:rPr lang="en-US" dirty="0"/>
              <a:t>by changes in the dimensions of the lungs.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0216" y="4005064"/>
            <a:ext cx="3313584" cy="24884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62" y="882400"/>
            <a:ext cx="3448794" cy="28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3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Ventilation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56792"/>
            <a:ext cx="4978896" cy="470912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H</a:t>
            </a:r>
            <a:r>
              <a:rPr lang="en-US" dirty="0" err="1"/>
              <a:t>ow</a:t>
            </a:r>
            <a:r>
              <a:rPr lang="en-US" dirty="0"/>
              <a:t> a change in lung dimensions</a:t>
            </a:r>
            <a:r>
              <a:rPr lang="tr-TR" dirty="0"/>
              <a:t> </a:t>
            </a:r>
            <a:r>
              <a:rPr lang="en-US" dirty="0"/>
              <a:t>causes a change in alveolar pressure</a:t>
            </a:r>
            <a:r>
              <a:rPr lang="tr-TR" dirty="0"/>
              <a:t> can be </a:t>
            </a:r>
            <a:r>
              <a:rPr lang="tr-TR" dirty="0" err="1"/>
              <a:t>explained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en-US" b="1" dirty="0"/>
              <a:t>Boyle’s law</a:t>
            </a:r>
            <a:r>
              <a:rPr lang="tr-TR" b="1" dirty="0"/>
              <a:t>.</a:t>
            </a:r>
          </a:p>
          <a:p>
            <a:r>
              <a:rPr lang="en-US" dirty="0"/>
              <a:t>At</a:t>
            </a:r>
            <a:r>
              <a:rPr lang="tr-TR" dirty="0"/>
              <a:t> </a:t>
            </a:r>
            <a:r>
              <a:rPr lang="en-US" dirty="0"/>
              <a:t>constant temperature: An increase</a:t>
            </a:r>
            <a:r>
              <a:rPr lang="tr-TR" dirty="0"/>
              <a:t> </a:t>
            </a:r>
            <a:r>
              <a:rPr lang="en-US" dirty="0"/>
              <a:t>in the volume of the container decreases the</a:t>
            </a:r>
            <a:r>
              <a:rPr lang="tr-TR" dirty="0"/>
              <a:t> </a:t>
            </a:r>
            <a:r>
              <a:rPr lang="en-US" dirty="0"/>
              <a:t>pressure of the gas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vice</a:t>
            </a:r>
            <a:r>
              <a:rPr lang="tr-TR" dirty="0"/>
              <a:t> </a:t>
            </a:r>
            <a:r>
              <a:rPr lang="tr-TR" dirty="0" err="1"/>
              <a:t>versa</a:t>
            </a:r>
            <a:r>
              <a:rPr lang="tr-TR" dirty="0"/>
              <a:t>.</a:t>
            </a:r>
          </a:p>
          <a:p>
            <a:pPr marL="342900" lvl="2" indent="-342900"/>
            <a:r>
              <a:rPr lang="tr-TR" altLang="en-US" b="1" i="1" dirty="0">
                <a:latin typeface="Agency FB" panose="020B0503020202020204" pitchFamily="34" charset="0"/>
              </a:rPr>
              <a:t>P</a:t>
            </a:r>
            <a:r>
              <a:rPr lang="tr-TR" altLang="en-US" b="1" i="1" baseline="-25000" dirty="0">
                <a:latin typeface="Agency FB" panose="020B0503020202020204" pitchFamily="34" charset="0"/>
              </a:rPr>
              <a:t>1</a:t>
            </a:r>
            <a:r>
              <a:rPr lang="tr-TR" altLang="en-US" b="1" i="1" dirty="0">
                <a:latin typeface="Agency FB" panose="020B0503020202020204" pitchFamily="34" charset="0"/>
              </a:rPr>
              <a:t> x V</a:t>
            </a:r>
            <a:r>
              <a:rPr lang="tr-TR" altLang="en-US" b="1" i="1" baseline="-25000" dirty="0">
                <a:latin typeface="Agency FB" panose="020B0503020202020204" pitchFamily="34" charset="0"/>
              </a:rPr>
              <a:t>1</a:t>
            </a:r>
            <a:r>
              <a:rPr lang="tr-TR" altLang="en-US" b="1" i="1" dirty="0">
                <a:latin typeface="Agency FB" panose="020B0503020202020204" pitchFamily="34" charset="0"/>
              </a:rPr>
              <a:t> = P</a:t>
            </a:r>
            <a:r>
              <a:rPr lang="tr-TR" altLang="en-US" b="1" i="1" baseline="-25000" dirty="0">
                <a:latin typeface="Agency FB" panose="020B0503020202020204" pitchFamily="34" charset="0"/>
              </a:rPr>
              <a:t>2</a:t>
            </a:r>
            <a:r>
              <a:rPr lang="tr-TR" altLang="en-US" b="1" i="1" dirty="0">
                <a:latin typeface="Agency FB" panose="020B0503020202020204" pitchFamily="34" charset="0"/>
              </a:rPr>
              <a:t> x V</a:t>
            </a:r>
            <a:r>
              <a:rPr lang="tr-TR" altLang="en-US" b="1" i="1" baseline="-25000" dirty="0">
                <a:latin typeface="Agency FB" panose="020B0503020202020204" pitchFamily="34" charset="0"/>
              </a:rPr>
              <a:t>2</a:t>
            </a:r>
          </a:p>
          <a:p>
            <a:r>
              <a:rPr lang="tr-TR" i="1" dirty="0" err="1"/>
              <a:t>During</a:t>
            </a:r>
            <a:r>
              <a:rPr lang="tr-TR" i="1" dirty="0"/>
              <a:t> </a:t>
            </a:r>
            <a:r>
              <a:rPr lang="tr-TR" i="1" dirty="0" err="1"/>
              <a:t>inspiration</a:t>
            </a:r>
            <a:r>
              <a:rPr lang="tr-TR" i="1" dirty="0"/>
              <a:t> </a:t>
            </a:r>
            <a:r>
              <a:rPr lang="tr-TR" i="1" dirty="0" err="1"/>
              <a:t>and</a:t>
            </a:r>
            <a:r>
              <a:rPr lang="tr-TR" i="1" dirty="0"/>
              <a:t> </a:t>
            </a:r>
            <a:r>
              <a:rPr lang="tr-TR" i="1" dirty="0" err="1"/>
              <a:t>expiration</a:t>
            </a:r>
            <a:r>
              <a:rPr lang="tr-TR" i="1" dirty="0"/>
              <a:t> </a:t>
            </a:r>
            <a:r>
              <a:rPr lang="en-US" i="1" dirty="0"/>
              <a:t>the volume of the “container”—the lungs—is made to</a:t>
            </a:r>
            <a:r>
              <a:rPr lang="tr-TR" i="1" dirty="0"/>
              <a:t> </a:t>
            </a:r>
            <a:r>
              <a:rPr lang="en-US" i="1" dirty="0"/>
              <a:t>change, </a:t>
            </a:r>
            <a:endParaRPr lang="tr-TR" i="1" dirty="0"/>
          </a:p>
          <a:p>
            <a:r>
              <a:rPr lang="tr-TR" i="1" dirty="0"/>
              <a:t>T</a:t>
            </a:r>
            <a:r>
              <a:rPr lang="en-US" i="1" dirty="0" err="1"/>
              <a:t>hese</a:t>
            </a:r>
            <a:r>
              <a:rPr lang="en-US" i="1" dirty="0"/>
              <a:t> changes then cause, the</a:t>
            </a:r>
            <a:r>
              <a:rPr lang="tr-TR" i="1" dirty="0"/>
              <a:t> </a:t>
            </a:r>
            <a:r>
              <a:rPr lang="en-US" i="1" dirty="0"/>
              <a:t>alveolar pressure changes that drive air flow into or out of</a:t>
            </a:r>
            <a:r>
              <a:rPr lang="tr-TR" i="1" dirty="0"/>
              <a:t> </a:t>
            </a:r>
            <a:r>
              <a:rPr lang="tr-TR" i="1" dirty="0" err="1"/>
              <a:t>the</a:t>
            </a:r>
            <a:r>
              <a:rPr lang="tr-TR" i="1" dirty="0"/>
              <a:t> </a:t>
            </a:r>
            <a:r>
              <a:rPr lang="tr-TR" i="1" dirty="0" err="1"/>
              <a:t>lungs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208" y="1556792"/>
            <a:ext cx="4249688" cy="384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0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Ventilation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5400" y="1690689"/>
            <a:ext cx="6048672" cy="4330600"/>
          </a:xfrm>
        </p:spPr>
        <p:txBody>
          <a:bodyPr>
            <a:normAutofit/>
          </a:bodyPr>
          <a:lstStyle/>
          <a:p>
            <a:r>
              <a:rPr lang="en-US" dirty="0"/>
              <a:t>There are no muscles attached to the lung surface</a:t>
            </a:r>
            <a:r>
              <a:rPr lang="tr-TR" dirty="0"/>
              <a:t> </a:t>
            </a:r>
            <a:r>
              <a:rPr lang="en-US" dirty="0"/>
              <a:t>to pull the lungs open or push them shut. </a:t>
            </a:r>
            <a:endParaRPr lang="tr-TR" dirty="0"/>
          </a:p>
          <a:p>
            <a:r>
              <a:rPr lang="tr-TR" dirty="0"/>
              <a:t>T</a:t>
            </a:r>
            <a:r>
              <a:rPr lang="en-US" dirty="0"/>
              <a:t>he</a:t>
            </a:r>
            <a:r>
              <a:rPr lang="tr-TR" dirty="0"/>
              <a:t> </a:t>
            </a:r>
            <a:r>
              <a:rPr lang="en-US" dirty="0"/>
              <a:t>lungs are passive elastic structures</a:t>
            </a:r>
            <a:r>
              <a:rPr lang="tr-TR" dirty="0"/>
              <a:t> </a:t>
            </a:r>
            <a:r>
              <a:rPr lang="en-US" dirty="0"/>
              <a:t>and </a:t>
            </a:r>
            <a:r>
              <a:rPr lang="en-US" u="sng" dirty="0"/>
              <a:t>their </a:t>
            </a:r>
            <a:r>
              <a:rPr lang="en-US" u="sng" dirty="0" err="1"/>
              <a:t>vol</a:t>
            </a:r>
            <a:r>
              <a:rPr lang="tr-TR" u="sng" dirty="0"/>
              <a:t>u</a:t>
            </a:r>
            <a:r>
              <a:rPr lang="en-US" u="sng" dirty="0"/>
              <a:t>me</a:t>
            </a:r>
            <a:r>
              <a:rPr lang="tr-TR" u="sng" dirty="0"/>
              <a:t> </a:t>
            </a:r>
            <a:r>
              <a:rPr lang="en-US" u="sng" dirty="0"/>
              <a:t>depends upon</a:t>
            </a:r>
            <a:r>
              <a:rPr lang="en-US" dirty="0"/>
              <a:t>:</a:t>
            </a:r>
            <a:endParaRPr lang="tr-TR" dirty="0"/>
          </a:p>
          <a:p>
            <a:r>
              <a:rPr lang="en-US" dirty="0"/>
              <a:t>(1) the </a:t>
            </a:r>
            <a:r>
              <a:rPr lang="en-US" i="1" dirty="0"/>
              <a:t>difference</a:t>
            </a:r>
            <a:r>
              <a:rPr lang="tr-TR" i="1" dirty="0"/>
              <a:t> </a:t>
            </a:r>
            <a:r>
              <a:rPr lang="en-US" dirty="0"/>
              <a:t>in pressure</a:t>
            </a:r>
            <a:r>
              <a:rPr lang="tr-TR" dirty="0"/>
              <a:t> </a:t>
            </a:r>
            <a:r>
              <a:rPr lang="en-US" dirty="0"/>
              <a:t>between the inside and the outside of the lungs</a:t>
            </a:r>
            <a:r>
              <a:rPr lang="tr-TR" dirty="0"/>
              <a:t> </a:t>
            </a:r>
            <a:r>
              <a:rPr lang="en-US" dirty="0"/>
              <a:t>termed the </a:t>
            </a:r>
            <a:r>
              <a:rPr lang="en-US" b="1" dirty="0"/>
              <a:t>transpulmonary pressure</a:t>
            </a:r>
            <a:r>
              <a:rPr lang="en-US" dirty="0"/>
              <a:t>—;</a:t>
            </a:r>
            <a:r>
              <a:rPr lang="tr-TR" dirty="0"/>
              <a:t> </a:t>
            </a:r>
          </a:p>
          <a:p>
            <a:r>
              <a:rPr lang="en-US" dirty="0"/>
              <a:t>(2) how stretchable the lungs are</a:t>
            </a:r>
            <a:r>
              <a:rPr lang="tr-TR" dirty="0"/>
              <a:t> – </a:t>
            </a:r>
            <a:r>
              <a:rPr lang="tr-TR" b="1" i="1" dirty="0" err="1"/>
              <a:t>lung</a:t>
            </a:r>
            <a:r>
              <a:rPr lang="tr-TR" b="1" i="1" dirty="0"/>
              <a:t> </a:t>
            </a:r>
            <a:r>
              <a:rPr lang="tr-TR" b="1" i="1" dirty="0" err="1"/>
              <a:t>compliance</a:t>
            </a:r>
            <a:endParaRPr lang="tr-TR" b="1" i="1" dirty="0"/>
          </a:p>
        </p:txBody>
      </p:sp>
      <p:pic>
        <p:nvPicPr>
          <p:cNvPr id="4" name="Picture 2" descr="pleura ile ilgili görsel sonucu">
            <a:extLst>
              <a:ext uri="{FF2B5EF4-FFF2-40B4-BE49-F238E27FC236}">
                <a16:creationId xmlns="" xmlns:a16="http://schemas.microsoft.com/office/drawing/2014/main" id="{E5DAA134-1A58-4E37-81F0-B44D4173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294138"/>
            <a:ext cx="5220072" cy="51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46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Transpulmonary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7202016" cy="4667250"/>
          </a:xfrm>
        </p:spPr>
        <p:txBody>
          <a:bodyPr>
            <a:normAutofit/>
          </a:bodyPr>
          <a:lstStyle/>
          <a:p>
            <a:r>
              <a:rPr lang="en-US" dirty="0"/>
              <a:t>The pressure inside the lungs is the air pressure inside</a:t>
            </a:r>
            <a:r>
              <a:rPr lang="tr-TR" dirty="0"/>
              <a:t> </a:t>
            </a:r>
            <a:r>
              <a:rPr lang="en-US" dirty="0"/>
              <a:t>the alveoli (</a:t>
            </a:r>
            <a:r>
              <a:rPr lang="en-US" dirty="0" err="1"/>
              <a:t>Palv</a:t>
            </a:r>
            <a:r>
              <a:rPr lang="en-US" dirty="0"/>
              <a:t>), </a:t>
            </a:r>
            <a:endParaRPr lang="tr-TR" dirty="0"/>
          </a:p>
          <a:p>
            <a:r>
              <a:rPr lang="tr-TR" dirty="0"/>
              <a:t>T</a:t>
            </a:r>
            <a:r>
              <a:rPr lang="en-US" dirty="0"/>
              <a:t>he pressure outside the</a:t>
            </a:r>
            <a:r>
              <a:rPr lang="tr-TR" dirty="0"/>
              <a:t> </a:t>
            </a:r>
            <a:r>
              <a:rPr lang="en-US" dirty="0"/>
              <a:t>lungs is the pressure of the </a:t>
            </a:r>
            <a:r>
              <a:rPr lang="en-US" u="sng" dirty="0" err="1"/>
              <a:t>intrapleural</a:t>
            </a:r>
            <a:r>
              <a:rPr lang="en-US" u="sng" dirty="0"/>
              <a:t> fluid </a:t>
            </a:r>
            <a:r>
              <a:rPr lang="en-US" dirty="0"/>
              <a:t>surrounding</a:t>
            </a:r>
            <a:r>
              <a:rPr lang="tr-TR" dirty="0"/>
              <a:t> </a:t>
            </a:r>
            <a:r>
              <a:rPr lang="en-US" dirty="0"/>
              <a:t>the lungs (Pip). </a:t>
            </a:r>
            <a:endParaRPr lang="tr-TR" dirty="0"/>
          </a:p>
          <a:p>
            <a:pPr marL="342900" lvl="2" indent="-342900"/>
            <a:r>
              <a:rPr lang="en-US" sz="2800" b="1" dirty="0">
                <a:latin typeface="Agency FB" panose="020B0503020202020204" pitchFamily="34" charset="0"/>
              </a:rPr>
              <a:t>Thus,</a:t>
            </a:r>
            <a:r>
              <a:rPr lang="tr-TR" sz="2800" b="1" dirty="0">
                <a:latin typeface="Agency FB" panose="020B0503020202020204" pitchFamily="34" charset="0"/>
              </a:rPr>
              <a:t> </a:t>
            </a:r>
            <a:r>
              <a:rPr lang="tr-TR" altLang="en-US" sz="2800" b="1" dirty="0" err="1">
                <a:latin typeface="Agency FB" panose="020B0503020202020204" pitchFamily="34" charset="0"/>
              </a:rPr>
              <a:t>Ptp</a:t>
            </a:r>
            <a:r>
              <a:rPr lang="tr-TR" altLang="en-US" sz="2800" b="1" dirty="0">
                <a:latin typeface="Agency FB" panose="020B0503020202020204" pitchFamily="34" charset="0"/>
              </a:rPr>
              <a:t> = </a:t>
            </a:r>
            <a:r>
              <a:rPr lang="tr-TR" altLang="en-US" sz="2800" b="1" dirty="0" err="1">
                <a:latin typeface="Agency FB" panose="020B0503020202020204" pitchFamily="34" charset="0"/>
              </a:rPr>
              <a:t>Palv-Pip</a:t>
            </a:r>
            <a:endParaRPr lang="en-US" altLang="en-US" sz="2800" b="1" dirty="0">
              <a:latin typeface="Agency FB" panose="020B0503020202020204" pitchFamily="34" charset="0"/>
            </a:endParaRPr>
          </a:p>
          <a:p>
            <a:r>
              <a:rPr lang="tr-TR" dirty="0"/>
              <a:t>T</a:t>
            </a:r>
            <a:r>
              <a:rPr lang="en-US" dirty="0"/>
              <a:t>he muscles used in respiration are part of the </a:t>
            </a:r>
            <a:r>
              <a:rPr lang="en-US" i="1" dirty="0"/>
              <a:t>chest wall. </a:t>
            </a:r>
            <a:r>
              <a:rPr lang="en-US" dirty="0"/>
              <a:t>When they contract or relax,</a:t>
            </a:r>
            <a:r>
              <a:rPr lang="tr-TR" dirty="0"/>
              <a:t> </a:t>
            </a:r>
            <a:r>
              <a:rPr lang="en-US" dirty="0"/>
              <a:t>they directly change the dimensions of the </a:t>
            </a:r>
            <a:r>
              <a:rPr lang="en-US" i="1" dirty="0"/>
              <a:t>chest, </a:t>
            </a:r>
            <a:r>
              <a:rPr lang="en-US" dirty="0"/>
              <a:t>which</a:t>
            </a:r>
            <a:r>
              <a:rPr lang="tr-TR" dirty="0"/>
              <a:t> </a:t>
            </a:r>
            <a:r>
              <a:rPr lang="en-US" dirty="0"/>
              <a:t>causes the </a:t>
            </a:r>
            <a:r>
              <a:rPr lang="en-US" dirty="0" err="1"/>
              <a:t>transpulmonary</a:t>
            </a:r>
            <a:r>
              <a:rPr lang="en-US" dirty="0"/>
              <a:t> pressure to change. 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3CC6687D-54F0-4040-83A6-D1DEADF30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2492896"/>
            <a:ext cx="3546422" cy="23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4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Transpulmonary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48879"/>
            <a:ext cx="7202016" cy="4143995"/>
          </a:xfrm>
        </p:spPr>
        <p:txBody>
          <a:bodyPr>
            <a:normAutofit/>
          </a:bodyPr>
          <a:lstStyle/>
          <a:p>
            <a:r>
              <a:rPr lang="en-US" dirty="0"/>
              <a:t>The change in </a:t>
            </a:r>
            <a:r>
              <a:rPr lang="en-US" dirty="0" err="1"/>
              <a:t>transpulmonary</a:t>
            </a:r>
            <a:r>
              <a:rPr lang="en-US" dirty="0"/>
              <a:t> pressure</a:t>
            </a:r>
            <a:r>
              <a:rPr lang="tr-TR" dirty="0"/>
              <a:t> </a:t>
            </a:r>
            <a:r>
              <a:rPr lang="en-US" dirty="0"/>
              <a:t>causes a change in </a:t>
            </a:r>
            <a:r>
              <a:rPr lang="en-US" i="1" dirty="0"/>
              <a:t>lung </a:t>
            </a:r>
            <a:r>
              <a:rPr lang="en-US" dirty="0"/>
              <a:t>size, 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which causes</a:t>
            </a:r>
            <a:r>
              <a:rPr lang="tr-TR" dirty="0"/>
              <a:t> </a:t>
            </a:r>
            <a:r>
              <a:rPr lang="en-US" dirty="0"/>
              <a:t>changes in </a:t>
            </a:r>
            <a:r>
              <a:rPr lang="en-US" b="1" dirty="0"/>
              <a:t>alveolar pressure </a:t>
            </a:r>
            <a:r>
              <a:rPr lang="en-US" dirty="0"/>
              <a:t>and, thereby, in the difference</a:t>
            </a:r>
            <a:r>
              <a:rPr lang="tr-TR" dirty="0"/>
              <a:t> </a:t>
            </a:r>
            <a:r>
              <a:rPr lang="en-US" b="1" dirty="0"/>
              <a:t>in pressure between the atmosphere and the</a:t>
            </a:r>
            <a:r>
              <a:rPr lang="tr-TR" b="1" dirty="0"/>
              <a:t> a</a:t>
            </a:r>
            <a:r>
              <a:rPr lang="en-US" b="1" dirty="0" err="1"/>
              <a:t>lveoli</a:t>
            </a:r>
            <a:r>
              <a:rPr lang="tr-TR" dirty="0"/>
              <a:t>.</a:t>
            </a:r>
          </a:p>
          <a:p>
            <a:r>
              <a:rPr lang="en-US" dirty="0"/>
              <a:t>It is this difference in pressure that</a:t>
            </a:r>
            <a:r>
              <a:rPr lang="tr-TR" dirty="0"/>
              <a:t> </a:t>
            </a:r>
            <a:r>
              <a:rPr lang="en-US" dirty="0"/>
              <a:t>causes air flow into or out of the lungs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3CC6687D-54F0-4040-83A6-D1DEADF30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2492896"/>
            <a:ext cx="3546422" cy="23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2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Stable Balance between Breaths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2676" y="1690688"/>
            <a:ext cx="5973404" cy="4514155"/>
          </a:xfrm>
        </p:spPr>
        <p:txBody>
          <a:bodyPr>
            <a:noAutofit/>
          </a:bodyPr>
          <a:lstStyle/>
          <a:p>
            <a:r>
              <a:rPr lang="tr-TR" dirty="0" err="1"/>
              <a:t>Between</a:t>
            </a:r>
            <a:r>
              <a:rPr lang="tr-TR" dirty="0"/>
              <a:t> </a:t>
            </a:r>
            <a:r>
              <a:rPr lang="en-US" dirty="0"/>
              <a:t>breaths when the respiratory muscles are </a:t>
            </a:r>
            <a:r>
              <a:rPr lang="en-US" dirty="0" err="1"/>
              <a:t>relaxe</a:t>
            </a:r>
            <a:r>
              <a:rPr lang="tr-TR" dirty="0"/>
              <a:t>d </a:t>
            </a:r>
            <a:r>
              <a:rPr lang="en-US" dirty="0"/>
              <a:t>and no air is flowing</a:t>
            </a:r>
            <a:r>
              <a:rPr lang="tr-TR" dirty="0"/>
              <a:t>:</a:t>
            </a:r>
          </a:p>
          <a:p>
            <a:r>
              <a:rPr lang="en-US" dirty="0"/>
              <a:t> (</a:t>
            </a:r>
            <a:r>
              <a:rPr lang="en-US" i="1" dirty="0" err="1"/>
              <a:t>P</a:t>
            </a:r>
            <a:r>
              <a:rPr lang="en-US" dirty="0" err="1"/>
              <a:t>alv</a:t>
            </a:r>
            <a:r>
              <a:rPr lang="en-US" dirty="0"/>
              <a:t>) is 0 mmHg; that is, it is the same as atmospheric</a:t>
            </a:r>
            <a:r>
              <a:rPr lang="tr-TR" dirty="0"/>
              <a:t> </a:t>
            </a:r>
            <a:r>
              <a:rPr lang="en-US" dirty="0"/>
              <a:t>pressure. </a:t>
            </a:r>
            <a:endParaRPr lang="tr-TR" dirty="0"/>
          </a:p>
          <a:p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ip) is approximately</a:t>
            </a:r>
            <a:r>
              <a:rPr lang="tr-TR" dirty="0"/>
              <a:t> </a:t>
            </a:r>
            <a:r>
              <a:rPr lang="en-US" dirty="0"/>
              <a:t>4 mmHg less than atmospheric pressure</a:t>
            </a:r>
            <a:r>
              <a:rPr lang="tr-TR" dirty="0"/>
              <a:t> = (-4 </a:t>
            </a:r>
            <a:r>
              <a:rPr lang="tr-TR" dirty="0" err="1"/>
              <a:t>mmHg</a:t>
            </a:r>
            <a:r>
              <a:rPr lang="tr-TR" dirty="0"/>
              <a:t>)</a:t>
            </a:r>
          </a:p>
          <a:p>
            <a:r>
              <a:rPr lang="en-US" dirty="0"/>
              <a:t>Therefore, the </a:t>
            </a:r>
            <a:r>
              <a:rPr lang="en-US" dirty="0" err="1"/>
              <a:t>transpulmonary</a:t>
            </a:r>
            <a:r>
              <a:rPr lang="en-US" dirty="0"/>
              <a:t> pressure 4 mmHg. </a:t>
            </a:r>
            <a:endParaRPr lang="tr-TR" dirty="0"/>
          </a:p>
        </p:txBody>
      </p:sp>
      <p:pic>
        <p:nvPicPr>
          <p:cNvPr id="6" name="Lungs in Motion - Normal Breathing.mp4">
            <a:hlinkClick r:id="" action="ppaction://media"/>
            <a:extLst>
              <a:ext uri="{FF2B5EF4-FFF2-40B4-BE49-F238E27FC236}">
                <a16:creationId xmlns="" xmlns:a16="http://schemas.microsoft.com/office/drawing/2014/main" id="{8E4B143D-1F34-436C-9E39-3CE01258E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76120" y="2348880"/>
            <a:ext cx="4545877" cy="27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5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Intrapleural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05759"/>
            <a:ext cx="5473824" cy="442108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What has</a:t>
            </a:r>
            <a:r>
              <a:rPr lang="tr-TR" b="1" dirty="0"/>
              <a:t> </a:t>
            </a:r>
            <a:r>
              <a:rPr lang="en-US" b="1" dirty="0"/>
              <a:t>caused the </a:t>
            </a:r>
            <a:r>
              <a:rPr lang="en-US" b="1" dirty="0" err="1"/>
              <a:t>intrapleural</a:t>
            </a:r>
            <a:r>
              <a:rPr lang="en-US" b="1" dirty="0"/>
              <a:t> pressure to be </a:t>
            </a:r>
            <a:r>
              <a:rPr lang="en-US" b="1" dirty="0" err="1"/>
              <a:t>subatmospheric</a:t>
            </a:r>
            <a:r>
              <a:rPr lang="en-US" b="1" dirty="0"/>
              <a:t>?</a:t>
            </a:r>
          </a:p>
          <a:p>
            <a:r>
              <a:rPr lang="en-US" dirty="0"/>
              <a:t>As the lungs and the</a:t>
            </a:r>
            <a:r>
              <a:rPr lang="tr-TR" dirty="0"/>
              <a:t> </a:t>
            </a:r>
            <a:r>
              <a:rPr lang="en-US" dirty="0"/>
              <a:t>thoracic wall “try” to</a:t>
            </a:r>
            <a:r>
              <a:rPr lang="tr-TR" dirty="0"/>
              <a:t> </a:t>
            </a:r>
            <a:r>
              <a:rPr lang="en-US" dirty="0"/>
              <a:t>move ever so slightly away from each other, there occurs</a:t>
            </a:r>
            <a:r>
              <a:rPr lang="tr-TR" dirty="0"/>
              <a:t> </a:t>
            </a:r>
            <a:r>
              <a:rPr lang="en-US" dirty="0"/>
              <a:t>an infinitesimal enlargement of the fluid-filled </a:t>
            </a:r>
            <a:r>
              <a:rPr lang="en-US" dirty="0" err="1"/>
              <a:t>intrapleural</a:t>
            </a:r>
            <a:r>
              <a:rPr lang="tr-TR" dirty="0"/>
              <a:t> </a:t>
            </a:r>
            <a:r>
              <a:rPr lang="en-US" dirty="0"/>
              <a:t>space between them. </a:t>
            </a:r>
            <a:endParaRPr lang="tr-TR" dirty="0"/>
          </a:p>
          <a:p>
            <a:r>
              <a:rPr lang="en-US" dirty="0"/>
              <a:t>But fluid cannot expand</a:t>
            </a:r>
            <a:r>
              <a:rPr lang="tr-TR" dirty="0"/>
              <a:t> </a:t>
            </a:r>
            <a:r>
              <a:rPr lang="en-US" dirty="0"/>
              <a:t>the way air can, and so even this tiny enlargement of</a:t>
            </a:r>
            <a:r>
              <a:rPr lang="tr-TR" dirty="0"/>
              <a:t> </a:t>
            </a:r>
            <a:r>
              <a:rPr lang="en-US" dirty="0"/>
              <a:t>the </a:t>
            </a:r>
            <a:r>
              <a:rPr lang="en-US" dirty="0" err="1"/>
              <a:t>intrapleural</a:t>
            </a:r>
            <a:r>
              <a:rPr lang="en-US" dirty="0"/>
              <a:t> space</a:t>
            </a:r>
            <a:r>
              <a:rPr lang="tr-TR" dirty="0"/>
              <a:t> </a:t>
            </a:r>
            <a:r>
              <a:rPr lang="tr-TR" dirty="0" err="1"/>
              <a:t>drops</a:t>
            </a:r>
            <a:r>
              <a:rPr lang="tr-TR" dirty="0"/>
              <a:t> </a:t>
            </a:r>
            <a:r>
              <a:rPr lang="en-US" dirty="0"/>
              <a:t>the</a:t>
            </a:r>
            <a:r>
              <a:rPr lang="tr-TR" dirty="0"/>
              <a:t> </a:t>
            </a:r>
            <a:r>
              <a:rPr lang="en-US" dirty="0" err="1"/>
              <a:t>intrapleural</a:t>
            </a:r>
            <a:r>
              <a:rPr lang="en-US" dirty="0"/>
              <a:t> pressure below atmospheric pressure. </a:t>
            </a:r>
            <a:endParaRPr lang="tr-TR" dirty="0"/>
          </a:p>
          <a:p>
            <a:endParaRPr lang="tr-TR" dirty="0"/>
          </a:p>
        </p:txBody>
      </p:sp>
      <p:pic>
        <p:nvPicPr>
          <p:cNvPr id="4" name="Picture 2" descr="pleura ile ilgili görsel sonucu">
            <a:extLst>
              <a:ext uri="{FF2B5EF4-FFF2-40B4-BE49-F238E27FC236}">
                <a16:creationId xmlns="" xmlns:a16="http://schemas.microsoft.com/office/drawing/2014/main" id="{3C79A9B4-86D2-4116-8026-5B218207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196752"/>
            <a:ext cx="5220072" cy="51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3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13506E5-D6E9-4CA8-840D-3A476627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gency FB" panose="020B0503020202020204" pitchFamily="34" charset="0"/>
              </a:rPr>
              <a:t>TYPES OF BREATHING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316BAF6-1B59-4614-B7B8-6ACA938BC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60506" cy="487045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gency FB" panose="020B0503020202020204" pitchFamily="34" charset="0"/>
              </a:rPr>
              <a:t>There are two types of breathing: abdominal and costal. </a:t>
            </a:r>
            <a:endParaRPr lang="tr-TR" dirty="0">
              <a:latin typeface="Agency FB" panose="020B0503020202020204" pitchFamily="34" charset="0"/>
            </a:endParaRPr>
          </a:p>
          <a:p>
            <a:r>
              <a:rPr lang="en-US" b="1" dirty="0">
                <a:latin typeface="Agency FB" panose="020B0503020202020204" pitchFamily="34" charset="0"/>
              </a:rPr>
              <a:t>Abdominal breathing</a:t>
            </a:r>
            <a:r>
              <a:rPr lang="tr-TR" b="1" dirty="0">
                <a:latin typeface="Agency FB" panose="020B0503020202020204" pitchFamily="34" charset="0"/>
              </a:rPr>
              <a:t>:</a:t>
            </a:r>
            <a:r>
              <a:rPr lang="en-US" b="1" dirty="0"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is characterized by visible movements of the abdomen, in which the abdomen protrudes during inspiration and recoils during expiration. </a:t>
            </a:r>
            <a:endParaRPr lang="tr-TR" dirty="0">
              <a:latin typeface="Agency FB" panose="020B0503020202020204" pitchFamily="34" charset="0"/>
            </a:endParaRPr>
          </a:p>
          <a:p>
            <a:r>
              <a:rPr lang="en-US" dirty="0">
                <a:latin typeface="Agency FB" panose="020B0503020202020204" pitchFamily="34" charset="0"/>
              </a:rPr>
              <a:t>Normally the abdominal type of breathing predominates. </a:t>
            </a:r>
            <a:endParaRPr lang="tr-TR" dirty="0">
              <a:latin typeface="Agency FB" panose="020B0503020202020204" pitchFamily="34" charset="0"/>
            </a:endParaRPr>
          </a:p>
          <a:p>
            <a:r>
              <a:rPr lang="tr-TR" b="1" dirty="0">
                <a:latin typeface="Agency FB" panose="020B0503020202020204" pitchFamily="34" charset="0"/>
              </a:rPr>
              <a:t>C</a:t>
            </a:r>
            <a:r>
              <a:rPr lang="en-US" b="1" dirty="0" err="1">
                <a:latin typeface="Agency FB" panose="020B0503020202020204" pitchFamily="34" charset="0"/>
              </a:rPr>
              <a:t>ostal</a:t>
            </a:r>
            <a:r>
              <a:rPr lang="en-US" b="1" dirty="0">
                <a:latin typeface="Agency FB" panose="020B0503020202020204" pitchFamily="34" charset="0"/>
              </a:rPr>
              <a:t> breathing</a:t>
            </a:r>
            <a:r>
              <a:rPr lang="en-US" dirty="0">
                <a:latin typeface="Agency FB" panose="020B0503020202020204" pitchFamily="34" charset="0"/>
              </a:rPr>
              <a:t>; is characterized by pronounced rib movements. </a:t>
            </a:r>
            <a:endParaRPr lang="tr-TR" dirty="0">
              <a:latin typeface="Agency FB" panose="020B0503020202020204" pitchFamily="34" charset="0"/>
            </a:endParaRPr>
          </a:p>
          <a:p>
            <a:r>
              <a:rPr lang="en-US" dirty="0">
                <a:latin typeface="Agency FB" panose="020B0503020202020204" pitchFamily="34" charset="0"/>
              </a:rPr>
              <a:t>During painful conditions of the abdomen such as peritonitis</a:t>
            </a:r>
            <a:r>
              <a:rPr lang="tr-TR" dirty="0">
                <a:latin typeface="Agency FB" panose="020B0503020202020204" pitchFamily="34" charset="0"/>
              </a:rPr>
              <a:t> </a:t>
            </a:r>
            <a:r>
              <a:rPr lang="en-US" dirty="0">
                <a:latin typeface="Agency FB" panose="020B0503020202020204" pitchFamily="34" charset="0"/>
              </a:rPr>
              <a:t>costal </a:t>
            </a:r>
            <a:r>
              <a:rPr lang="en-US" dirty="0" smtClean="0">
                <a:latin typeface="Agency FB" panose="020B0503020202020204" pitchFamily="34" charset="0"/>
              </a:rPr>
              <a:t>breathing </a:t>
            </a:r>
            <a:r>
              <a:rPr lang="en-US" dirty="0">
                <a:latin typeface="Agency FB" panose="020B0503020202020204" pitchFamily="34" charset="0"/>
              </a:rPr>
              <a:t>can predominate. </a:t>
            </a:r>
            <a:endParaRPr lang="tr-TR" dirty="0">
              <a:latin typeface="Agency FB" panose="020B0503020202020204" pitchFamily="34" charset="0"/>
            </a:endParaRPr>
          </a:p>
          <a:p>
            <a:r>
              <a:rPr lang="tr-TR" dirty="0">
                <a:latin typeface="Agency FB" panose="020B0503020202020204" pitchFamily="34" charset="0"/>
              </a:rPr>
              <a:t>D</a:t>
            </a:r>
            <a:r>
              <a:rPr lang="en-US" dirty="0" err="1">
                <a:latin typeface="Agency FB" panose="020B0503020202020204" pitchFamily="34" charset="0"/>
              </a:rPr>
              <a:t>uring</a:t>
            </a:r>
            <a:r>
              <a:rPr lang="en-US" dirty="0">
                <a:latin typeface="Agency FB" panose="020B0503020202020204" pitchFamily="34" charset="0"/>
              </a:rPr>
              <a:t> painful conditions of the thorax such as pleuritis, abdominal breathing might be more apparent. </a:t>
            </a:r>
            <a:endParaRPr lang="tr-TR" dirty="0">
              <a:latin typeface="Agency FB" panose="020B0503020202020204" pitchFamily="34" charset="0"/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38075C91-6BE4-4E51-98A2-D0C3D0BDA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07" y="2374899"/>
            <a:ext cx="516466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8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Intrapleural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56793"/>
            <a:ext cx="5257800" cy="49685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During</a:t>
            </a:r>
            <a:r>
              <a:rPr lang="tr-TR" dirty="0"/>
              <a:t> </a:t>
            </a:r>
            <a:r>
              <a:rPr lang="en-US" dirty="0"/>
              <a:t>surgery or trauma, the chest wall is pierced without</a:t>
            </a:r>
            <a:r>
              <a:rPr lang="tr-TR" dirty="0"/>
              <a:t> </a:t>
            </a:r>
            <a:r>
              <a:rPr lang="en-US" dirty="0"/>
              <a:t>damaging the lung.</a:t>
            </a:r>
            <a:endParaRPr lang="tr-TR" dirty="0"/>
          </a:p>
          <a:p>
            <a:r>
              <a:rPr lang="en-US" dirty="0"/>
              <a:t>Atmospheric air rushes</a:t>
            </a:r>
            <a:r>
              <a:rPr lang="tr-TR" dirty="0"/>
              <a:t> </a:t>
            </a:r>
            <a:r>
              <a:rPr lang="en-US" dirty="0"/>
              <a:t>through the wound into the intrapleural space (pneumothorax), and the intrapleural</a:t>
            </a:r>
            <a:r>
              <a:rPr lang="tr-TR" dirty="0"/>
              <a:t> </a:t>
            </a:r>
            <a:r>
              <a:rPr lang="en-US" dirty="0"/>
              <a:t>pressure goes from</a:t>
            </a:r>
            <a:r>
              <a:rPr lang="tr-TR" dirty="0"/>
              <a:t>-</a:t>
            </a:r>
            <a:r>
              <a:rPr lang="en-US" dirty="0"/>
              <a:t>4 mmHg to 0 mmHg.</a:t>
            </a:r>
            <a:endParaRPr lang="tr-TR" dirty="0"/>
          </a:p>
          <a:p>
            <a:r>
              <a:rPr lang="en-US" b="1" dirty="0"/>
              <a:t>The</a:t>
            </a:r>
            <a:r>
              <a:rPr lang="tr-TR" b="1" dirty="0"/>
              <a:t> </a:t>
            </a:r>
            <a:r>
              <a:rPr lang="en-US" b="1" dirty="0" err="1"/>
              <a:t>transpulmonary</a:t>
            </a:r>
            <a:r>
              <a:rPr lang="en-US" b="1" dirty="0"/>
              <a:t> pressure acting to hold the lung open</a:t>
            </a:r>
            <a:r>
              <a:rPr lang="tr-TR" b="1" dirty="0"/>
              <a:t> </a:t>
            </a:r>
            <a:r>
              <a:rPr lang="en-US" b="1" dirty="0"/>
              <a:t>is thus eliminated, and the lung collapses. </a:t>
            </a:r>
            <a:endParaRPr lang="tr-TR" b="1" dirty="0"/>
          </a:p>
          <a:p>
            <a:r>
              <a:rPr lang="en-US" dirty="0"/>
              <a:t>At the same</a:t>
            </a:r>
            <a:r>
              <a:rPr lang="tr-TR" dirty="0"/>
              <a:t> </a:t>
            </a:r>
            <a:r>
              <a:rPr lang="en-US" dirty="0"/>
              <a:t>time, the chest wall moves outward since its elastic recoil</a:t>
            </a:r>
            <a:r>
              <a:rPr lang="tr-TR" dirty="0"/>
              <a:t> </a:t>
            </a:r>
            <a:r>
              <a:rPr lang="en-US" dirty="0"/>
              <a:t>is also no longer opposed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58" y="2204864"/>
            <a:ext cx="5548513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55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Stable Balance between Breaths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11424" y="1690688"/>
            <a:ext cx="5616624" cy="4421088"/>
          </a:xfrm>
        </p:spPr>
        <p:txBody>
          <a:bodyPr>
            <a:normAutofit/>
          </a:bodyPr>
          <a:lstStyle/>
          <a:p>
            <a:r>
              <a:rPr lang="tr-TR" b="1" dirty="0" err="1"/>
              <a:t>Elastic</a:t>
            </a:r>
            <a:r>
              <a:rPr lang="tr-TR" b="1" dirty="0"/>
              <a:t> </a:t>
            </a:r>
            <a:r>
              <a:rPr lang="tr-TR" b="1" dirty="0" err="1"/>
              <a:t>recoil</a:t>
            </a:r>
            <a:r>
              <a:rPr lang="tr-TR" b="1" dirty="0"/>
              <a:t>: </a:t>
            </a:r>
            <a:r>
              <a:rPr lang="en-US" dirty="0"/>
              <a:t>tendency of an elastic structure to oppose</a:t>
            </a:r>
            <a:r>
              <a:rPr lang="tr-TR" dirty="0"/>
              <a:t> </a:t>
            </a:r>
            <a:r>
              <a:rPr lang="en-US" dirty="0"/>
              <a:t>stretching or distortion. </a:t>
            </a:r>
            <a:endParaRPr lang="tr-TR" dirty="0"/>
          </a:p>
          <a:p>
            <a:r>
              <a:rPr lang="tr-TR" dirty="0"/>
              <a:t>I</a:t>
            </a:r>
            <a:r>
              <a:rPr lang="en-US" dirty="0" err="1"/>
              <a:t>nherent</a:t>
            </a:r>
            <a:r>
              <a:rPr lang="tr-TR" dirty="0"/>
              <a:t> </a:t>
            </a:r>
            <a:r>
              <a:rPr lang="en-US" dirty="0"/>
              <a:t>elastic recoil tending to collapse the lungs is exactly</a:t>
            </a:r>
            <a:r>
              <a:rPr lang="tr-TR" dirty="0"/>
              <a:t> </a:t>
            </a:r>
            <a:r>
              <a:rPr lang="en-US" dirty="0"/>
              <a:t>balanced by the </a:t>
            </a:r>
            <a:r>
              <a:rPr lang="en-US" b="1" dirty="0" err="1"/>
              <a:t>transpulmonary</a:t>
            </a:r>
            <a:r>
              <a:rPr lang="en-US" b="1" dirty="0"/>
              <a:t> pressure tending </a:t>
            </a:r>
            <a:r>
              <a:rPr lang="en-US" dirty="0"/>
              <a:t>to</a:t>
            </a:r>
            <a:r>
              <a:rPr lang="tr-TR" dirty="0"/>
              <a:t> </a:t>
            </a:r>
            <a:r>
              <a:rPr lang="en-US" dirty="0"/>
              <a:t>expand them, </a:t>
            </a:r>
            <a:endParaRPr lang="tr-TR" dirty="0"/>
          </a:p>
          <a:p>
            <a:r>
              <a:rPr lang="tr-TR" dirty="0"/>
              <a:t>T</a:t>
            </a:r>
            <a:r>
              <a:rPr lang="en-US" dirty="0"/>
              <a:t>he volume of the lungs is stable at</a:t>
            </a:r>
            <a:r>
              <a:rPr lang="tr-TR" dirty="0"/>
              <a:t> </a:t>
            </a:r>
            <a:r>
              <a:rPr lang="tr-TR" dirty="0" err="1"/>
              <a:t>this</a:t>
            </a:r>
            <a:r>
              <a:rPr lang="tr-TR" dirty="0"/>
              <a:t> </a:t>
            </a:r>
            <a:r>
              <a:rPr lang="tr-TR" dirty="0" err="1"/>
              <a:t>point</a:t>
            </a:r>
            <a:r>
              <a:rPr lang="tr-TR" dirty="0"/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2060848"/>
            <a:ext cx="4824536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1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Inspiration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260648"/>
            <a:ext cx="3744416" cy="6095078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="" xmlns:a16="http://schemas.microsoft.com/office/drawing/2014/main" id="{DCCE1FD4-EEB8-4189-A8E2-D9EAE3C24B0D}"/>
              </a:ext>
            </a:extLst>
          </p:cNvPr>
          <p:cNvSpPr/>
          <p:nvPr/>
        </p:nvSpPr>
        <p:spPr>
          <a:xfrm>
            <a:off x="704007" y="1795165"/>
            <a:ext cx="4329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y the end of inspiration,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equilibrium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across the lungs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is once again established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since the more inflated lungs exert a greater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elastic recoil, which equals the increased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transpulmonary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pressure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06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Expiration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2549" y="1593130"/>
            <a:ext cx="4506012" cy="47888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At the end of inspiration, the</a:t>
            </a:r>
            <a:r>
              <a:rPr lang="tr-TR" dirty="0"/>
              <a:t> </a:t>
            </a:r>
            <a:r>
              <a:rPr lang="en-US" dirty="0"/>
              <a:t>nerves to the diaphragm and inspiratory intercostal</a:t>
            </a:r>
            <a:r>
              <a:rPr lang="tr-TR" dirty="0"/>
              <a:t> </a:t>
            </a:r>
            <a:r>
              <a:rPr lang="en-US" dirty="0"/>
              <a:t>muscles decrease their firing, and so these muscles relax.</a:t>
            </a:r>
          </a:p>
          <a:p>
            <a:r>
              <a:rPr lang="en-US" dirty="0"/>
              <a:t>The chest wall is no longer being actively pulled</a:t>
            </a:r>
            <a:r>
              <a:rPr lang="tr-TR" dirty="0"/>
              <a:t> </a:t>
            </a:r>
            <a:r>
              <a:rPr lang="en-US" dirty="0"/>
              <a:t>outward and upward by the muscle contractions </a:t>
            </a:r>
            <a:endParaRPr lang="tr-TR" dirty="0"/>
          </a:p>
          <a:p>
            <a:r>
              <a:rPr lang="tr-TR" dirty="0"/>
              <a:t>I</a:t>
            </a:r>
            <a:r>
              <a:rPr lang="en-US" dirty="0"/>
              <a:t>t starts to recoil inward to its original smaller dimensions</a:t>
            </a:r>
            <a:r>
              <a:rPr lang="tr-TR" dirty="0"/>
              <a:t> </a:t>
            </a:r>
            <a:r>
              <a:rPr lang="en-US" dirty="0"/>
              <a:t>existing between breaths. </a:t>
            </a:r>
            <a:endParaRPr lang="tr-TR" dirty="0"/>
          </a:p>
          <a:p>
            <a:r>
              <a:rPr lang="en-US" dirty="0"/>
              <a:t>This immediately</a:t>
            </a:r>
            <a:r>
              <a:rPr lang="tr-TR" dirty="0"/>
              <a:t> </a:t>
            </a:r>
            <a:r>
              <a:rPr lang="en-US" dirty="0"/>
              <a:t>makes the </a:t>
            </a:r>
            <a:r>
              <a:rPr lang="en-US" b="1" dirty="0" err="1"/>
              <a:t>intrapleural</a:t>
            </a:r>
            <a:r>
              <a:rPr lang="en-US" b="1" dirty="0"/>
              <a:t> pressure less </a:t>
            </a:r>
            <a:r>
              <a:rPr lang="en-US" b="1" dirty="0" err="1"/>
              <a:t>subatmospheric</a:t>
            </a:r>
            <a:r>
              <a:rPr lang="tr-TR" b="1" dirty="0"/>
              <a:t> </a:t>
            </a:r>
            <a:r>
              <a:rPr lang="en-US" dirty="0"/>
              <a:t>and </a:t>
            </a:r>
            <a:r>
              <a:rPr lang="en-US" i="1" dirty="0"/>
              <a:t>decreases </a:t>
            </a:r>
            <a:r>
              <a:rPr lang="en-US" dirty="0"/>
              <a:t>the </a:t>
            </a:r>
            <a:r>
              <a:rPr lang="en-US" b="1" dirty="0" err="1"/>
              <a:t>transpulmonary</a:t>
            </a:r>
            <a:r>
              <a:rPr lang="en-US" b="1" dirty="0"/>
              <a:t> pressure</a:t>
            </a:r>
            <a:r>
              <a:rPr lang="en-US" dirty="0"/>
              <a:t>.</a:t>
            </a:r>
          </a:p>
          <a:p>
            <a:r>
              <a:rPr lang="en-US" dirty="0"/>
              <a:t>Therefore, the </a:t>
            </a:r>
            <a:r>
              <a:rPr lang="en-US" dirty="0" err="1"/>
              <a:t>transpulmonary</a:t>
            </a:r>
            <a:r>
              <a:rPr lang="en-US" dirty="0"/>
              <a:t> pressure acting to expand</a:t>
            </a:r>
            <a:r>
              <a:rPr lang="tr-TR" dirty="0"/>
              <a:t> </a:t>
            </a:r>
            <a:r>
              <a:rPr lang="en-US" dirty="0"/>
              <a:t>the lungs is now smaller than the elastic recoil, and the lungs</a:t>
            </a:r>
            <a:r>
              <a:rPr lang="tr-TR" dirty="0"/>
              <a:t> </a:t>
            </a:r>
            <a:r>
              <a:rPr lang="en-US" dirty="0"/>
              <a:t>passively recoil to their original dimensions.</a:t>
            </a:r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06A7982-0401-4EFE-8BC2-73957EA5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561" y="1593130"/>
            <a:ext cx="7463137" cy="398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225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B6285CC-B67B-4764-B0C5-205F580D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ANY QUESTIONS?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="" xmlns:a16="http://schemas.microsoft.com/office/drawing/2014/main" id="{E190ADFC-EDB7-42D2-B971-4A72E7689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408" y="1866055"/>
            <a:ext cx="5599183" cy="37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9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13506E5-D6E9-4CA8-840D-3A4766277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STATES OF BREATHING </a:t>
            </a:r>
            <a:endParaRPr lang="tr-TR" b="1" dirty="0">
              <a:latin typeface="Agency FB" panose="020B0503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316BAF6-1B59-4614-B7B8-6ACA938BC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15149" cy="4889500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T</a:t>
            </a:r>
            <a:r>
              <a:rPr lang="en-US" dirty="0"/>
              <a:t>here are variations in breathing relating to the frequency of breathing cycles, depth of inspiration, or both. </a:t>
            </a:r>
            <a:endParaRPr lang="tr-TR" dirty="0"/>
          </a:p>
          <a:p>
            <a:r>
              <a:rPr lang="en-US" b="1" dirty="0"/>
              <a:t>Eupnea</a:t>
            </a:r>
            <a:r>
              <a:rPr lang="en-US" dirty="0"/>
              <a:t> is the term used to describe normal quiet breathing, with no deviation in frequency or depth. </a:t>
            </a:r>
            <a:endParaRPr lang="tr-TR" dirty="0"/>
          </a:p>
          <a:p>
            <a:r>
              <a:rPr lang="en-US" b="1" dirty="0"/>
              <a:t>Dyspnea</a:t>
            </a:r>
            <a:r>
              <a:rPr lang="en-US" dirty="0"/>
              <a:t> is difficult breathing, in which visible effort is required to breathe. </a:t>
            </a:r>
            <a:endParaRPr lang="tr-TR" dirty="0"/>
          </a:p>
          <a:p>
            <a:r>
              <a:rPr lang="en-US" b="1" dirty="0"/>
              <a:t>Hyperpnea</a:t>
            </a:r>
            <a:r>
              <a:rPr lang="en-US" dirty="0"/>
              <a:t> refers to breathing characterized by increased depth, frequency, or both, and is noticeable after physical exertion. </a:t>
            </a:r>
            <a:endParaRPr lang="tr-TR" dirty="0"/>
          </a:p>
          <a:p>
            <a:r>
              <a:rPr lang="en-US" b="1" dirty="0"/>
              <a:t>Polypnea </a:t>
            </a:r>
            <a:r>
              <a:rPr lang="en-US" dirty="0"/>
              <a:t>is rapid shallow breathing, somewhat similar to panting. Polypnea is similar to hyperpnea in regard to  frequency, but is unlike hyperpnea in regard to depth. </a:t>
            </a:r>
            <a:endParaRPr lang="tr-TR" dirty="0"/>
          </a:p>
          <a:p>
            <a:r>
              <a:rPr lang="en-US" b="1" dirty="0"/>
              <a:t>Apnea </a:t>
            </a:r>
            <a:r>
              <a:rPr lang="en-US" dirty="0"/>
              <a:t>refers to a cessation of breathing. </a:t>
            </a:r>
            <a:endParaRPr lang="tr-TR" dirty="0"/>
          </a:p>
          <a:p>
            <a:r>
              <a:rPr lang="en-US" b="1" dirty="0"/>
              <a:t>Tachypnea</a:t>
            </a:r>
            <a:r>
              <a:rPr lang="en-US" dirty="0"/>
              <a:t> is excessive rapidity of breathing, and </a:t>
            </a:r>
            <a:endParaRPr lang="tr-TR" dirty="0"/>
          </a:p>
          <a:p>
            <a:r>
              <a:rPr lang="tr-TR" b="1" dirty="0"/>
              <a:t>B</a:t>
            </a:r>
            <a:r>
              <a:rPr lang="en-US" b="1" dirty="0" err="1"/>
              <a:t>radypnea</a:t>
            </a:r>
            <a:r>
              <a:rPr lang="en-US" b="1" dirty="0"/>
              <a:t> </a:t>
            </a:r>
            <a:r>
              <a:rPr lang="en-US" dirty="0"/>
              <a:t>is abnormal slowness of breathing.</a:t>
            </a:r>
          </a:p>
          <a:p>
            <a:endParaRPr lang="en-US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E29E6B40-57AC-4893-89CE-5E8FD268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49" y="2466975"/>
            <a:ext cx="42862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piratory patterns ile ilgili görsel sonucu">
            <a:extLst>
              <a:ext uri="{FF2B5EF4-FFF2-40B4-BE49-F238E27FC236}">
                <a16:creationId xmlns="" xmlns:a16="http://schemas.microsoft.com/office/drawing/2014/main" id="{6F4E4B8B-A39C-4BC0-B649-CF42C81CC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10668"/>
          <a:stretch/>
        </p:blipFill>
        <p:spPr bwMode="auto">
          <a:xfrm>
            <a:off x="590549" y="985837"/>
            <a:ext cx="11189457" cy="45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9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66E31EB2-2B40-4BC0-A007-12F4E22FA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RESPIRATORY FRQUENCY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02CCAE3-8B15-4B6E-B924-24C554C1A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560779"/>
            <a:ext cx="7436749" cy="493209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Respiratory frequency </a:t>
            </a:r>
            <a:r>
              <a:rPr lang="en-US" dirty="0"/>
              <a:t>refers to the number of respiratory cycles each minute. </a:t>
            </a:r>
            <a:endParaRPr lang="tr-TR" dirty="0"/>
          </a:p>
          <a:p>
            <a:r>
              <a:rPr lang="en-US" dirty="0"/>
              <a:t>It is an </a:t>
            </a:r>
            <a:r>
              <a:rPr lang="en-US" u="sng" dirty="0"/>
              <a:t>excellent indicator </a:t>
            </a:r>
            <a:r>
              <a:rPr lang="en-US" dirty="0"/>
              <a:t>of health status</a:t>
            </a:r>
            <a:endParaRPr lang="tr-TR" dirty="0"/>
          </a:p>
          <a:p>
            <a:r>
              <a:rPr lang="en-US" dirty="0"/>
              <a:t>In addition to variations observed among species, respiratory frequency can be affected by other factors</a:t>
            </a:r>
            <a:r>
              <a:rPr lang="tr-TR" dirty="0"/>
              <a:t>:</a:t>
            </a:r>
            <a:r>
              <a:rPr lang="en-US" dirty="0"/>
              <a:t> </a:t>
            </a:r>
            <a:endParaRPr lang="tr-TR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i="1" dirty="0"/>
              <a:t>body size, age, exercise, excitement, environmental temperature, pregnancy, degree of filling of the digestive tract, and state of health. </a:t>
            </a:r>
            <a:endParaRPr lang="tr-TR" i="1" dirty="0"/>
          </a:p>
          <a:p>
            <a:r>
              <a:rPr lang="en-US" dirty="0"/>
              <a:t>Pregnancy and digestive tract filling increase frequency because they limit the excursion of the diaphragm during inspiration. </a:t>
            </a:r>
            <a:endParaRPr lang="tr-TR" dirty="0"/>
          </a:p>
          <a:p>
            <a:r>
              <a:rPr lang="en-US" dirty="0"/>
              <a:t>When expansion of the lungs is restricted, adequate ventilation is maintained by increased frequency. </a:t>
            </a:r>
            <a:endParaRPr lang="tr-TR" dirty="0"/>
          </a:p>
          <a:p>
            <a:r>
              <a:rPr lang="en-US" dirty="0"/>
              <a:t>For example, when cattle lie down, the large rumen pushes against the diaphragm and restricts its movement, and respiratory frequency is seen to increase. </a:t>
            </a:r>
            <a:endParaRPr lang="tr-TR" dirty="0"/>
          </a:p>
          <a:p>
            <a:r>
              <a:rPr lang="en-US" dirty="0"/>
              <a:t>Respiratory frequency usually increases during disease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D879A4A1-0FBF-40B5-9A65-FE97A08C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59" y="2616382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8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="" xmlns:a16="http://schemas.microsoft.com/office/drawing/2014/main" id="{1C1D713B-5107-4F04-9E2E-2EE449311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392" t="54797" r="33870" b="14739"/>
          <a:stretch/>
        </p:blipFill>
        <p:spPr>
          <a:xfrm>
            <a:off x="2609849" y="304801"/>
            <a:ext cx="6676212" cy="339090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A3496932-BCF7-4181-B1FF-FAC4501EC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336" y="4080391"/>
            <a:ext cx="5495925" cy="259494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6DE58A60-0103-48E9-A693-FFAB9D5F53EE}"/>
              </a:ext>
            </a:extLst>
          </p:cNvPr>
          <p:cNvSpPr txBox="1"/>
          <p:nvPr/>
        </p:nvSpPr>
        <p:spPr>
          <a:xfrm>
            <a:off x="5699491" y="3662364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76332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501350E-8941-4F9C-BEE2-9D6C49A3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PULMONARY VOLUMES AND CAPACİTİES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7E34016-F2DE-402A-8CFE-E9047E89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65496" cy="426767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Tidal volume </a:t>
            </a:r>
            <a:r>
              <a:rPr lang="en-US" dirty="0"/>
              <a:t>is the amount of air breathed in or out during a respiratory cycle</a:t>
            </a:r>
            <a:r>
              <a:rPr lang="tr-TR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Inspiratory reserve volume </a:t>
            </a:r>
            <a:r>
              <a:rPr lang="en-US" dirty="0"/>
              <a:t>is the amount of air that can still be inspired after inhaling the tidal volume,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b="1" dirty="0"/>
              <a:t>E</a:t>
            </a:r>
            <a:r>
              <a:rPr lang="en-US" b="1" dirty="0" err="1"/>
              <a:t>xpiratory</a:t>
            </a:r>
            <a:r>
              <a:rPr lang="en-US" b="1" dirty="0"/>
              <a:t> reserve volume </a:t>
            </a:r>
            <a:r>
              <a:rPr lang="en-US" dirty="0"/>
              <a:t>is the amount of air that can still be expired after exhaling the tidal volume. 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Residual volume </a:t>
            </a:r>
            <a:r>
              <a:rPr lang="en-US" dirty="0"/>
              <a:t>is the amount of air remaining in the lungs after the most forceful expiration. </a:t>
            </a:r>
            <a:endParaRPr lang="tr-TR" dirty="0"/>
          </a:p>
          <a:p>
            <a:r>
              <a:rPr lang="en-US" dirty="0"/>
              <a:t>Because of the remaining residual volume, excised lung sections float in water. </a:t>
            </a:r>
            <a:endParaRPr lang="tr-TR" dirty="0" smtClean="0"/>
          </a:p>
          <a:p>
            <a:r>
              <a:rPr lang="en-US" dirty="0" smtClean="0"/>
              <a:t>Consolidation </a:t>
            </a:r>
            <a:r>
              <a:rPr lang="en-US" dirty="0"/>
              <a:t>of lung tissue, as occurs in pneumonia, causes them to sink. </a:t>
            </a:r>
            <a:endParaRPr lang="tr-TR" dirty="0"/>
          </a:p>
        </p:txBody>
      </p:sp>
      <p:pic>
        <p:nvPicPr>
          <p:cNvPr id="3074" name="Picture 2" descr="PULMONARY VOLUMES ile ilgili görsel sonucu">
            <a:extLst>
              <a:ext uri="{FF2B5EF4-FFF2-40B4-BE49-F238E27FC236}">
                <a16:creationId xmlns="" xmlns:a16="http://schemas.microsoft.com/office/drawing/2014/main" id="{71833FCF-FD16-41F3-8A0D-B71C62597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7" b="13880"/>
          <a:stretch/>
        </p:blipFill>
        <p:spPr bwMode="auto">
          <a:xfrm>
            <a:off x="6522181" y="1660955"/>
            <a:ext cx="4960417" cy="40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1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78E4D4B4-547F-4D0C-B4E6-9E7CBBD5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WHY IS RESIDUAL VOLUME IMPORTANT?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2B81802-5201-4BF5-9C82-7949A6346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80" y="1825625"/>
            <a:ext cx="10515600" cy="489076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dirty="0"/>
              <a:t>I</a:t>
            </a:r>
            <a:r>
              <a:rPr lang="en-US" dirty="0" smtClean="0"/>
              <a:t>t </a:t>
            </a:r>
            <a:r>
              <a:rPr lang="en-US" dirty="0"/>
              <a:t>prevents lungs from collapsing after each breath. Imagine a deflated balloon.</a:t>
            </a:r>
          </a:p>
          <a:p>
            <a:endParaRPr lang="en-US" dirty="0"/>
          </a:p>
          <a:p>
            <a:endParaRPr lang="en-US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en-US" dirty="0"/>
              <a:t>If you had the job of inflating it, how much effort would it take to overcome the initial resistance and blow just a small amount of air in? The answer is A LOT of effort.</a:t>
            </a:r>
            <a:endParaRPr lang="tr-TR" dirty="0"/>
          </a:p>
          <a:p>
            <a:r>
              <a:rPr lang="en-US" dirty="0"/>
              <a:t>The deflated balloon is analogous to a collapsed lung. If not for the residual volume, initiation of each breath would require tremendous effort. Increased work of breathing would simultaneously increase the energy requirements. </a:t>
            </a:r>
          </a:p>
          <a:p>
            <a:pPr marL="0" indent="0">
              <a:buNone/>
            </a:pPr>
            <a:r>
              <a:rPr lang="tr-TR" dirty="0"/>
              <a:t>2. T</a:t>
            </a:r>
            <a:r>
              <a:rPr lang="en-US" dirty="0"/>
              <a:t>he residual volume keeps lungs ventilated between consecutive breaths. </a:t>
            </a:r>
            <a:r>
              <a:rPr lang="tr-TR" dirty="0"/>
              <a:t> </a:t>
            </a:r>
            <a:r>
              <a:rPr lang="en-US" dirty="0"/>
              <a:t>Oxygen and carbon dioxide exchange occurs between end of expiration and beginning of next inspiration.</a:t>
            </a:r>
          </a:p>
          <a:p>
            <a:r>
              <a:rPr lang="en-US" dirty="0"/>
              <a:t>It may seem unnecessary since the time lapse between consecutive breaths is hardly a second, but having continuous gas exchange makes the respiratory system much more efficient.</a:t>
            </a:r>
            <a:endParaRPr lang="tr-TR" dirty="0"/>
          </a:p>
        </p:txBody>
      </p:sp>
      <p:pic>
        <p:nvPicPr>
          <p:cNvPr id="2052" name="Picture 4" descr="https://qph.ec.quoracdn.net/main-qimg-24864e70c80aac7119daa7112df68d54-c">
            <a:extLst>
              <a:ext uri="{FF2B5EF4-FFF2-40B4-BE49-F238E27FC236}">
                <a16:creationId xmlns="" xmlns:a16="http://schemas.microsoft.com/office/drawing/2014/main" id="{BB2A1FB9-4863-4154-94F5-BE37B676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63" y="2613657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0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501350E-8941-4F9C-BEE2-9D6C49A3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PULMONARY VOLUMES AND </a:t>
            </a:r>
            <a:r>
              <a:rPr lang="tr-TR" b="1" dirty="0" smtClean="0"/>
              <a:t>CAPACITIES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7E34016-F2DE-402A-8CFE-E9047E89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9988"/>
            <a:ext cx="11040908" cy="250043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Sometimes it is useful to combine two or more of these </a:t>
            </a:r>
            <a:r>
              <a:rPr lang="tr-TR" dirty="0"/>
              <a:t> </a:t>
            </a:r>
            <a:r>
              <a:rPr lang="en-US" dirty="0"/>
              <a:t> volumes. Such combinations are called capacities. 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Total lung capacity </a:t>
            </a:r>
            <a:r>
              <a:rPr lang="en-US" dirty="0"/>
              <a:t>is the sum of all volumes</a:t>
            </a:r>
            <a:r>
              <a:rPr lang="en-US" b="1" dirty="0"/>
              <a:t>. </a:t>
            </a:r>
            <a:endParaRPr lang="tr-TR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Vital capacity </a:t>
            </a:r>
            <a:r>
              <a:rPr lang="en-US" dirty="0"/>
              <a:t>is the sum of all volumes over and above the residual volume; it is the maximum amount of air that can be breathed in after the most forceful expiration. 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Inspiratory capacity </a:t>
            </a:r>
            <a:r>
              <a:rPr lang="en-US" dirty="0"/>
              <a:t>is the sum of the tidal and inspiratory reserve volumes. 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Functional residual capacity </a:t>
            </a:r>
            <a:r>
              <a:rPr lang="en-US" dirty="0"/>
              <a:t>is</a:t>
            </a:r>
            <a:r>
              <a:rPr lang="tr-TR" dirty="0"/>
              <a:t> </a:t>
            </a:r>
            <a:r>
              <a:rPr lang="en-US" dirty="0"/>
              <a:t>the sum of the expiratory reserve volume and the residual volume. This is the lung volume that is ventilated by the tidal volume.</a:t>
            </a:r>
            <a:r>
              <a:rPr lang="en-US" b="1" dirty="0"/>
              <a:t> </a:t>
            </a:r>
            <a:endParaRPr lang="tr-TR" b="1" dirty="0"/>
          </a:p>
          <a:p>
            <a:r>
              <a:rPr lang="en-US" b="1" dirty="0"/>
              <a:t>It serves as the reservoir for air and helps to provide constancy to the blood concentrations of the respired gases. 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10BB2E7B-7171-4A09-BB22-FA9A3BD0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3730427"/>
            <a:ext cx="66579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9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1709</Words>
  <Application>Microsoft Office PowerPoint</Application>
  <PresentationFormat>Geniş ekran</PresentationFormat>
  <Paragraphs>130</Paragraphs>
  <Slides>24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Agency FB</vt:lpstr>
      <vt:lpstr>Arial</vt:lpstr>
      <vt:lpstr>Arial Narrow</vt:lpstr>
      <vt:lpstr>Calibri</vt:lpstr>
      <vt:lpstr>Calibri Light</vt:lpstr>
      <vt:lpstr>Wingdings</vt:lpstr>
      <vt:lpstr>Office Teması</vt:lpstr>
      <vt:lpstr>1_Office Teması</vt:lpstr>
      <vt:lpstr>RESPIRATORY SYSTEM WEEK 2</vt:lpstr>
      <vt:lpstr>TYPES OF BREATHING</vt:lpstr>
      <vt:lpstr>STATES OF BREATHING </vt:lpstr>
      <vt:lpstr>PowerPoint Sunusu</vt:lpstr>
      <vt:lpstr>RESPIRATORY FRQUENCY</vt:lpstr>
      <vt:lpstr>PowerPoint Sunusu</vt:lpstr>
      <vt:lpstr>PULMONARY VOLUMES AND CAPACİTİES </vt:lpstr>
      <vt:lpstr>WHY IS RESIDUAL VOLUME IMPORTANT?</vt:lpstr>
      <vt:lpstr>PULMONARY VOLUMES AND CAPACITIES </vt:lpstr>
      <vt:lpstr>What have we learned today?</vt:lpstr>
      <vt:lpstr>Ventilation</vt:lpstr>
      <vt:lpstr>Ventilation</vt:lpstr>
      <vt:lpstr>Ventilation</vt:lpstr>
      <vt:lpstr>Ventilation</vt:lpstr>
      <vt:lpstr>Ventilation</vt:lpstr>
      <vt:lpstr>Transpulmonary pressure</vt:lpstr>
      <vt:lpstr>Transpulmonary pressure</vt:lpstr>
      <vt:lpstr>The Stable Balance between Breaths</vt:lpstr>
      <vt:lpstr>Intrapleural Pressure</vt:lpstr>
      <vt:lpstr>Intrapleural Pressure</vt:lpstr>
      <vt:lpstr>The Stable Balance between Breaths</vt:lpstr>
      <vt:lpstr>Inspiration</vt:lpstr>
      <vt:lpstr>Expiration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</dc:creator>
  <cp:lastModifiedBy>Fizyolab1</cp:lastModifiedBy>
  <cp:revision>19</cp:revision>
  <dcterms:created xsi:type="dcterms:W3CDTF">2018-02-18T10:40:25Z</dcterms:created>
  <dcterms:modified xsi:type="dcterms:W3CDTF">2021-11-23T06:03:58Z</dcterms:modified>
</cp:coreProperties>
</file>