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1" r:id="rId7"/>
    <p:sldId id="259" r:id="rId8"/>
    <p:sldId id="269" r:id="rId9"/>
    <p:sldId id="270" r:id="rId10"/>
    <p:sldId id="258" r:id="rId11"/>
    <p:sldId id="262" r:id="rId12"/>
    <p:sldId id="263" r:id="rId13"/>
    <p:sldId id="26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03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965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98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39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76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61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327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56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01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62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050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0F8CD-B20D-4B85-8596-7F62A2B7C403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52580-347A-4D4A-BD99-CAEDC03D8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68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TIMSS</a:t>
            </a:r>
            <a:br>
              <a:rPr lang="tr-TR"/>
            </a:br>
            <a:r>
              <a:rPr lang="tr-TR"/>
              <a:t>(Uluslararası Matematik ve Fen Eğilimleri Araştırması)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Yrd. Doç. Dr. Ömer Kutlu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97120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41867"/>
            <a:ext cx="10515600" cy="5635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/>
              <a:t>Test </a:t>
            </a:r>
            <a:r>
              <a:rPr lang="en-US" sz="3200" b="1" dirty="0" err="1" smtClean="0"/>
              <a:t>Kitapçıkları</a:t>
            </a:r>
            <a:endParaRPr lang="en-US" sz="3200" b="1" dirty="0" smtClean="0"/>
          </a:p>
          <a:p>
            <a:pPr marL="0" indent="0" algn="ctr">
              <a:buNone/>
            </a:pPr>
            <a:endParaRPr lang="en-US" sz="3200" b="1" dirty="0"/>
          </a:p>
          <a:p>
            <a:pPr algn="just"/>
            <a:r>
              <a:rPr lang="en-US" dirty="0" smtClean="0"/>
              <a:t>TIMSS </a:t>
            </a:r>
            <a:r>
              <a:rPr lang="en-US" dirty="0"/>
              <a:t>2015’de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</a:t>
            </a:r>
            <a:r>
              <a:rPr lang="en-US" dirty="0" err="1"/>
              <a:t>yarısı</a:t>
            </a:r>
            <a:r>
              <a:rPr lang="en-US" dirty="0"/>
              <a:t> </a:t>
            </a:r>
            <a:r>
              <a:rPr lang="en-US" dirty="0" err="1"/>
              <a:t>çoktan</a:t>
            </a:r>
            <a:r>
              <a:rPr lang="en-US" dirty="0"/>
              <a:t> </a:t>
            </a:r>
            <a:r>
              <a:rPr lang="en-US" dirty="0" err="1"/>
              <a:t>seçmeli</a:t>
            </a:r>
            <a:r>
              <a:rPr lang="en-US" dirty="0"/>
              <a:t>, </a:t>
            </a:r>
            <a:r>
              <a:rPr lang="en-US" dirty="0" err="1"/>
              <a:t>yarısı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/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 smtClean="0"/>
              <a:t>cevaplı</a:t>
            </a:r>
            <a:r>
              <a:rPr lang="en-US" dirty="0"/>
              <a:t> </a:t>
            </a:r>
            <a:r>
              <a:rPr lang="en-US" dirty="0" err="1" smtClean="0"/>
              <a:t>maddelerden</a:t>
            </a:r>
            <a:r>
              <a:rPr lang="en-US" dirty="0" smtClean="0"/>
              <a:t> </a:t>
            </a:r>
            <a:r>
              <a:rPr lang="en-US" dirty="0" err="1"/>
              <a:t>oluşmaktadır</a:t>
            </a:r>
            <a:r>
              <a:rPr lang="en-US" dirty="0"/>
              <a:t>.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düzeyinde</a:t>
            </a:r>
            <a:r>
              <a:rPr lang="en-US" dirty="0"/>
              <a:t> de (4. </a:t>
            </a:r>
            <a:r>
              <a:rPr lang="en-US" dirty="0" err="1"/>
              <a:t>ve</a:t>
            </a:r>
            <a:r>
              <a:rPr lang="en-US" dirty="0"/>
              <a:t> 8. </a:t>
            </a:r>
            <a:r>
              <a:rPr lang="en-US" dirty="0" err="1"/>
              <a:t>sınıf</a:t>
            </a:r>
            <a:r>
              <a:rPr lang="en-US" dirty="0"/>
              <a:t>) fen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matematik</a:t>
            </a:r>
            <a:r>
              <a:rPr lang="en-US" dirty="0"/>
              <a:t> </a:t>
            </a:r>
            <a:r>
              <a:rPr lang="en-US" dirty="0" err="1" smtClean="0"/>
              <a:t>maddeleri</a:t>
            </a:r>
            <a:r>
              <a:rPr lang="en-US" dirty="0" smtClean="0"/>
              <a:t> </a:t>
            </a:r>
            <a:r>
              <a:rPr lang="en-US" dirty="0"/>
              <a:t>28 </a:t>
            </a:r>
            <a:r>
              <a:rPr lang="en-US" dirty="0" err="1"/>
              <a:t>bloktan</a:t>
            </a:r>
            <a:r>
              <a:rPr lang="en-US" dirty="0"/>
              <a:t> </a:t>
            </a:r>
            <a:r>
              <a:rPr lang="en-US" dirty="0" err="1"/>
              <a:t>oluşmaktadır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Bu </a:t>
            </a:r>
            <a:r>
              <a:rPr lang="en-US" dirty="0" err="1"/>
              <a:t>bloklardan</a:t>
            </a:r>
            <a:r>
              <a:rPr lang="en-US" dirty="0"/>
              <a:t> 14’ü fen, 14’ü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bloklarıdır</a:t>
            </a:r>
            <a:r>
              <a:rPr lang="en-US" dirty="0"/>
              <a:t>. </a:t>
            </a:r>
            <a:r>
              <a:rPr lang="en-US" dirty="0" smtClean="0"/>
              <a:t>Bu </a:t>
            </a:r>
            <a:r>
              <a:rPr lang="en-US" dirty="0" err="1" smtClean="0"/>
              <a:t>bloklar</a:t>
            </a:r>
            <a:r>
              <a:rPr lang="en-US" dirty="0" smtClean="0"/>
              <a:t> </a:t>
            </a:r>
            <a:r>
              <a:rPr lang="en-US" dirty="0"/>
              <a:t>14 test </a:t>
            </a:r>
            <a:r>
              <a:rPr lang="en-US" dirty="0" err="1"/>
              <a:t>kitapçığına</a:t>
            </a:r>
            <a:r>
              <a:rPr lang="en-US" dirty="0"/>
              <a:t>, </a:t>
            </a:r>
            <a:r>
              <a:rPr lang="en-US" dirty="0" err="1"/>
              <a:t>ikisi</a:t>
            </a:r>
            <a:r>
              <a:rPr lang="en-US" dirty="0"/>
              <a:t> fen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ikisi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üzere</a:t>
            </a:r>
            <a:r>
              <a:rPr lang="en-US" dirty="0"/>
              <a:t> </a:t>
            </a:r>
            <a:r>
              <a:rPr lang="en-US" dirty="0" err="1"/>
              <a:t>dörderli</a:t>
            </a:r>
            <a:r>
              <a:rPr lang="en-US" dirty="0"/>
              <a:t> </a:t>
            </a:r>
            <a:r>
              <a:rPr lang="en-US" dirty="0" err="1"/>
              <a:t>bloklar</a:t>
            </a:r>
            <a:r>
              <a:rPr lang="en-US" dirty="0"/>
              <a:t> </a:t>
            </a:r>
            <a:r>
              <a:rPr lang="en-US" dirty="0" err="1" smtClean="0"/>
              <a:t>halinde</a:t>
            </a:r>
            <a:r>
              <a:rPr lang="en-US" dirty="0"/>
              <a:t> </a:t>
            </a:r>
            <a:r>
              <a:rPr lang="en-US" dirty="0" err="1" smtClean="0"/>
              <a:t>dağıtılmıştır</a:t>
            </a:r>
            <a:r>
              <a:rPr lang="en-US" dirty="0"/>
              <a:t>. </a:t>
            </a:r>
            <a:r>
              <a:rPr lang="en-US" dirty="0" err="1"/>
              <a:t>Formlar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test </a:t>
            </a:r>
            <a:r>
              <a:rPr lang="en-US" dirty="0" err="1"/>
              <a:t>eşitleme</a:t>
            </a:r>
            <a:r>
              <a:rPr lang="en-US" dirty="0"/>
              <a:t> </a:t>
            </a:r>
            <a:r>
              <a:rPr lang="en-US" dirty="0" err="1"/>
              <a:t>yapılabilmesi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fen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 smtClean="0"/>
              <a:t>alanlarındaki</a:t>
            </a:r>
            <a:r>
              <a:rPr lang="en-US" dirty="0"/>
              <a:t> </a:t>
            </a:r>
            <a:r>
              <a:rPr lang="en-US" dirty="0" smtClean="0"/>
              <a:t>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bloktan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kitapçık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ortaktır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4168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Calibri  (Headings)"/>
                <a:cs typeface="Calibri  (Headings)"/>
              </a:rPr>
              <a:t>TIMSS </a:t>
            </a:r>
            <a:r>
              <a:rPr lang="en-US" sz="3200" b="1" dirty="0" err="1">
                <a:latin typeface="Calibri  (Headings)"/>
                <a:cs typeface="Calibri  (Headings)"/>
              </a:rPr>
              <a:t>Yetkili</a:t>
            </a:r>
            <a:r>
              <a:rPr lang="en-US" sz="3200" b="1" dirty="0">
                <a:latin typeface="Calibri  (Headings)"/>
                <a:cs typeface="Calibri  (Headings)"/>
              </a:rPr>
              <a:t> </a:t>
            </a:r>
            <a:r>
              <a:rPr lang="en-US" sz="3200" b="1" dirty="0" err="1">
                <a:latin typeface="Calibri  (Headings)"/>
                <a:cs typeface="Calibri  (Headings)"/>
              </a:rPr>
              <a:t>Birimler</a:t>
            </a:r>
            <a:endParaRPr lang="tr-TR" sz="3200" b="1" dirty="0">
              <a:latin typeface="Calibri  (Headings)"/>
              <a:cs typeface="Calibri  (Headings)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3333"/>
            <a:ext cx="10515600" cy="448363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b="1" i="1" dirty="0" err="1"/>
              <a:t>Uluslararası</a:t>
            </a:r>
            <a:r>
              <a:rPr lang="en-US" b="1" i="1" dirty="0"/>
              <a:t> </a:t>
            </a:r>
            <a:r>
              <a:rPr lang="en-US" b="1" i="1" dirty="0" err="1"/>
              <a:t>Merkez</a:t>
            </a:r>
            <a:r>
              <a:rPr lang="en-US" b="1" i="1" dirty="0"/>
              <a:t> - </a:t>
            </a:r>
            <a:r>
              <a:rPr lang="en-US" b="1" i="1" dirty="0" err="1"/>
              <a:t>Uluslararası</a:t>
            </a:r>
            <a:r>
              <a:rPr lang="en-US" b="1" i="1" dirty="0"/>
              <a:t> </a:t>
            </a:r>
            <a:r>
              <a:rPr lang="en-US" b="1" i="1" dirty="0" err="1"/>
              <a:t>Eğitim</a:t>
            </a:r>
            <a:r>
              <a:rPr lang="en-US" b="1" i="1" dirty="0"/>
              <a:t> </a:t>
            </a:r>
            <a:r>
              <a:rPr lang="en-US" b="1" i="1" dirty="0" err="1"/>
              <a:t>Başarılarını</a:t>
            </a:r>
            <a:r>
              <a:rPr lang="en-US" b="1" i="1" dirty="0"/>
              <a:t> </a:t>
            </a:r>
            <a:r>
              <a:rPr lang="en-US" b="1" i="1" dirty="0" err="1"/>
              <a:t>Değerlendirme</a:t>
            </a:r>
            <a:r>
              <a:rPr lang="en-US" b="1" i="1" dirty="0"/>
              <a:t> </a:t>
            </a:r>
            <a:r>
              <a:rPr lang="en-US" b="1" i="1" dirty="0" err="1"/>
              <a:t>Kuruluşu</a:t>
            </a:r>
            <a:r>
              <a:rPr lang="en-US" b="1" i="1" dirty="0"/>
              <a:t> (IEA</a:t>
            </a:r>
            <a:r>
              <a:rPr lang="en-US" b="1" i="1" dirty="0" smtClean="0"/>
              <a:t>)</a:t>
            </a:r>
          </a:p>
          <a:p>
            <a:pPr marL="0" indent="0" algn="ctr">
              <a:buNone/>
            </a:pPr>
            <a:endParaRPr lang="en-US" b="1" i="1" dirty="0" smtClean="0"/>
          </a:p>
          <a:p>
            <a:pPr algn="just"/>
            <a:r>
              <a:rPr lang="en-US" dirty="0" err="1" smtClean="0"/>
              <a:t>Dünya</a:t>
            </a:r>
            <a:r>
              <a:rPr lang="en-US" dirty="0" smtClean="0"/>
              <a:t> </a:t>
            </a:r>
            <a:r>
              <a:rPr lang="en-US" dirty="0" err="1"/>
              <a:t>çapında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70 </a:t>
            </a:r>
            <a:r>
              <a:rPr lang="en-US" dirty="0" err="1"/>
              <a:t>üye</a:t>
            </a:r>
            <a:r>
              <a:rPr lang="en-US" dirty="0"/>
              <a:t> </a:t>
            </a:r>
            <a:r>
              <a:rPr lang="en-US" dirty="0" err="1"/>
              <a:t>ülkenin</a:t>
            </a:r>
            <a:r>
              <a:rPr lang="en-US" dirty="0"/>
              <a:t>,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kurumlarının</a:t>
            </a:r>
            <a:r>
              <a:rPr lang="en-US" dirty="0"/>
              <a:t> </a:t>
            </a:r>
            <a:r>
              <a:rPr lang="en-US" dirty="0" err="1" smtClean="0"/>
              <a:t>ortaklaşa</a:t>
            </a:r>
            <a:r>
              <a:rPr lang="en-US" dirty="0"/>
              <a:t> </a:t>
            </a:r>
            <a:r>
              <a:rPr lang="en-US" dirty="0" err="1" smtClean="0"/>
              <a:t>oluşturdukları</a:t>
            </a:r>
            <a:r>
              <a:rPr lang="en-US" dirty="0" smtClean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kuruluştur</a:t>
            </a:r>
            <a:r>
              <a:rPr lang="en-US" dirty="0"/>
              <a:t>. Bu </a:t>
            </a:r>
            <a:r>
              <a:rPr lang="en-US" dirty="0" err="1"/>
              <a:t>kuruluşun</a:t>
            </a:r>
            <a:r>
              <a:rPr lang="en-US" dirty="0"/>
              <a:t> </a:t>
            </a:r>
            <a:r>
              <a:rPr lang="en-US" dirty="0" err="1"/>
              <a:t>merkez</a:t>
            </a:r>
            <a:r>
              <a:rPr lang="en-US" dirty="0"/>
              <a:t> </a:t>
            </a:r>
            <a:r>
              <a:rPr lang="en-US" dirty="0" err="1" smtClean="0"/>
              <a:t>sekretaryası</a:t>
            </a:r>
            <a:r>
              <a:rPr lang="en-US" dirty="0"/>
              <a:t> </a:t>
            </a:r>
            <a:r>
              <a:rPr lang="en-US" dirty="0" smtClean="0"/>
              <a:t>Am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en-US" dirty="0" err="1" smtClean="0"/>
              <a:t>sterdam’da</a:t>
            </a:r>
            <a:r>
              <a:rPr lang="en-US" dirty="0"/>
              <a:t>,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işleme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Hamburg’da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 TIMSS </a:t>
            </a:r>
            <a:r>
              <a:rPr lang="en-US" dirty="0" err="1" smtClean="0"/>
              <a:t>araştırması</a:t>
            </a:r>
            <a:r>
              <a:rPr lang="en-US" dirty="0"/>
              <a:t> </a:t>
            </a:r>
            <a:r>
              <a:rPr lang="en-US" dirty="0" smtClean="0"/>
              <a:t>Boston </a:t>
            </a:r>
            <a:r>
              <a:rPr lang="en-US" dirty="0" err="1"/>
              <a:t>üniversitesindeki</a:t>
            </a:r>
            <a:r>
              <a:rPr lang="en-US" dirty="0"/>
              <a:t> TIMSS </a:t>
            </a:r>
            <a:r>
              <a:rPr lang="en-US" dirty="0" err="1"/>
              <a:t>ve</a:t>
            </a:r>
            <a:r>
              <a:rPr lang="en-US" dirty="0"/>
              <a:t> PIRLS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 smtClean="0"/>
              <a:t>tarafından</a:t>
            </a:r>
            <a:r>
              <a:rPr lang="en-US" dirty="0"/>
              <a:t> </a:t>
            </a:r>
            <a:r>
              <a:rPr lang="en-US" dirty="0" smtClean="0"/>
              <a:t>IEA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işbirliği</a:t>
            </a:r>
            <a:r>
              <a:rPr lang="en-US" dirty="0"/>
              <a:t> </a:t>
            </a:r>
            <a:r>
              <a:rPr lang="en-US" dirty="0" err="1"/>
              <a:t>yapılarak</a:t>
            </a:r>
            <a:r>
              <a:rPr lang="en-US" dirty="0"/>
              <a:t> </a:t>
            </a:r>
            <a:r>
              <a:rPr lang="en-US" dirty="0" err="1"/>
              <a:t>yürütülmektedir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Katılımcı</a:t>
            </a:r>
            <a:r>
              <a:rPr lang="en-US" dirty="0"/>
              <a:t> </a:t>
            </a:r>
            <a:r>
              <a:rPr lang="en-US" dirty="0" err="1"/>
              <a:t>ülkelerde</a:t>
            </a:r>
            <a:r>
              <a:rPr lang="en-US" dirty="0"/>
              <a:t> </a:t>
            </a:r>
            <a:r>
              <a:rPr lang="en-US" dirty="0" err="1"/>
              <a:t>TIMSS’e</a:t>
            </a:r>
            <a:r>
              <a:rPr lang="en-US" dirty="0"/>
              <a:t> </a:t>
            </a:r>
            <a:r>
              <a:rPr lang="en-US" dirty="0" err="1"/>
              <a:t>dâhil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 </a:t>
            </a:r>
            <a:r>
              <a:rPr lang="en-US" dirty="0" err="1"/>
              <a:t>okullar</a:t>
            </a:r>
            <a:r>
              <a:rPr lang="en-US" dirty="0" smtClean="0"/>
              <a:t>, </a:t>
            </a:r>
            <a:r>
              <a:rPr lang="en-US" dirty="0" err="1" smtClean="0"/>
              <a:t>Kanada</a:t>
            </a:r>
            <a:r>
              <a:rPr lang="en-US" dirty="0" smtClean="0"/>
              <a:t> </a:t>
            </a:r>
            <a:r>
              <a:rPr lang="en-US" dirty="0" err="1"/>
              <a:t>istatistik</a:t>
            </a:r>
            <a:r>
              <a:rPr lang="en-US" dirty="0"/>
              <a:t> </a:t>
            </a:r>
            <a:r>
              <a:rPr lang="en-US" dirty="0" err="1"/>
              <a:t>kurumu</a:t>
            </a:r>
            <a:r>
              <a:rPr lang="en-US" dirty="0"/>
              <a:t>, </a:t>
            </a:r>
            <a:r>
              <a:rPr lang="en-US" dirty="0" err="1"/>
              <a:t>Hamburg’daki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işleme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katılımcı</a:t>
            </a:r>
            <a:r>
              <a:rPr lang="en-US" dirty="0"/>
              <a:t> </a:t>
            </a:r>
            <a:r>
              <a:rPr lang="en-US" dirty="0" err="1" smtClean="0"/>
              <a:t>ülkelerdeki</a:t>
            </a:r>
            <a:r>
              <a:rPr lang="en-US" dirty="0"/>
              <a:t>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merkezleri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ortaklaşa</a:t>
            </a:r>
            <a:r>
              <a:rPr lang="en-US" dirty="0"/>
              <a:t> </a:t>
            </a:r>
            <a:r>
              <a:rPr lang="en-US" dirty="0" err="1"/>
              <a:t>belirlenmektedir</a:t>
            </a:r>
            <a:r>
              <a:rPr lang="en-US" dirty="0"/>
              <a:t>. TIMSS </a:t>
            </a:r>
            <a:r>
              <a:rPr lang="en-US" dirty="0" err="1" smtClean="0"/>
              <a:t>araştırmaları</a:t>
            </a:r>
            <a:r>
              <a:rPr lang="en-US" dirty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büyük</a:t>
            </a:r>
            <a:r>
              <a:rPr lang="en-US" dirty="0"/>
              <a:t> </a:t>
            </a:r>
            <a:r>
              <a:rPr lang="en-US" dirty="0" err="1"/>
              <a:t>ölçüde</a:t>
            </a:r>
            <a:r>
              <a:rPr lang="en-US" dirty="0"/>
              <a:t> </a:t>
            </a:r>
            <a:r>
              <a:rPr lang="en-US" dirty="0" err="1"/>
              <a:t>katılımcı</a:t>
            </a:r>
            <a:r>
              <a:rPr lang="en-US" dirty="0"/>
              <a:t> </a:t>
            </a:r>
            <a:r>
              <a:rPr lang="en-US" dirty="0" err="1"/>
              <a:t>ülkeler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karşılanmaktadır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6362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65200"/>
            <a:ext cx="10515600" cy="52117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 smtClean="0"/>
              <a:t>Ulusal</a:t>
            </a:r>
            <a:r>
              <a:rPr lang="en-US" b="1" dirty="0" smtClean="0"/>
              <a:t> </a:t>
            </a:r>
            <a:r>
              <a:rPr lang="en-US" b="1" dirty="0" err="1"/>
              <a:t>Merkez</a:t>
            </a:r>
            <a:r>
              <a:rPr lang="en-US" b="1" dirty="0"/>
              <a:t> – MEB </a:t>
            </a:r>
            <a:r>
              <a:rPr lang="en-US" b="1" dirty="0" err="1"/>
              <a:t>Ölçme</a:t>
            </a:r>
            <a:r>
              <a:rPr lang="en-US" b="1" dirty="0"/>
              <a:t> </a:t>
            </a:r>
            <a:r>
              <a:rPr lang="en-US" b="1" dirty="0" err="1"/>
              <a:t>Değerlendirme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Sınav</a:t>
            </a:r>
            <a:r>
              <a:rPr lang="en-US" b="1" dirty="0"/>
              <a:t> </a:t>
            </a:r>
            <a:r>
              <a:rPr lang="en-US" b="1" dirty="0" err="1"/>
              <a:t>Hizmetleri</a:t>
            </a:r>
            <a:r>
              <a:rPr lang="en-US" b="1" dirty="0"/>
              <a:t> </a:t>
            </a:r>
            <a:r>
              <a:rPr lang="en-US" b="1" dirty="0" err="1"/>
              <a:t>Genel</a:t>
            </a:r>
            <a:r>
              <a:rPr lang="en-US" b="1" dirty="0"/>
              <a:t> </a:t>
            </a:r>
            <a:r>
              <a:rPr lang="en-US" b="1" dirty="0" err="1" smtClean="0"/>
              <a:t>Müdürlüğu</a:t>
            </a:r>
            <a:r>
              <a:rPr lang="en-US" b="1" dirty="0" smtClean="0"/>
              <a:t>̈ (</a:t>
            </a:r>
            <a:r>
              <a:rPr lang="en-US" b="1" dirty="0"/>
              <a:t>ODSGM</a:t>
            </a:r>
            <a:r>
              <a:rPr lang="en-US" b="1" dirty="0" smtClean="0"/>
              <a:t>)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algn="just"/>
            <a:r>
              <a:rPr lang="en-US" dirty="0" err="1" smtClean="0"/>
              <a:t>Uygulamaya</a:t>
            </a:r>
            <a:r>
              <a:rPr lang="en-US" dirty="0" smtClean="0"/>
              <a:t> </a:t>
            </a:r>
            <a:r>
              <a:rPr lang="en-US" dirty="0" err="1"/>
              <a:t>katılan</a:t>
            </a:r>
            <a:r>
              <a:rPr lang="en-US" dirty="0"/>
              <a:t> </a:t>
            </a:r>
            <a:r>
              <a:rPr lang="en-US" dirty="0" err="1"/>
              <a:t>ülkelerde</a:t>
            </a:r>
            <a:r>
              <a:rPr lang="en-US" dirty="0"/>
              <a:t> TIMSS </a:t>
            </a:r>
            <a:r>
              <a:rPr lang="en-US" dirty="0" err="1"/>
              <a:t>çalışmalarını</a:t>
            </a:r>
            <a:r>
              <a:rPr lang="en-US" dirty="0"/>
              <a:t> </a:t>
            </a:r>
            <a:r>
              <a:rPr lang="en-US" dirty="0" err="1"/>
              <a:t>yürüten</a:t>
            </a:r>
            <a:r>
              <a:rPr lang="en-US" dirty="0"/>
              <a:t> </a:t>
            </a:r>
            <a:r>
              <a:rPr lang="en-US" dirty="0" err="1"/>
              <a:t>birimdir</a:t>
            </a:r>
            <a:r>
              <a:rPr lang="en-US" dirty="0"/>
              <a:t>. </a:t>
            </a:r>
            <a:r>
              <a:rPr lang="en-US" dirty="0" err="1"/>
              <a:t>Ülkemiz</a:t>
            </a:r>
            <a:r>
              <a:rPr lang="en-US" dirty="0"/>
              <a:t> </a:t>
            </a:r>
            <a:r>
              <a:rPr lang="en-US" dirty="0" err="1" smtClean="0"/>
              <a:t>adına</a:t>
            </a:r>
            <a:r>
              <a:rPr lang="en-US" dirty="0"/>
              <a:t> </a:t>
            </a:r>
            <a:r>
              <a:rPr lang="en-US" dirty="0" err="1" smtClean="0"/>
              <a:t>süreçte</a:t>
            </a:r>
            <a:r>
              <a:rPr lang="en-US" dirty="0" smtClean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tüm</a:t>
            </a:r>
            <a:r>
              <a:rPr lang="en-US" dirty="0"/>
              <a:t> </a:t>
            </a:r>
            <a:r>
              <a:rPr lang="en-US" dirty="0" err="1"/>
              <a:t>çalışmalar</a:t>
            </a:r>
            <a:r>
              <a:rPr lang="en-US" dirty="0"/>
              <a:t>, </a:t>
            </a:r>
            <a:r>
              <a:rPr lang="en-US" dirty="0" err="1"/>
              <a:t>Milli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Ölçme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Sınav</a:t>
            </a:r>
            <a:r>
              <a:rPr lang="en-US" dirty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Müdürlüğu</a:t>
            </a:r>
            <a:r>
              <a:rPr lang="en-US" dirty="0"/>
              <a:t>̈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yürütülmektedir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0092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Calibri (Headings)"/>
                <a:cs typeface="Calibri (Headings)"/>
              </a:rPr>
              <a:t>KAYNAKLAR</a:t>
            </a:r>
            <a:endParaRPr lang="tr-TR" b="1" dirty="0">
              <a:latin typeface="Calibri (Headings)"/>
              <a:cs typeface="Calibri (Headings)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Polat, M., Gönen, E., Parlak, B., Yıldırım, A. ve Özgürlük, B. (2016)</a:t>
            </a:r>
            <a:r>
              <a:rPr lang="tr-TR" dirty="0" smtClean="0"/>
              <a:t>.</a:t>
            </a:r>
            <a:r>
              <a:rPr lang="tr-TR" i="1" dirty="0" smtClean="0"/>
              <a:t>TIMSS </a:t>
            </a:r>
            <a:r>
              <a:rPr lang="tr-TR" i="1" dirty="0" smtClean="0"/>
              <a:t>	2015 </a:t>
            </a:r>
            <a:r>
              <a:rPr lang="tr-TR" i="1" dirty="0" smtClean="0"/>
              <a:t>Ulusal </a:t>
            </a:r>
            <a:r>
              <a:rPr lang="tr-TR" i="1" dirty="0"/>
              <a:t>Matematik ve Fen Bilimleri Ön Raporu: 4. </a:t>
            </a:r>
            <a:r>
              <a:rPr lang="tr-TR" i="1" dirty="0" smtClean="0"/>
              <a:t>ve 	 </a:t>
            </a:r>
            <a:r>
              <a:rPr lang="tr-TR" i="1" dirty="0"/>
              <a:t>8. </a:t>
            </a:r>
            <a:r>
              <a:rPr lang="tr-TR" i="1" dirty="0" smtClean="0"/>
              <a:t>	Sınıflar</a:t>
            </a:r>
            <a:r>
              <a:rPr lang="tr-TR" i="1" dirty="0"/>
              <a:t>.</a:t>
            </a:r>
            <a:r>
              <a:rPr lang="tr-TR" dirty="0"/>
              <a:t> Milli Eğitim </a:t>
            </a:r>
            <a:r>
              <a:rPr lang="tr-TR" dirty="0" smtClean="0"/>
              <a:t>Bakanlığı </a:t>
            </a:r>
            <a:r>
              <a:rPr lang="tr-TR" dirty="0"/>
              <a:t>Ölçme, Değerlendirme ve </a:t>
            </a:r>
            <a:r>
              <a:rPr lang="tr-TR" dirty="0" smtClean="0"/>
              <a:t>Sınav 	</a:t>
            </a:r>
            <a:r>
              <a:rPr lang="tr-TR" smtClean="0"/>
              <a:t> </a:t>
            </a:r>
            <a:r>
              <a:rPr lang="tr-TR" smtClean="0"/>
              <a:t>	Hizmetleri </a:t>
            </a:r>
            <a:r>
              <a:rPr lang="tr-TR" dirty="0"/>
              <a:t>Genel Müdürlüğü, Ankara.</a:t>
            </a:r>
          </a:p>
        </p:txBody>
      </p:sp>
    </p:spTree>
    <p:extLst>
      <p:ext uri="{BB962C8B-B14F-4D97-AF65-F5344CB8AC3E}">
        <p14:creationId xmlns:p14="http://schemas.microsoft.com/office/powerpoint/2010/main" val="2308849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TIMSS Nedir?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Başarılarını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r>
              <a:rPr lang="en-US" dirty="0"/>
              <a:t> </a:t>
            </a:r>
            <a:r>
              <a:rPr lang="en-US" dirty="0" err="1"/>
              <a:t>Kuruluşu</a:t>
            </a:r>
            <a:r>
              <a:rPr lang="en-US" dirty="0"/>
              <a:t>- </a:t>
            </a:r>
            <a:r>
              <a:rPr lang="en-US" dirty="0" err="1"/>
              <a:t>IEA’nın</a:t>
            </a:r>
            <a:r>
              <a:rPr lang="en-US" dirty="0"/>
              <a:t>,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aralıklarla</a:t>
            </a:r>
            <a:r>
              <a:rPr lang="en-US" dirty="0"/>
              <a:t> </a:t>
            </a:r>
            <a:r>
              <a:rPr lang="en-US" dirty="0" err="1" smtClean="0"/>
              <a:t>düzenlemişolduğu</a:t>
            </a:r>
            <a:r>
              <a:rPr lang="en-US" dirty="0" smtClean="0"/>
              <a:t> </a:t>
            </a:r>
            <a:r>
              <a:rPr lang="en-US" dirty="0"/>
              <a:t>TIMSS, 4. </a:t>
            </a:r>
            <a:r>
              <a:rPr lang="en-US" dirty="0" err="1"/>
              <a:t>ve</a:t>
            </a:r>
            <a:r>
              <a:rPr lang="en-US" dirty="0"/>
              <a:t> 8.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düzeyindeki</a:t>
            </a:r>
            <a:r>
              <a:rPr lang="en-US" dirty="0"/>
              <a:t>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fen </a:t>
            </a:r>
            <a:r>
              <a:rPr lang="en-US" dirty="0" err="1" smtClean="0"/>
              <a:t>bilimleri</a:t>
            </a:r>
            <a:r>
              <a:rPr lang="en-US" dirty="0"/>
              <a:t> </a:t>
            </a:r>
            <a:r>
              <a:rPr lang="en-US" dirty="0" err="1" smtClean="0"/>
              <a:t>alanlarında</a:t>
            </a:r>
            <a:r>
              <a:rPr lang="en-US" dirty="0" smtClean="0"/>
              <a:t> </a:t>
            </a:r>
            <a:r>
              <a:rPr lang="en-US" dirty="0" err="1"/>
              <a:t>kazandıkları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becerilerin</a:t>
            </a:r>
            <a:r>
              <a:rPr lang="en-US" dirty="0"/>
              <a:t> </a:t>
            </a:r>
            <a:r>
              <a:rPr lang="en-US" dirty="0" err="1"/>
              <a:t>değerlendirilmesine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tarama</a:t>
            </a:r>
            <a:r>
              <a:rPr lang="en-US" dirty="0"/>
              <a:t> </a:t>
            </a:r>
            <a:r>
              <a:rPr lang="en-US" dirty="0" err="1"/>
              <a:t>araştırmasıdır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endParaRPr lang="en-US" dirty="0"/>
          </a:p>
          <a:p>
            <a:pPr algn="just"/>
            <a:r>
              <a:rPr lang="en-US" dirty="0" err="1"/>
              <a:t>TIMSS’in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; </a:t>
            </a:r>
            <a:r>
              <a:rPr lang="en-US" dirty="0" err="1"/>
              <a:t>araştırmaya</a:t>
            </a:r>
            <a:r>
              <a:rPr lang="en-US" dirty="0"/>
              <a:t> </a:t>
            </a:r>
            <a:r>
              <a:rPr lang="en-US" dirty="0" err="1"/>
              <a:t>katılan</a:t>
            </a:r>
            <a:r>
              <a:rPr lang="en-US" dirty="0"/>
              <a:t> </a:t>
            </a:r>
            <a:r>
              <a:rPr lang="en-US" dirty="0" err="1"/>
              <a:t>ülkelerdeki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sekizinci</a:t>
            </a:r>
            <a:r>
              <a:rPr lang="en-US" dirty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/>
              <a:t>öğrencilerinin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fen </a:t>
            </a:r>
            <a:r>
              <a:rPr lang="en-US" dirty="0" err="1"/>
              <a:t>alanlarındaki</a:t>
            </a:r>
            <a:r>
              <a:rPr lang="en-US" dirty="0"/>
              <a:t> </a:t>
            </a:r>
            <a:r>
              <a:rPr lang="en-US" dirty="0" err="1"/>
              <a:t>başarılarını</a:t>
            </a:r>
            <a:r>
              <a:rPr lang="en-US" dirty="0"/>
              <a:t> </a:t>
            </a:r>
            <a:r>
              <a:rPr lang="en-US" dirty="0" err="1"/>
              <a:t>ölçmek</a:t>
            </a:r>
            <a:r>
              <a:rPr lang="en-US" dirty="0"/>
              <a:t>,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öğretimin</a:t>
            </a:r>
            <a:r>
              <a:rPr lang="en-US" dirty="0"/>
              <a:t> </a:t>
            </a:r>
            <a:r>
              <a:rPr lang="en-US" dirty="0" err="1" smtClean="0"/>
              <a:t>okullarda</a:t>
            </a:r>
            <a:r>
              <a:rPr lang="en-US" dirty="0" smtClean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gerçekleştiğini</a:t>
            </a:r>
            <a:r>
              <a:rPr lang="en-US" dirty="0"/>
              <a:t>,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sisteminin</a:t>
            </a:r>
            <a:r>
              <a:rPr lang="en-US" dirty="0"/>
              <a:t> </a:t>
            </a:r>
            <a:r>
              <a:rPr lang="en-US" dirty="0" err="1"/>
              <a:t>etkinlik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verimliliğini</a:t>
            </a:r>
            <a:r>
              <a:rPr lang="en-US" dirty="0"/>
              <a:t>, </a:t>
            </a:r>
            <a:r>
              <a:rPr lang="en-US" dirty="0" err="1"/>
              <a:t>ülkelerin</a:t>
            </a:r>
            <a:r>
              <a:rPr lang="en-US" dirty="0"/>
              <a:t> </a:t>
            </a:r>
            <a:r>
              <a:rPr lang="en-US" dirty="0" err="1" smtClean="0"/>
              <a:t>eğitim</a:t>
            </a:r>
            <a:r>
              <a:rPr lang="en-US" dirty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farklılıkları</a:t>
            </a:r>
            <a:r>
              <a:rPr lang="en-US" dirty="0"/>
              <a:t> </a:t>
            </a:r>
            <a:r>
              <a:rPr lang="en-US" dirty="0" err="1"/>
              <a:t>belirlemek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değerlendirmektir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0636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Uygulanma amacı doğrultusunda, </a:t>
            </a:r>
            <a:r>
              <a:rPr lang="en-US" dirty="0" err="1" smtClean="0"/>
              <a:t>başarı</a:t>
            </a:r>
            <a:r>
              <a:rPr lang="en-US" dirty="0" smtClean="0"/>
              <a:t> </a:t>
            </a:r>
            <a:r>
              <a:rPr lang="en-US" dirty="0" err="1"/>
              <a:t>testleri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anketler</a:t>
            </a:r>
            <a:r>
              <a:rPr lang="en-US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öğrencilerin</a:t>
            </a:r>
            <a:r>
              <a:rPr lang="en-US" dirty="0"/>
              <a:t> fen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alanındaki</a:t>
            </a:r>
            <a:r>
              <a:rPr lang="en-US" dirty="0"/>
              <a:t> </a:t>
            </a:r>
            <a:r>
              <a:rPr lang="en-US" dirty="0" err="1"/>
              <a:t>performansları</a:t>
            </a:r>
            <a:r>
              <a:rPr lang="en-US" dirty="0" smtClean="0"/>
              <a:t>,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/>
              <a:t>sistemleri</a:t>
            </a:r>
            <a:r>
              <a:rPr lang="en-US" dirty="0"/>
              <a:t>,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programları</a:t>
            </a:r>
            <a:r>
              <a:rPr lang="en-US" dirty="0"/>
              <a:t>, </a:t>
            </a:r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, </a:t>
            </a:r>
            <a:r>
              <a:rPr lang="en-US" dirty="0" err="1"/>
              <a:t>öğretmen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okulların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toplanmaktadır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409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6933"/>
            <a:ext cx="10515600" cy="489003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Fen </a:t>
            </a:r>
            <a:r>
              <a:rPr lang="en-US" dirty="0" err="1"/>
              <a:t>Eğilimleri</a:t>
            </a:r>
            <a:r>
              <a:rPr lang="en-US" dirty="0"/>
              <a:t> </a:t>
            </a:r>
            <a:r>
              <a:rPr lang="en-US" dirty="0" err="1"/>
              <a:t>Araştırması</a:t>
            </a:r>
            <a:r>
              <a:rPr lang="en-US" dirty="0"/>
              <a:t> (TIMSS) </a:t>
            </a:r>
            <a:r>
              <a:rPr lang="en-US" dirty="0" err="1"/>
              <a:t>dünyada</a:t>
            </a:r>
            <a:r>
              <a:rPr lang="en-US" dirty="0"/>
              <a:t> ilk </a:t>
            </a:r>
            <a:r>
              <a:rPr lang="en-US" dirty="0" err="1"/>
              <a:t>olarak</a:t>
            </a:r>
            <a:r>
              <a:rPr lang="en-US" dirty="0"/>
              <a:t> 1995 </a:t>
            </a:r>
            <a:r>
              <a:rPr lang="en-US" dirty="0" err="1" smtClean="0"/>
              <a:t>yılında</a:t>
            </a:r>
            <a:r>
              <a:rPr lang="en-US" dirty="0"/>
              <a:t> </a:t>
            </a:r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ve</a:t>
            </a:r>
            <a:r>
              <a:rPr lang="en-US" dirty="0"/>
              <a:t> 8.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öğrencilerine</a:t>
            </a:r>
            <a:r>
              <a:rPr lang="en-US" dirty="0"/>
              <a:t> </a:t>
            </a:r>
            <a:r>
              <a:rPr lang="en-US" dirty="0" err="1"/>
              <a:t>uygulanmıştır</a:t>
            </a:r>
            <a:r>
              <a:rPr lang="en-US" dirty="0"/>
              <a:t>. 1995 ilk </a:t>
            </a:r>
            <a:r>
              <a:rPr lang="en-US" dirty="0" err="1"/>
              <a:t>araştırmaya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2003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 smtClean="0"/>
              <a:t>yapılan</a:t>
            </a:r>
            <a:r>
              <a:rPr lang="en-US" dirty="0"/>
              <a:t> </a:t>
            </a:r>
            <a:r>
              <a:rPr lang="en-US" dirty="0" err="1" smtClean="0"/>
              <a:t>araştırmaya</a:t>
            </a:r>
            <a:r>
              <a:rPr lang="en-US" dirty="0" smtClean="0"/>
              <a:t> </a:t>
            </a:r>
            <a:r>
              <a:rPr lang="en-US" dirty="0" err="1"/>
              <a:t>Türkiye</a:t>
            </a:r>
            <a:r>
              <a:rPr lang="en-US" dirty="0"/>
              <a:t> </a:t>
            </a:r>
            <a:r>
              <a:rPr lang="en-US" dirty="0" err="1"/>
              <a:t>katılmamıştır</a:t>
            </a:r>
            <a:r>
              <a:rPr lang="en-US" dirty="0"/>
              <a:t>. </a:t>
            </a:r>
            <a:r>
              <a:rPr lang="en-US" dirty="0" err="1"/>
              <a:t>Türkiye</a:t>
            </a:r>
            <a:r>
              <a:rPr lang="en-US" dirty="0"/>
              <a:t>, 1999 </a:t>
            </a:r>
            <a:r>
              <a:rPr lang="en-US" dirty="0" err="1"/>
              <a:t>ve</a:t>
            </a:r>
            <a:r>
              <a:rPr lang="en-US" dirty="0"/>
              <a:t> 2007 </a:t>
            </a:r>
            <a:r>
              <a:rPr lang="en-US" dirty="0" err="1"/>
              <a:t>araştırmasına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8. </a:t>
            </a:r>
            <a:r>
              <a:rPr lang="en-US" dirty="0" err="1" smtClean="0"/>
              <a:t>sınıf</a:t>
            </a:r>
            <a:r>
              <a:rPr lang="en-US" dirty="0"/>
              <a:t> </a:t>
            </a:r>
            <a:r>
              <a:rPr lang="en-US" dirty="0" err="1" smtClean="0"/>
              <a:t>düzeyinde</a:t>
            </a:r>
            <a:r>
              <a:rPr lang="en-US" dirty="0"/>
              <a:t>, 2011 </a:t>
            </a:r>
            <a:r>
              <a:rPr lang="en-US" dirty="0" err="1"/>
              <a:t>ve</a:t>
            </a:r>
            <a:r>
              <a:rPr lang="en-US" dirty="0"/>
              <a:t> 2015 </a:t>
            </a:r>
            <a:r>
              <a:rPr lang="en-US" dirty="0" err="1"/>
              <a:t>araştırmalarına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4. </a:t>
            </a:r>
            <a:r>
              <a:rPr lang="en-US" dirty="0" err="1"/>
              <a:t>ve</a:t>
            </a:r>
            <a:r>
              <a:rPr lang="en-US" dirty="0"/>
              <a:t> 8.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düzeyinde</a:t>
            </a:r>
            <a:r>
              <a:rPr lang="en-US" dirty="0"/>
              <a:t> </a:t>
            </a:r>
            <a:r>
              <a:rPr lang="en-US" dirty="0" err="1"/>
              <a:t>katılmıştır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60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Calibri  (Headings)"/>
                <a:cs typeface="Calibri  (Headings)"/>
              </a:rPr>
              <a:t>TIMSS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Uygulama</a:t>
            </a:r>
            <a:r>
              <a:rPr lang="en-US" sz="3200" b="1" dirty="0" smtClean="0">
                <a:latin typeface="Calibri  (Headings)"/>
                <a:cs typeface="Calibri  (Headings)"/>
              </a:rPr>
              <a:t>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Yılları</a:t>
            </a:r>
            <a:r>
              <a:rPr lang="en-US" sz="3200" b="1" dirty="0" smtClean="0">
                <a:latin typeface="Calibri  (Headings)"/>
                <a:cs typeface="Calibri  (Headings)"/>
              </a:rPr>
              <a:t> </a:t>
            </a:r>
            <a:r>
              <a:rPr lang="tr-TR" sz="3200" b="1" dirty="0" smtClean="0">
                <a:latin typeface="Calibri  (Headings)"/>
                <a:cs typeface="Calibri  (Headings)"/>
              </a:rPr>
              <a:t>v</a:t>
            </a:r>
            <a:r>
              <a:rPr lang="en-US" sz="3200" b="1" dirty="0" smtClean="0">
                <a:latin typeface="Calibri  (Headings)"/>
                <a:cs typeface="Calibri  (Headings)"/>
              </a:rPr>
              <a:t>e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Türkiye’nin</a:t>
            </a:r>
            <a:r>
              <a:rPr lang="en-US" sz="3200" b="1" dirty="0" smtClean="0">
                <a:latin typeface="Calibri  (Headings)"/>
                <a:cs typeface="Calibri  (Headings)"/>
              </a:rPr>
              <a:t>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Katılım</a:t>
            </a:r>
            <a:r>
              <a:rPr lang="en-US" sz="3200" b="1" dirty="0" smtClean="0">
                <a:latin typeface="Calibri  (Headings)"/>
                <a:cs typeface="Calibri  (Headings)"/>
              </a:rPr>
              <a:t>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Düzeyi</a:t>
            </a:r>
            <a:endParaRPr lang="en-US" sz="3200" b="1" dirty="0">
              <a:latin typeface="Calibri  (Headings)"/>
              <a:cs typeface="Calibri  (Headings)"/>
            </a:endParaRPr>
          </a:p>
        </p:txBody>
      </p:sp>
      <p:pic>
        <p:nvPicPr>
          <p:cNvPr id="4" name="Content Placeholder 3" descr="imag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84" b="-22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5188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alibri  (Headings)"/>
                <a:cs typeface="Calibri  (Headings)"/>
              </a:rPr>
              <a:t>TIMSS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Konuların</a:t>
            </a:r>
            <a:r>
              <a:rPr lang="en-US" sz="3200" b="1" dirty="0" smtClean="0">
                <a:latin typeface="Calibri  (Headings)"/>
                <a:cs typeface="Calibri  (Headings)"/>
              </a:rPr>
              <a:t>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Kapsamında</a:t>
            </a:r>
            <a:r>
              <a:rPr lang="en-US" sz="3200" b="1" dirty="0" smtClean="0">
                <a:latin typeface="Calibri  (Headings)"/>
                <a:cs typeface="Calibri  (Headings)"/>
              </a:rPr>
              <a:t>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Yer</a:t>
            </a:r>
            <a:r>
              <a:rPr lang="en-US" sz="3200" b="1" dirty="0" smtClean="0">
                <a:latin typeface="Calibri  (Headings)"/>
                <a:cs typeface="Calibri  (Headings)"/>
              </a:rPr>
              <a:t> </a:t>
            </a:r>
            <a:r>
              <a:rPr lang="en-US" sz="3200" b="1" dirty="0" err="1">
                <a:latin typeface="Calibri  (Headings)"/>
                <a:cs typeface="Calibri  (Headings)"/>
              </a:rPr>
              <a:t>Alacak</a:t>
            </a:r>
            <a:r>
              <a:rPr lang="en-US" sz="3200" b="1" dirty="0">
                <a:latin typeface="Calibri  (Headings)"/>
                <a:cs typeface="Calibri  (Headings)"/>
              </a:rPr>
              <a:t> </a:t>
            </a:r>
            <a:r>
              <a:rPr lang="en-US" sz="3200" b="1" dirty="0" err="1">
                <a:latin typeface="Calibri  (Headings)"/>
                <a:cs typeface="Calibri  (Headings)"/>
              </a:rPr>
              <a:t>Alanların</a:t>
            </a:r>
            <a:r>
              <a:rPr lang="en-US" sz="3200" b="1" dirty="0">
                <a:latin typeface="Calibri  (Headings)"/>
                <a:cs typeface="Calibri  (Headings)"/>
              </a:rPr>
              <a:t> / </a:t>
            </a:r>
            <a:r>
              <a:rPr lang="en-US" sz="3200" b="1" dirty="0" err="1" smtClean="0">
                <a:latin typeface="Calibri  (Headings)"/>
                <a:cs typeface="Calibri  (Headings)"/>
              </a:rPr>
              <a:t>Belirlenmesi</a:t>
            </a:r>
            <a:r>
              <a:rPr lang="tr-TR" sz="3200" b="1" dirty="0">
                <a:latin typeface="Calibri  (Headings)"/>
                <a:cs typeface="Calibri  (Headings)"/>
              </a:rPr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TIMSS </a:t>
            </a:r>
            <a:r>
              <a:rPr lang="en-US" dirty="0" err="1"/>
              <a:t>döngüsünden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TIMSS </a:t>
            </a:r>
            <a:r>
              <a:rPr lang="en-US" dirty="0" err="1"/>
              <a:t>merkezindeki</a:t>
            </a:r>
            <a:r>
              <a:rPr lang="en-US" dirty="0"/>
              <a:t> </a:t>
            </a:r>
            <a:r>
              <a:rPr lang="en-US" dirty="0" err="1"/>
              <a:t>uzmanlar</a:t>
            </a:r>
            <a:r>
              <a:rPr lang="en-US" dirty="0"/>
              <a:t>, TIMSS </a:t>
            </a:r>
            <a:r>
              <a:rPr lang="en-US" dirty="0" err="1" smtClean="0"/>
              <a:t>kapsamında</a:t>
            </a:r>
            <a:r>
              <a:rPr lang="en-US" dirty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konuların</a:t>
            </a:r>
            <a:r>
              <a:rPr lang="en-US" dirty="0"/>
              <a:t> </a:t>
            </a:r>
            <a:r>
              <a:rPr lang="en-US" dirty="0" err="1"/>
              <a:t>güncellenmesini</a:t>
            </a:r>
            <a:r>
              <a:rPr lang="en-US" dirty="0"/>
              <a:t> </a:t>
            </a:r>
            <a:r>
              <a:rPr lang="en-US" dirty="0" err="1"/>
              <a:t>tavsiye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makale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raporları</a:t>
            </a:r>
            <a:r>
              <a:rPr lang="en-US" dirty="0"/>
              <a:t> </a:t>
            </a:r>
            <a:r>
              <a:rPr lang="en-US" dirty="0" err="1" smtClean="0"/>
              <a:t>incelemektedirler.Bu</a:t>
            </a:r>
            <a:r>
              <a:rPr lang="en-US" dirty="0" smtClean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taraması</a:t>
            </a:r>
            <a:r>
              <a:rPr lang="en-US" dirty="0"/>
              <a:t> </a:t>
            </a:r>
            <a:r>
              <a:rPr lang="en-US" dirty="0" err="1"/>
              <a:t>neticesinde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uzmanları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güncellenmesi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 smtClean="0"/>
              <a:t>konularbelirlenmektedir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merkezdeki</a:t>
            </a:r>
            <a:r>
              <a:rPr lang="en-US" dirty="0"/>
              <a:t> </a:t>
            </a:r>
            <a:r>
              <a:rPr lang="en-US" dirty="0" err="1"/>
              <a:t>uzmanlar</a:t>
            </a:r>
            <a:r>
              <a:rPr lang="en-US" dirty="0"/>
              <a:t>, TIMSS </a:t>
            </a:r>
            <a:r>
              <a:rPr lang="en-US" dirty="0" err="1"/>
              <a:t>öncesi</a:t>
            </a:r>
            <a:r>
              <a:rPr lang="en-US" dirty="0"/>
              <a:t> ilk </a:t>
            </a:r>
            <a:r>
              <a:rPr lang="en-US" dirty="0" err="1" smtClean="0"/>
              <a:t>uluslararası</a:t>
            </a:r>
            <a:r>
              <a:rPr lang="en-US" dirty="0"/>
              <a:t> </a:t>
            </a:r>
            <a:r>
              <a:rPr lang="en-US" dirty="0" err="1" smtClean="0"/>
              <a:t>toplantıda</a:t>
            </a:r>
            <a:r>
              <a:rPr lang="en-US" dirty="0" smtClean="0"/>
              <a:t> </a:t>
            </a:r>
            <a:r>
              <a:rPr lang="en-US" dirty="0"/>
              <a:t>her </a:t>
            </a:r>
            <a:r>
              <a:rPr lang="en-US" dirty="0" err="1"/>
              <a:t>ülkeden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temsilcilerin</a:t>
            </a:r>
            <a:r>
              <a:rPr lang="en-US" dirty="0"/>
              <a:t> </a:t>
            </a:r>
            <a:r>
              <a:rPr lang="en-US" dirty="0" err="1"/>
              <a:t>önerdikleri</a:t>
            </a:r>
            <a:r>
              <a:rPr lang="en-US" dirty="0"/>
              <a:t> </a:t>
            </a:r>
            <a:r>
              <a:rPr lang="en-US" dirty="0" err="1"/>
              <a:t>güncellemeler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 smtClean="0"/>
              <a:t>görüş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tavsiyeleri</a:t>
            </a:r>
            <a:r>
              <a:rPr lang="en-US" dirty="0"/>
              <a:t> </a:t>
            </a:r>
            <a:r>
              <a:rPr lang="en-US" dirty="0" err="1"/>
              <a:t>almaktadırlar</a:t>
            </a:r>
            <a:r>
              <a:rPr lang="en-US" dirty="0"/>
              <a:t>.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ülkeden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bildirimler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araya</a:t>
            </a:r>
            <a:r>
              <a:rPr lang="en-US" dirty="0"/>
              <a:t> </a:t>
            </a:r>
            <a:r>
              <a:rPr lang="en-US" dirty="0" err="1"/>
              <a:t>getirilerek</a:t>
            </a:r>
            <a:endParaRPr lang="en-US" dirty="0"/>
          </a:p>
          <a:p>
            <a:pPr algn="just"/>
            <a:r>
              <a:rPr lang="en-US" dirty="0" err="1"/>
              <a:t>TIMSS’de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alacak</a:t>
            </a:r>
            <a:r>
              <a:rPr lang="en-US" dirty="0"/>
              <a:t> </a:t>
            </a:r>
            <a:r>
              <a:rPr lang="en-US" dirty="0" err="1"/>
              <a:t>konular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kazanımlar</a:t>
            </a:r>
            <a:r>
              <a:rPr lang="en-US" dirty="0"/>
              <a:t> </a:t>
            </a:r>
            <a:r>
              <a:rPr lang="en-US" dirty="0" err="1"/>
              <a:t>güncellenir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halini</a:t>
            </a:r>
            <a:r>
              <a:rPr lang="en-US" dirty="0"/>
              <a:t> </a:t>
            </a:r>
            <a:r>
              <a:rPr lang="en-US" dirty="0" err="1"/>
              <a:t>almış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703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1267" y="2296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Calibri (Headings)"/>
                <a:cs typeface="Calibri (Headings)"/>
              </a:rPr>
              <a:t>TIMSS </a:t>
            </a:r>
            <a:r>
              <a:rPr lang="en-US" sz="3200" b="1" dirty="0" err="1">
                <a:latin typeface="Calibri (Headings)"/>
                <a:cs typeface="Calibri (Headings)"/>
              </a:rPr>
              <a:t>Başarı</a:t>
            </a:r>
            <a:r>
              <a:rPr lang="en-US" sz="3200" b="1" dirty="0">
                <a:latin typeface="Calibri (Headings)"/>
                <a:cs typeface="Calibri (Headings)"/>
              </a:rPr>
              <a:t> </a:t>
            </a:r>
            <a:r>
              <a:rPr lang="en-US" sz="3200" b="1" dirty="0" err="1">
                <a:latin typeface="Calibri (Headings)"/>
                <a:cs typeface="Calibri (Headings)"/>
              </a:rPr>
              <a:t>Testlerinde</a:t>
            </a:r>
            <a:r>
              <a:rPr lang="en-US" sz="3200" b="1" dirty="0">
                <a:latin typeface="Calibri (Headings)"/>
                <a:cs typeface="Calibri (Headings)"/>
              </a:rPr>
              <a:t> </a:t>
            </a:r>
            <a:r>
              <a:rPr lang="en-US" sz="3200" b="1" dirty="0" err="1">
                <a:latin typeface="Calibri (Headings)"/>
                <a:cs typeface="Calibri (Headings)"/>
              </a:rPr>
              <a:t>Yer</a:t>
            </a:r>
            <a:r>
              <a:rPr lang="en-US" sz="3200" b="1" dirty="0">
                <a:latin typeface="Calibri (Headings)"/>
                <a:cs typeface="Calibri (Headings)"/>
              </a:rPr>
              <a:t> Alan </a:t>
            </a:r>
            <a:r>
              <a:rPr lang="en-US" sz="3200" b="1" dirty="0" err="1">
                <a:latin typeface="Calibri (Headings)"/>
                <a:cs typeface="Calibri (Headings)"/>
              </a:rPr>
              <a:t>Maddeler</a:t>
            </a:r>
            <a:endParaRPr lang="tr-TR" sz="3200" b="1" dirty="0">
              <a:latin typeface="Calibri (Headings)"/>
              <a:cs typeface="Calibri (Headings)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81199"/>
            <a:ext cx="10515600" cy="39624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TIMSS </a:t>
            </a:r>
            <a:r>
              <a:rPr lang="en-US" dirty="0" err="1"/>
              <a:t>başarı</a:t>
            </a:r>
            <a:r>
              <a:rPr lang="en-US" dirty="0"/>
              <a:t> </a:t>
            </a:r>
            <a:r>
              <a:rPr lang="en-US" dirty="0" err="1"/>
              <a:t>testlerinde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alacak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geliştirilmesi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teste</a:t>
            </a:r>
            <a:r>
              <a:rPr lang="en-US" dirty="0"/>
              <a:t> </a:t>
            </a:r>
            <a:r>
              <a:rPr lang="en-US" dirty="0" err="1"/>
              <a:t>alınma</a:t>
            </a:r>
            <a:r>
              <a:rPr lang="en-US" dirty="0"/>
              <a:t> </a:t>
            </a:r>
            <a:r>
              <a:rPr lang="en-US" dirty="0" err="1"/>
              <a:t>süreci</a:t>
            </a:r>
            <a:r>
              <a:rPr lang="en-US" dirty="0"/>
              <a:t>, </a:t>
            </a:r>
            <a:r>
              <a:rPr lang="en-US" dirty="0" err="1" smtClean="0"/>
              <a:t>merkezi</a:t>
            </a:r>
            <a:r>
              <a:rPr lang="en-US" dirty="0"/>
              <a:t> </a:t>
            </a:r>
            <a:r>
              <a:rPr lang="en-US" dirty="0" smtClean="0"/>
              <a:t>Boston </a:t>
            </a:r>
            <a:r>
              <a:rPr lang="en-US" dirty="0" err="1"/>
              <a:t>Üniversitesi’nde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TIMSS&amp;PIRLS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Merkezindeki</a:t>
            </a:r>
            <a:r>
              <a:rPr lang="en-US" dirty="0"/>
              <a:t> </a:t>
            </a:r>
            <a:r>
              <a:rPr lang="en-US" dirty="0" err="1"/>
              <a:t>uzmanlar</a:t>
            </a:r>
            <a:r>
              <a:rPr lang="en-US" dirty="0"/>
              <a:t> </a:t>
            </a:r>
            <a:r>
              <a:rPr lang="en-US" dirty="0" err="1" smtClean="0"/>
              <a:t>tarafından</a:t>
            </a:r>
            <a:r>
              <a:rPr lang="en-US" dirty="0"/>
              <a:t> </a:t>
            </a:r>
            <a:r>
              <a:rPr lang="en-US" dirty="0" err="1" smtClean="0"/>
              <a:t>koordine</a:t>
            </a:r>
            <a:r>
              <a:rPr lang="en-US" dirty="0" smtClean="0"/>
              <a:t> </a:t>
            </a:r>
            <a:r>
              <a:rPr lang="en-US" dirty="0" err="1"/>
              <a:t>edilmektedir</a:t>
            </a:r>
            <a:r>
              <a:rPr lang="en-US" dirty="0"/>
              <a:t>. </a:t>
            </a:r>
            <a:r>
              <a:rPr lang="en-US" dirty="0" err="1"/>
              <a:t>TIMSS’de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fen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soruları</a:t>
            </a:r>
            <a:r>
              <a:rPr lang="en-US" dirty="0"/>
              <a:t> 2.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 smtClean="0"/>
              <a:t>Araştırma</a:t>
            </a:r>
            <a:r>
              <a:rPr lang="en-US" dirty="0"/>
              <a:t> </a:t>
            </a:r>
            <a:r>
              <a:rPr lang="en-US" dirty="0" err="1" smtClean="0"/>
              <a:t>Koordinatörleri</a:t>
            </a:r>
            <a:r>
              <a:rPr lang="en-US" dirty="0" smtClean="0"/>
              <a:t> </a:t>
            </a:r>
            <a:r>
              <a:rPr lang="en-US" dirty="0" err="1"/>
              <a:t>Toplantısında</a:t>
            </a:r>
            <a:r>
              <a:rPr lang="en-US" dirty="0"/>
              <a:t> (2. NRC)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belirlenen</a:t>
            </a:r>
            <a:r>
              <a:rPr lang="en-US" dirty="0"/>
              <a:t> </a:t>
            </a:r>
            <a:r>
              <a:rPr lang="en-US" dirty="0" err="1"/>
              <a:t>kazanımlar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 smtClean="0"/>
              <a:t>ülke</a:t>
            </a:r>
            <a:r>
              <a:rPr lang="en-US" dirty="0"/>
              <a:t> </a:t>
            </a:r>
            <a:r>
              <a:rPr lang="en-US" dirty="0" err="1" smtClean="0"/>
              <a:t>temsilcileri</a:t>
            </a:r>
            <a:r>
              <a:rPr lang="en-US" dirty="0" smtClean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hazırlanır</a:t>
            </a:r>
            <a:r>
              <a:rPr lang="en-US" dirty="0"/>
              <a:t>. </a:t>
            </a:r>
            <a:r>
              <a:rPr lang="en-US" dirty="0" err="1"/>
              <a:t>Hazırlanan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sorular</a:t>
            </a:r>
            <a:r>
              <a:rPr lang="en-US" dirty="0"/>
              <a:t> </a:t>
            </a:r>
            <a:r>
              <a:rPr lang="en-US" dirty="0" err="1"/>
              <a:t>IEA‘nın</a:t>
            </a:r>
            <a:r>
              <a:rPr lang="en-US" dirty="0"/>
              <a:t> Fen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Matematik</a:t>
            </a:r>
            <a:r>
              <a:rPr lang="en-US" dirty="0"/>
              <a:t> </a:t>
            </a:r>
            <a:r>
              <a:rPr lang="en-US" dirty="0" err="1" smtClean="0"/>
              <a:t>maddeleri</a:t>
            </a:r>
            <a:r>
              <a:rPr lang="en-US" dirty="0" smtClean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komitesi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incelenir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uçlu</a:t>
            </a:r>
            <a:r>
              <a:rPr lang="en-US" dirty="0"/>
              <a:t> </a:t>
            </a:r>
            <a:r>
              <a:rPr lang="en-US" dirty="0" err="1"/>
              <a:t>soruların</a:t>
            </a:r>
            <a:r>
              <a:rPr lang="en-US" dirty="0"/>
              <a:t> </a:t>
            </a:r>
            <a:r>
              <a:rPr lang="en-US" dirty="0" err="1" smtClean="0"/>
              <a:t>puanlama</a:t>
            </a:r>
            <a:r>
              <a:rPr lang="en-US" dirty="0"/>
              <a:t> </a:t>
            </a:r>
            <a:r>
              <a:rPr lang="en-US" dirty="0" err="1" smtClean="0"/>
              <a:t>anahtarları</a:t>
            </a:r>
            <a:r>
              <a:rPr lang="en-US" dirty="0" smtClean="0"/>
              <a:t> </a:t>
            </a:r>
            <a:r>
              <a:rPr lang="en-US" dirty="0" err="1"/>
              <a:t>hazırlanır</a:t>
            </a:r>
            <a:r>
              <a:rPr lang="en-US" dirty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5796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4559"/>
            <a:ext cx="10515600" cy="4351338"/>
          </a:xfrm>
        </p:spPr>
        <p:txBody>
          <a:bodyPr/>
          <a:lstStyle/>
          <a:p>
            <a:pPr algn="just"/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oluşturulan</a:t>
            </a:r>
            <a:r>
              <a:rPr lang="en-US" dirty="0"/>
              <a:t>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sorular</a:t>
            </a:r>
            <a:r>
              <a:rPr lang="en-US" dirty="0"/>
              <a:t> </a:t>
            </a:r>
            <a:r>
              <a:rPr lang="en-US" dirty="0" err="1"/>
              <a:t>taslak</a:t>
            </a:r>
            <a:r>
              <a:rPr lang="en-US" dirty="0"/>
              <a:t> </a:t>
            </a:r>
            <a:r>
              <a:rPr lang="en-US" dirty="0" err="1"/>
              <a:t>bloklar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3.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Koordinatörleri</a:t>
            </a:r>
            <a:r>
              <a:rPr lang="en-US" dirty="0"/>
              <a:t> </a:t>
            </a:r>
            <a:r>
              <a:rPr lang="en-US" dirty="0" err="1"/>
              <a:t>Toplantısında</a:t>
            </a:r>
            <a:r>
              <a:rPr lang="en-US" dirty="0"/>
              <a:t> (3. NRC) </a:t>
            </a:r>
            <a:r>
              <a:rPr lang="en-US" dirty="0" err="1"/>
              <a:t>incelenir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sorulara</a:t>
            </a:r>
            <a:r>
              <a:rPr lang="en-US" dirty="0"/>
              <a:t> son </a:t>
            </a:r>
            <a:r>
              <a:rPr lang="en-US" dirty="0" err="1"/>
              <a:t>şekli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4.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Koordinatörleri</a:t>
            </a:r>
            <a:r>
              <a:rPr lang="en-US" dirty="0"/>
              <a:t> </a:t>
            </a:r>
            <a:r>
              <a:rPr lang="en-US" dirty="0" err="1"/>
              <a:t>toplantısında</a:t>
            </a:r>
            <a:r>
              <a:rPr lang="en-US" dirty="0"/>
              <a:t> (4.NRC)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uçlu</a:t>
            </a:r>
            <a:r>
              <a:rPr lang="en-US" dirty="0"/>
              <a:t> </a:t>
            </a:r>
            <a:r>
              <a:rPr lang="en-US" dirty="0" err="1"/>
              <a:t>soruların</a:t>
            </a:r>
            <a:r>
              <a:rPr lang="en-US" dirty="0"/>
              <a:t> </a:t>
            </a:r>
            <a:r>
              <a:rPr lang="en-US" dirty="0" err="1"/>
              <a:t>puanlama</a:t>
            </a:r>
            <a:r>
              <a:rPr lang="en-US" dirty="0"/>
              <a:t> </a:t>
            </a:r>
            <a:r>
              <a:rPr lang="en-US" dirty="0" err="1"/>
              <a:t>anahtarları</a:t>
            </a:r>
            <a:r>
              <a:rPr lang="en-US" dirty="0"/>
              <a:t> son </a:t>
            </a:r>
            <a:r>
              <a:rPr lang="en-US" dirty="0" err="1"/>
              <a:t>şeklini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  <a:r>
              <a:rPr lang="en-US" dirty="0" err="1"/>
              <a:t>Hazırlanan</a:t>
            </a:r>
            <a:r>
              <a:rPr lang="en-US" dirty="0"/>
              <a:t> </a:t>
            </a:r>
            <a:r>
              <a:rPr lang="en-US" dirty="0" err="1"/>
              <a:t>sorular</a:t>
            </a:r>
            <a:r>
              <a:rPr lang="en-US" dirty="0"/>
              <a:t> </a:t>
            </a:r>
            <a:r>
              <a:rPr lang="en-US" dirty="0" err="1"/>
              <a:t>katılımcı</a:t>
            </a:r>
            <a:r>
              <a:rPr lang="en-US" dirty="0"/>
              <a:t> </a:t>
            </a:r>
            <a:r>
              <a:rPr lang="en-US" dirty="0" err="1"/>
              <a:t>ülkelerde</a:t>
            </a:r>
            <a:r>
              <a:rPr lang="en-US" dirty="0"/>
              <a:t> </a:t>
            </a:r>
            <a:r>
              <a:rPr lang="en-US" dirty="0" err="1"/>
              <a:t>çeviri</a:t>
            </a:r>
            <a:r>
              <a:rPr lang="en-US" dirty="0"/>
              <a:t>, </a:t>
            </a:r>
            <a:r>
              <a:rPr lang="en-US" dirty="0" err="1"/>
              <a:t>uyarlama</a:t>
            </a:r>
            <a:r>
              <a:rPr lang="en-US" dirty="0"/>
              <a:t> </a:t>
            </a:r>
            <a:r>
              <a:rPr lang="en-US" dirty="0" err="1"/>
              <a:t>işlemlerinden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pilot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test </a:t>
            </a:r>
            <a:r>
              <a:rPr lang="en-US" dirty="0" err="1"/>
              <a:t>edilir</a:t>
            </a:r>
            <a:r>
              <a:rPr lang="en-US" dirty="0"/>
              <a:t>. </a:t>
            </a:r>
            <a:r>
              <a:rPr lang="en-US" dirty="0" err="1"/>
              <a:t>İşleyen</a:t>
            </a:r>
            <a:r>
              <a:rPr lang="en-US" dirty="0"/>
              <a:t> </a:t>
            </a:r>
            <a:r>
              <a:rPr lang="en-US" dirty="0" err="1"/>
              <a:t>sorular</a:t>
            </a:r>
            <a:r>
              <a:rPr lang="en-US" dirty="0"/>
              <a:t> </a:t>
            </a:r>
            <a:r>
              <a:rPr lang="en-US" dirty="0" err="1"/>
              <a:t>önceki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soruları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birleştirilerek</a:t>
            </a:r>
            <a:r>
              <a:rPr lang="en-US" dirty="0"/>
              <a:t> pilot </a:t>
            </a:r>
            <a:r>
              <a:rPr lang="en-US" dirty="0" err="1"/>
              <a:t>uygulamadan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uygulamada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52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Calibri (Headings)"/>
                <a:cs typeface="Calibri (Headings)"/>
              </a:rPr>
              <a:t>TIMSS </a:t>
            </a:r>
            <a:r>
              <a:rPr lang="en-US" sz="3200" b="1" dirty="0" err="1">
                <a:latin typeface="Calibri (Headings)"/>
                <a:cs typeface="Calibri (Headings)"/>
              </a:rPr>
              <a:t>B</a:t>
            </a:r>
            <a:r>
              <a:rPr lang="en-US" sz="3200" b="1" dirty="0" err="1" smtClean="0">
                <a:latin typeface="Calibri (Headings)"/>
                <a:cs typeface="Calibri (Headings)"/>
              </a:rPr>
              <a:t>aşarı</a:t>
            </a:r>
            <a:r>
              <a:rPr lang="en-US" sz="3200" b="1" dirty="0" smtClean="0">
                <a:latin typeface="Calibri (Headings)"/>
                <a:cs typeface="Calibri (Headings)"/>
              </a:rPr>
              <a:t> </a:t>
            </a:r>
            <a:r>
              <a:rPr lang="en-US" sz="3200" b="1" dirty="0" err="1">
                <a:latin typeface="Calibri (Headings)"/>
                <a:cs typeface="Calibri (Headings)"/>
              </a:rPr>
              <a:t>T</a:t>
            </a:r>
            <a:r>
              <a:rPr lang="en-US" sz="3200" b="1" dirty="0" err="1" smtClean="0">
                <a:latin typeface="Calibri (Headings)"/>
                <a:cs typeface="Calibri (Headings)"/>
              </a:rPr>
              <a:t>estlerinde</a:t>
            </a:r>
            <a:r>
              <a:rPr lang="en-US" sz="3200" b="1" dirty="0" smtClean="0">
                <a:latin typeface="Calibri (Headings)"/>
                <a:cs typeface="Calibri (Headings)"/>
              </a:rPr>
              <a:t> </a:t>
            </a:r>
            <a:r>
              <a:rPr lang="en-US" sz="3200" b="1" dirty="0" err="1">
                <a:latin typeface="Calibri (Headings)"/>
                <a:cs typeface="Calibri (Headings)"/>
              </a:rPr>
              <a:t>Y</a:t>
            </a:r>
            <a:r>
              <a:rPr lang="en-US" sz="3200" b="1" dirty="0" err="1" smtClean="0">
                <a:latin typeface="Calibri (Headings)"/>
                <a:cs typeface="Calibri (Headings)"/>
              </a:rPr>
              <a:t>er</a:t>
            </a:r>
            <a:r>
              <a:rPr lang="en-US" sz="3200" b="1" dirty="0" smtClean="0">
                <a:latin typeface="Calibri (Headings)"/>
                <a:cs typeface="Calibri (Headings)"/>
              </a:rPr>
              <a:t> </a:t>
            </a:r>
            <a:r>
              <a:rPr lang="en-US" sz="3200" b="1" dirty="0">
                <a:latin typeface="Calibri (Headings)"/>
                <a:cs typeface="Calibri (Headings)"/>
              </a:rPr>
              <a:t>A</a:t>
            </a:r>
            <a:r>
              <a:rPr lang="en-US" sz="3200" b="1" dirty="0" smtClean="0">
                <a:latin typeface="Calibri (Headings)"/>
                <a:cs typeface="Calibri (Headings)"/>
              </a:rPr>
              <a:t>lan </a:t>
            </a:r>
            <a:r>
              <a:rPr lang="en-US" sz="3200" b="1" dirty="0" err="1">
                <a:latin typeface="Calibri (Headings)"/>
                <a:cs typeface="Calibri (Headings)"/>
              </a:rPr>
              <a:t>S</a:t>
            </a:r>
            <a:r>
              <a:rPr lang="en-US" sz="3200" b="1" dirty="0" err="1" smtClean="0">
                <a:latin typeface="Calibri (Headings)"/>
                <a:cs typeface="Calibri (Headings)"/>
              </a:rPr>
              <a:t>oruların</a:t>
            </a:r>
            <a:r>
              <a:rPr lang="en-US" sz="3200" b="1" dirty="0" smtClean="0">
                <a:latin typeface="Calibri (Headings)"/>
                <a:cs typeface="Calibri (Headings)"/>
              </a:rPr>
              <a:t> </a:t>
            </a:r>
            <a:r>
              <a:rPr lang="en-US" sz="3200" b="1" dirty="0" err="1">
                <a:latin typeface="Calibri (Headings)"/>
                <a:cs typeface="Calibri (Headings)"/>
              </a:rPr>
              <a:t>G</a:t>
            </a:r>
            <a:r>
              <a:rPr lang="en-US" sz="3200" b="1" dirty="0" err="1" smtClean="0">
                <a:latin typeface="Calibri (Headings)"/>
                <a:cs typeface="Calibri (Headings)"/>
              </a:rPr>
              <a:t>eliştirilme</a:t>
            </a:r>
            <a:r>
              <a:rPr lang="en-US" sz="3200" b="1" dirty="0" smtClean="0">
                <a:latin typeface="Calibri (Headings)"/>
                <a:cs typeface="Calibri (Headings)"/>
              </a:rPr>
              <a:t> </a:t>
            </a:r>
            <a:r>
              <a:rPr lang="en-US" sz="3200" b="1" dirty="0" err="1">
                <a:latin typeface="Calibri (Headings)"/>
                <a:cs typeface="Calibri (Headings)"/>
              </a:rPr>
              <a:t>S</a:t>
            </a:r>
            <a:r>
              <a:rPr lang="en-US" sz="3200" b="1" dirty="0" err="1" smtClean="0">
                <a:latin typeface="Calibri (Headings)"/>
                <a:cs typeface="Calibri (Headings)"/>
              </a:rPr>
              <a:t>üreci</a:t>
            </a:r>
            <a:endParaRPr lang="en-US" sz="3200" b="1" dirty="0">
              <a:latin typeface="Calibri (Headings)"/>
              <a:cs typeface="Calibri (Headings)"/>
            </a:endParaRPr>
          </a:p>
        </p:txBody>
      </p:sp>
      <p:pic>
        <p:nvPicPr>
          <p:cNvPr id="4" name="Content Placeholder 3" descr="image-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" b="29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9650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810</Words>
  <Application>Microsoft Office PowerPoint</Application>
  <PresentationFormat>Geniş ekran</PresentationFormat>
  <Paragraphs>37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 (Headings)</vt:lpstr>
      <vt:lpstr>Calibri (Headings)</vt:lpstr>
      <vt:lpstr>Calibri Light</vt:lpstr>
      <vt:lpstr>Office Teması</vt:lpstr>
      <vt:lpstr>TIMSS (Uluslararası Matematik ve Fen Eğilimleri Araştırması)</vt:lpstr>
      <vt:lpstr>TIMSS Nedir?</vt:lpstr>
      <vt:lpstr>PowerPoint Sunusu</vt:lpstr>
      <vt:lpstr>PowerPoint Sunusu</vt:lpstr>
      <vt:lpstr>TIMSS Uygulama Yılları ve Türkiye’nin Katılım Düzeyi</vt:lpstr>
      <vt:lpstr>TIMSS Konuların Kapsamında Yer Alacak Alanların / Belirlenmesi.</vt:lpstr>
      <vt:lpstr>TIMSS Başarı Testlerinde Yer Alan Maddeler</vt:lpstr>
      <vt:lpstr>PowerPoint Sunusu</vt:lpstr>
      <vt:lpstr>TIMSS Başarı Testlerinde Yer Alan Soruların Geliştirilme Süreci</vt:lpstr>
      <vt:lpstr>PowerPoint Sunusu</vt:lpstr>
      <vt:lpstr>TIMSS Yetkili Birimler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TIMSS</dc:title>
  <dc:creator>Cagla ALPAYAR</dc:creator>
  <cp:lastModifiedBy>Cagla ALPAYAR</cp:lastModifiedBy>
  <cp:revision>15</cp:revision>
  <dcterms:created xsi:type="dcterms:W3CDTF">2018-01-27T20:00:39Z</dcterms:created>
  <dcterms:modified xsi:type="dcterms:W3CDTF">2018-02-01T04:47:23Z</dcterms:modified>
</cp:coreProperties>
</file>