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-120" y="-9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03554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2341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288725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562256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457629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87240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55496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444268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24544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730551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739545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5091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36855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75907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62771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6819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30063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91607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9.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dirty="0" smtClean="0"/>
          </a:p>
          <a:p>
            <a:endParaRPr lang="tr-TR" sz="3200" dirty="0" smtClean="0"/>
          </a:p>
          <a:p>
            <a:r>
              <a:rPr lang="tr-TR" sz="3200" b="1" dirty="0" err="1" smtClean="0"/>
              <a:t>Pacuvius</a:t>
            </a:r>
            <a:r>
              <a:rPr lang="tr-TR" sz="3200" b="1" dirty="0" smtClean="0"/>
              <a:t> ve </a:t>
            </a:r>
            <a:r>
              <a:rPr lang="tr-TR" sz="3200" b="1" dirty="0" err="1" smtClean="0"/>
              <a:t>Accius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9.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sz="3200" dirty="0" smtClean="0"/>
              <a:t>Eserleri: Tragedyalar</a:t>
            </a:r>
          </a:p>
          <a:p>
            <a:r>
              <a:rPr lang="tr-TR" sz="3200" dirty="0" err="1" smtClean="0"/>
              <a:t>Achilles</a:t>
            </a:r>
            <a:r>
              <a:rPr lang="tr-TR" sz="3200" dirty="0" smtClean="0"/>
              <a:t>,</a:t>
            </a:r>
            <a:r>
              <a:rPr lang="tr-TR" sz="3200" dirty="0" err="1" smtClean="0"/>
              <a:t>Aegisthus</a:t>
            </a:r>
            <a:r>
              <a:rPr lang="tr-TR" sz="3200" dirty="0" smtClean="0"/>
              <a:t>,</a:t>
            </a:r>
            <a:r>
              <a:rPr lang="tr-TR" sz="3200" dirty="0" err="1" smtClean="0"/>
              <a:t>Agamemnonidae</a:t>
            </a:r>
            <a:r>
              <a:rPr lang="tr-TR" sz="3200" dirty="0" smtClean="0"/>
              <a:t>,</a:t>
            </a:r>
            <a:r>
              <a:rPr lang="tr-TR" sz="3200" dirty="0" err="1" smtClean="0"/>
              <a:t>Alcestis</a:t>
            </a:r>
            <a:r>
              <a:rPr lang="tr-TR" sz="3200" dirty="0" smtClean="0"/>
              <a:t>,</a:t>
            </a:r>
            <a:r>
              <a:rPr lang="tr-TR" sz="3200" dirty="0" err="1" smtClean="0"/>
              <a:t>Alcimeo</a:t>
            </a:r>
            <a:r>
              <a:rPr lang="tr-TR" sz="3200" dirty="0" smtClean="0"/>
              <a:t>,</a:t>
            </a:r>
            <a:r>
              <a:rPr lang="tr-TR" sz="3200" dirty="0" err="1" smtClean="0"/>
              <a:t>Alphesiboea</a:t>
            </a:r>
            <a:r>
              <a:rPr lang="tr-TR" sz="3200" dirty="0" smtClean="0"/>
              <a:t>, </a:t>
            </a:r>
            <a:r>
              <a:rPr lang="tr-TR" sz="3200" dirty="0" err="1" smtClean="0"/>
              <a:t>Amphitruo</a:t>
            </a:r>
            <a:r>
              <a:rPr lang="tr-TR" sz="3200" dirty="0" smtClean="0"/>
              <a:t>, </a:t>
            </a:r>
            <a:r>
              <a:rPr lang="tr-TR" sz="3200" dirty="0" err="1" smtClean="0"/>
              <a:t>Andromeda</a:t>
            </a:r>
            <a:r>
              <a:rPr lang="tr-TR" sz="3200" dirty="0" smtClean="0"/>
              <a:t>, </a:t>
            </a:r>
            <a:r>
              <a:rPr lang="tr-TR" sz="3200" dirty="0" err="1" smtClean="0"/>
              <a:t>Antenoridae</a:t>
            </a:r>
            <a:r>
              <a:rPr lang="tr-TR" sz="3200" dirty="0" smtClean="0"/>
              <a:t>, </a:t>
            </a:r>
            <a:r>
              <a:rPr lang="tr-TR" sz="3200" dirty="0" err="1" smtClean="0"/>
              <a:t>Antigona</a:t>
            </a:r>
            <a:r>
              <a:rPr lang="tr-TR" sz="3200" dirty="0" smtClean="0"/>
              <a:t>, </a:t>
            </a:r>
            <a:r>
              <a:rPr lang="tr-TR" sz="3200" dirty="0" err="1" smtClean="0"/>
              <a:t>Argonautae</a:t>
            </a:r>
            <a:r>
              <a:rPr lang="tr-TR" sz="3200" dirty="0" smtClean="0"/>
              <a:t>(?), </a:t>
            </a:r>
            <a:r>
              <a:rPr lang="tr-TR" sz="3200" dirty="0" err="1" smtClean="0"/>
              <a:t>Armorum</a:t>
            </a:r>
            <a:r>
              <a:rPr lang="tr-TR" sz="3200" dirty="0" smtClean="0"/>
              <a:t> </a:t>
            </a:r>
            <a:r>
              <a:rPr lang="tr-TR" sz="3200" dirty="0" err="1" smtClean="0"/>
              <a:t>iudicium</a:t>
            </a:r>
            <a:r>
              <a:rPr lang="tr-TR" sz="3200" dirty="0" smtClean="0"/>
              <a:t>, </a:t>
            </a:r>
            <a:r>
              <a:rPr lang="tr-TR" sz="3200" dirty="0" err="1" smtClean="0"/>
              <a:t>Astyanax</a:t>
            </a:r>
            <a:r>
              <a:rPr lang="tr-TR" sz="3200" dirty="0" smtClean="0"/>
              <a:t>, </a:t>
            </a:r>
            <a:r>
              <a:rPr lang="tr-TR" sz="3200" dirty="0" err="1" smtClean="0"/>
              <a:t>Athamas</a:t>
            </a:r>
            <a:r>
              <a:rPr lang="tr-TR" sz="3200" dirty="0" smtClean="0"/>
              <a:t>, </a:t>
            </a:r>
            <a:r>
              <a:rPr lang="tr-TR" sz="3200" dirty="0" err="1" smtClean="0"/>
              <a:t>Atreus</a:t>
            </a:r>
            <a:r>
              <a:rPr lang="tr-TR" sz="3200" dirty="0" smtClean="0"/>
              <a:t>, </a:t>
            </a:r>
            <a:r>
              <a:rPr lang="tr-TR" sz="3200" dirty="0" err="1" smtClean="0"/>
              <a:t>Bacchae</a:t>
            </a:r>
            <a:r>
              <a:rPr lang="tr-TR" sz="3200" dirty="0" smtClean="0"/>
              <a:t>, </a:t>
            </a:r>
            <a:r>
              <a:rPr lang="tr-TR" sz="3200" dirty="0" err="1" smtClean="0"/>
              <a:t>Chrysippus</a:t>
            </a:r>
            <a:r>
              <a:rPr lang="tr-TR" sz="3200" dirty="0" smtClean="0"/>
              <a:t>, </a:t>
            </a:r>
            <a:r>
              <a:rPr lang="tr-TR" sz="3200" dirty="0" err="1" smtClean="0"/>
              <a:t>Clutemestra</a:t>
            </a:r>
            <a:r>
              <a:rPr lang="tr-TR" sz="3200" dirty="0" smtClean="0"/>
              <a:t>, </a:t>
            </a:r>
            <a:r>
              <a:rPr lang="tr-TR" sz="3200" dirty="0" err="1" smtClean="0"/>
              <a:t>Deiphobus</a:t>
            </a:r>
            <a:r>
              <a:rPr lang="tr-TR" sz="3200" dirty="0" smtClean="0"/>
              <a:t>, </a:t>
            </a:r>
            <a:r>
              <a:rPr lang="tr-TR" sz="3200" dirty="0" err="1" smtClean="0"/>
              <a:t>Diomedes</a:t>
            </a:r>
            <a:r>
              <a:rPr lang="tr-TR" sz="3200" dirty="0" smtClean="0"/>
              <a:t>, </a:t>
            </a:r>
            <a:r>
              <a:rPr lang="tr-TR" sz="3200" dirty="0" err="1" smtClean="0"/>
              <a:t>Epigoni</a:t>
            </a:r>
            <a:r>
              <a:rPr lang="tr-TR" sz="3200" dirty="0" smtClean="0"/>
              <a:t>, </a:t>
            </a:r>
            <a:r>
              <a:rPr lang="tr-TR" sz="3200" dirty="0" err="1" smtClean="0"/>
              <a:t>Epinausimache</a:t>
            </a:r>
            <a:r>
              <a:rPr lang="tr-TR" sz="3200" dirty="0" smtClean="0"/>
              <a:t>, </a:t>
            </a:r>
            <a:r>
              <a:rPr lang="tr-TR" sz="3200" dirty="0" err="1" smtClean="0"/>
              <a:t>Erigona</a:t>
            </a:r>
            <a:r>
              <a:rPr lang="tr-TR" sz="3200" dirty="0" smtClean="0"/>
              <a:t>, </a:t>
            </a:r>
            <a:r>
              <a:rPr lang="tr-TR" sz="3200" dirty="0" err="1" smtClean="0"/>
              <a:t>Eriphyhla</a:t>
            </a:r>
            <a:r>
              <a:rPr lang="tr-TR" sz="3200" dirty="0" smtClean="0"/>
              <a:t>, </a:t>
            </a:r>
            <a:r>
              <a:rPr lang="tr-TR" sz="3200" dirty="0" err="1" smtClean="0"/>
              <a:t>Eurysaces</a:t>
            </a:r>
            <a:r>
              <a:rPr lang="tr-TR" sz="3200" dirty="0" smtClean="0"/>
              <a:t>, </a:t>
            </a:r>
            <a:r>
              <a:rPr lang="tr-TR" sz="3200" dirty="0" err="1" smtClean="0"/>
              <a:t>Hecuba</a:t>
            </a:r>
            <a:r>
              <a:rPr lang="tr-TR" sz="3200" dirty="0" smtClean="0"/>
              <a:t>, </a:t>
            </a:r>
            <a:r>
              <a:rPr lang="tr-TR" sz="3200" dirty="0" err="1" smtClean="0"/>
              <a:t>Hellenes</a:t>
            </a:r>
            <a:r>
              <a:rPr lang="tr-TR" sz="3200" dirty="0" smtClean="0"/>
              <a:t>, </a:t>
            </a:r>
            <a:r>
              <a:rPr lang="tr-TR" sz="3200" dirty="0" err="1" smtClean="0"/>
              <a:t>Io</a:t>
            </a:r>
            <a:r>
              <a:rPr lang="tr-TR" sz="3200" dirty="0" smtClean="0"/>
              <a:t>, </a:t>
            </a:r>
            <a:r>
              <a:rPr lang="tr-TR" sz="3200" dirty="0" err="1" smtClean="0"/>
              <a:t>Medea</a:t>
            </a:r>
            <a:r>
              <a:rPr lang="tr-TR" sz="3200" dirty="0" smtClean="0"/>
              <a:t>,  </a:t>
            </a:r>
            <a:r>
              <a:rPr lang="tr-TR" sz="3200" dirty="0" err="1" smtClean="0"/>
              <a:t>Melanippus</a:t>
            </a:r>
            <a:r>
              <a:rPr lang="tr-TR" sz="3200" dirty="0" smtClean="0"/>
              <a:t>, </a:t>
            </a:r>
            <a:r>
              <a:rPr lang="tr-TR" sz="3200" dirty="0" err="1" smtClean="0"/>
              <a:t>Meleager</a:t>
            </a:r>
            <a:r>
              <a:rPr lang="tr-TR" sz="3200" dirty="0" smtClean="0"/>
              <a:t>, </a:t>
            </a:r>
            <a:r>
              <a:rPr lang="tr-TR" sz="3200" dirty="0" err="1" smtClean="0"/>
              <a:t>Minos</a:t>
            </a:r>
            <a:r>
              <a:rPr lang="tr-TR" sz="3200" dirty="0" smtClean="0"/>
              <a:t>, </a:t>
            </a:r>
            <a:r>
              <a:rPr lang="tr-TR" sz="3200" dirty="0" err="1" smtClean="0"/>
              <a:t>Myrmidones</a:t>
            </a:r>
            <a:r>
              <a:rPr lang="tr-TR" sz="3200" dirty="0" smtClean="0"/>
              <a:t>, </a:t>
            </a:r>
            <a:r>
              <a:rPr lang="tr-TR" sz="3200" dirty="0" err="1" smtClean="0"/>
              <a:t>Neoptolemus</a:t>
            </a:r>
            <a:r>
              <a:rPr lang="tr-TR" sz="3200" dirty="0" smtClean="0"/>
              <a:t>, </a:t>
            </a:r>
            <a:r>
              <a:rPr lang="tr-TR" sz="3200" dirty="0" err="1" smtClean="0"/>
              <a:t>Nyctegresia</a:t>
            </a:r>
            <a:r>
              <a:rPr lang="tr-TR" sz="3200" dirty="0" smtClean="0"/>
              <a:t>,</a:t>
            </a:r>
            <a:r>
              <a:rPr lang="tr-TR" sz="3200" dirty="0" err="1" smtClean="0"/>
              <a:t>Oenomaus</a:t>
            </a:r>
            <a:r>
              <a:rPr lang="tr-TR" sz="3200" dirty="0" smtClean="0"/>
              <a:t>, </a:t>
            </a:r>
            <a:r>
              <a:rPr lang="tr-TR" sz="3200" dirty="0" err="1" smtClean="0"/>
              <a:t>Pelopidae</a:t>
            </a:r>
            <a:r>
              <a:rPr lang="tr-TR" sz="3200" dirty="0" smtClean="0"/>
              <a:t>, </a:t>
            </a:r>
            <a:r>
              <a:rPr lang="tr-TR" sz="3200" dirty="0" err="1" smtClean="0"/>
              <a:t>Persidae</a:t>
            </a:r>
            <a:r>
              <a:rPr lang="tr-TR" sz="3200" dirty="0" smtClean="0"/>
              <a:t>, </a:t>
            </a:r>
            <a:r>
              <a:rPr lang="tr-TR" sz="3200" dirty="0" err="1" smtClean="0"/>
              <a:t>Philocteta</a:t>
            </a:r>
            <a:r>
              <a:rPr lang="tr-TR" sz="3200" dirty="0" smtClean="0"/>
              <a:t>, </a:t>
            </a:r>
            <a:r>
              <a:rPr lang="tr-TR" sz="3200" dirty="0" err="1" smtClean="0"/>
              <a:t>Phinidae</a:t>
            </a:r>
            <a:r>
              <a:rPr lang="tr-TR" sz="3200" dirty="0" smtClean="0"/>
              <a:t>, </a:t>
            </a:r>
            <a:r>
              <a:rPr lang="tr-TR" sz="3200" dirty="0" err="1" smtClean="0"/>
              <a:t>Phoenissae</a:t>
            </a:r>
            <a:r>
              <a:rPr lang="tr-TR" sz="3200" dirty="0" smtClean="0"/>
              <a:t>, </a:t>
            </a:r>
            <a:r>
              <a:rPr lang="tr-TR" sz="3200" dirty="0" err="1" smtClean="0"/>
              <a:t>Prometheus</a:t>
            </a:r>
            <a:r>
              <a:rPr lang="tr-TR" sz="3200" dirty="0" smtClean="0"/>
              <a:t>, </a:t>
            </a:r>
            <a:r>
              <a:rPr lang="tr-TR" sz="3200" dirty="0" err="1" smtClean="0"/>
              <a:t>Stasiastae</a:t>
            </a:r>
            <a:r>
              <a:rPr lang="tr-TR" sz="3200" dirty="0" smtClean="0"/>
              <a:t> </a:t>
            </a:r>
            <a:r>
              <a:rPr lang="tr-TR" sz="3200" dirty="0" err="1" smtClean="0"/>
              <a:t>vel</a:t>
            </a:r>
            <a:r>
              <a:rPr lang="tr-TR" sz="3200" dirty="0" smtClean="0"/>
              <a:t> </a:t>
            </a:r>
            <a:r>
              <a:rPr lang="tr-TR" sz="3200" dirty="0" err="1" smtClean="0"/>
              <a:t>Tropaeum</a:t>
            </a:r>
            <a:r>
              <a:rPr lang="tr-TR" sz="3200" dirty="0" smtClean="0"/>
              <a:t>, </a:t>
            </a:r>
            <a:r>
              <a:rPr lang="tr-TR" sz="3200" dirty="0" err="1" smtClean="0"/>
              <a:t>Telephus</a:t>
            </a:r>
            <a:r>
              <a:rPr lang="tr-TR" sz="3200" dirty="0" smtClean="0"/>
              <a:t>, </a:t>
            </a:r>
            <a:r>
              <a:rPr lang="tr-TR" sz="3200" dirty="0" err="1" smtClean="0"/>
              <a:t>Tereus</a:t>
            </a:r>
            <a:r>
              <a:rPr lang="tr-TR" sz="3200" dirty="0" smtClean="0"/>
              <a:t>,</a:t>
            </a:r>
            <a:r>
              <a:rPr lang="tr-TR" sz="3200" dirty="0" err="1" smtClean="0"/>
              <a:t>Thebais</a:t>
            </a:r>
            <a:r>
              <a:rPr lang="tr-TR" sz="3200" dirty="0" smtClean="0"/>
              <a:t>, </a:t>
            </a:r>
            <a:r>
              <a:rPr lang="tr-TR" sz="3200" dirty="0" err="1" smtClean="0"/>
              <a:t>Troades</a:t>
            </a:r>
            <a:r>
              <a:rPr lang="tr-TR" sz="3200" dirty="0" smtClean="0"/>
              <a:t>. </a:t>
            </a:r>
          </a:p>
          <a:p>
            <a:endParaRPr lang="tr-TR" sz="3200" dirty="0" smtClean="0"/>
          </a:p>
          <a:p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9.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Eserleri: </a:t>
            </a:r>
            <a:r>
              <a:rPr lang="tr-TR" sz="3200" dirty="0" err="1" smtClean="0"/>
              <a:t>Praetexta</a:t>
            </a:r>
            <a:endParaRPr lang="tr-TR" sz="3200" dirty="0" smtClean="0"/>
          </a:p>
          <a:p>
            <a:r>
              <a:rPr lang="tr-TR" sz="3200" dirty="0" err="1" smtClean="0"/>
              <a:t>Aeneadae</a:t>
            </a:r>
            <a:r>
              <a:rPr lang="tr-TR" sz="3200" dirty="0" smtClean="0"/>
              <a:t> aut </a:t>
            </a:r>
            <a:r>
              <a:rPr lang="tr-TR" sz="3200" dirty="0" err="1" smtClean="0"/>
              <a:t>Decius</a:t>
            </a:r>
            <a:endParaRPr lang="tr-TR" sz="3200" dirty="0" smtClean="0"/>
          </a:p>
          <a:p>
            <a:r>
              <a:rPr lang="tr-TR" sz="3200" dirty="0" smtClean="0"/>
              <a:t> </a:t>
            </a:r>
            <a:r>
              <a:rPr lang="tr-TR" sz="3200" dirty="0" err="1" smtClean="0"/>
              <a:t>Brutus</a:t>
            </a:r>
            <a:endParaRPr lang="tr-TR" sz="3200" dirty="0" smtClean="0"/>
          </a:p>
          <a:p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9.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Diğer Eserleri</a:t>
            </a:r>
          </a:p>
          <a:p>
            <a:pPr lvl="1"/>
            <a:r>
              <a:rPr lang="tr-TR" sz="3000" dirty="0" err="1" smtClean="0"/>
              <a:t>Didascalica</a:t>
            </a:r>
            <a:r>
              <a:rPr lang="tr-TR" sz="3000" dirty="0" smtClean="0"/>
              <a:t> </a:t>
            </a:r>
          </a:p>
          <a:p>
            <a:pPr lvl="1"/>
            <a:r>
              <a:rPr lang="tr-TR" sz="3000" dirty="0" err="1" smtClean="0"/>
              <a:t>Pragmatica</a:t>
            </a:r>
            <a:endParaRPr lang="tr-TR" sz="3000" dirty="0" smtClean="0"/>
          </a:p>
          <a:p>
            <a:pPr lvl="1"/>
            <a:r>
              <a:rPr lang="tr-TR" sz="3000" dirty="0" err="1" smtClean="0"/>
              <a:t>Annales</a:t>
            </a:r>
            <a:r>
              <a:rPr lang="tr-TR" sz="3000" dirty="0" smtClean="0"/>
              <a:t> </a:t>
            </a:r>
          </a:p>
          <a:p>
            <a:pPr lvl="1"/>
            <a:r>
              <a:rPr lang="tr-TR" sz="3000" dirty="0" err="1" smtClean="0"/>
              <a:t>Parerga</a:t>
            </a:r>
            <a:r>
              <a:rPr lang="tr-TR" sz="3000" dirty="0" smtClean="0"/>
              <a:t> </a:t>
            </a:r>
          </a:p>
          <a:p>
            <a:pPr lvl="1"/>
            <a:r>
              <a:rPr lang="tr-TR" sz="3000" dirty="0" err="1" smtClean="0"/>
              <a:t>Sotadica</a:t>
            </a:r>
            <a:endParaRPr lang="tr-TR" sz="3000" dirty="0" smtClean="0"/>
          </a:p>
          <a:p>
            <a:endParaRPr lang="tr-TR" sz="3200" dirty="0" smtClean="0"/>
          </a:p>
          <a:p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9.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dirty="0" smtClean="0"/>
          </a:p>
          <a:p>
            <a:r>
              <a:rPr lang="tr-TR" sz="3200" dirty="0" err="1" smtClean="0"/>
              <a:t>Marcus</a:t>
            </a:r>
            <a:r>
              <a:rPr lang="tr-TR" sz="3200" dirty="0" smtClean="0"/>
              <a:t> </a:t>
            </a:r>
            <a:r>
              <a:rPr lang="tr-TR" sz="3200" dirty="0" err="1" smtClean="0"/>
              <a:t>Pacuvius</a:t>
            </a:r>
            <a:r>
              <a:rPr lang="tr-TR" sz="3200" dirty="0" smtClean="0"/>
              <a:t> İÖ 220 yılında </a:t>
            </a:r>
            <a:r>
              <a:rPr lang="tr-TR" sz="3200" dirty="0" err="1" smtClean="0"/>
              <a:t>Brundisium’da</a:t>
            </a:r>
            <a:r>
              <a:rPr lang="tr-TR" sz="3200" dirty="0" smtClean="0"/>
              <a:t> doğmuştur</a:t>
            </a:r>
            <a:r>
              <a:rPr lang="tr-TR" sz="3200" dirty="0" smtClean="0"/>
              <a:t>.</a:t>
            </a:r>
          </a:p>
          <a:p>
            <a:r>
              <a:rPr lang="tr-TR" sz="3200" dirty="0" smtClean="0"/>
              <a:t>20 yaşında hem bir ressam hem de ozan olarak Roma’da etkili olmaya </a:t>
            </a:r>
            <a:r>
              <a:rPr lang="tr-TR" sz="3200" dirty="0" smtClean="0"/>
              <a:t>başlamıştır.</a:t>
            </a:r>
          </a:p>
          <a:p>
            <a:r>
              <a:rPr lang="tr-TR" sz="3200" dirty="0" err="1" smtClean="0"/>
              <a:t>Cicero</a:t>
            </a:r>
            <a:r>
              <a:rPr lang="tr-TR" sz="3200" dirty="0" smtClean="0"/>
              <a:t> ilerleyen </a:t>
            </a:r>
            <a:r>
              <a:rPr lang="tr-TR" sz="3200" dirty="0" smtClean="0"/>
              <a:t>yıllarda </a:t>
            </a:r>
            <a:r>
              <a:rPr lang="tr-TR" sz="3200" dirty="0" err="1" smtClean="0"/>
              <a:t>Scipio</a:t>
            </a:r>
            <a:r>
              <a:rPr lang="tr-TR" sz="3200" dirty="0" smtClean="0"/>
              <a:t> ve çevresiyle ilişkili </a:t>
            </a:r>
            <a:r>
              <a:rPr lang="tr-TR" sz="3200" dirty="0" smtClean="0"/>
              <a:t>olduğunu söyler.</a:t>
            </a:r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9.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tr-TR" sz="3200" dirty="0" smtClean="0"/>
          </a:p>
          <a:p>
            <a:r>
              <a:rPr lang="tr-TR" sz="3200" dirty="0" smtClean="0"/>
              <a:t>Kendinden </a:t>
            </a:r>
            <a:r>
              <a:rPr lang="tr-TR" sz="3200" dirty="0" smtClean="0"/>
              <a:t>öncekilerle karşılaştırıldığında, tür bakımından tragedya ve </a:t>
            </a:r>
            <a:r>
              <a:rPr lang="tr-TR" sz="3200" i="1" dirty="0" err="1" smtClean="0"/>
              <a:t>praetexta</a:t>
            </a:r>
            <a:r>
              <a:rPr lang="tr-TR" sz="3200" i="1" dirty="0" smtClean="0"/>
              <a:t> </a:t>
            </a:r>
            <a:r>
              <a:rPr lang="tr-TR" sz="3200" dirty="0" smtClean="0"/>
              <a:t>ile kendini </a:t>
            </a:r>
            <a:r>
              <a:rPr lang="tr-TR" sz="3200" dirty="0" smtClean="0"/>
              <a:t>sınırlamıştır.</a:t>
            </a:r>
          </a:p>
          <a:p>
            <a:r>
              <a:rPr lang="tr-TR" sz="3200" dirty="0" smtClean="0"/>
              <a:t>Yunan </a:t>
            </a:r>
            <a:r>
              <a:rPr lang="tr-TR" sz="3200" dirty="0" smtClean="0"/>
              <a:t>örneklerinden aldığı tragedyalarını diğer oyunlardan aldığı sahnelerle </a:t>
            </a:r>
            <a:r>
              <a:rPr lang="tr-TR" sz="3200" dirty="0" smtClean="0"/>
              <a:t>genişletmiştir.</a:t>
            </a:r>
          </a:p>
          <a:p>
            <a:r>
              <a:rPr lang="tr-TR" sz="3200" dirty="0" err="1" smtClean="0"/>
              <a:t>Cicero</a:t>
            </a:r>
            <a:r>
              <a:rPr lang="tr-TR" sz="3200" dirty="0" smtClean="0"/>
              <a:t> </a:t>
            </a:r>
            <a:r>
              <a:rPr lang="tr-TR" sz="3200" dirty="0" err="1" smtClean="0"/>
              <a:t>Pacuvius’un</a:t>
            </a:r>
            <a:r>
              <a:rPr lang="tr-TR" sz="3200" dirty="0" smtClean="0"/>
              <a:t> en önemli tragedya yazarı olduğunu söyler </a:t>
            </a:r>
            <a:r>
              <a:rPr lang="tr-TR" sz="3200" dirty="0" smtClean="0"/>
              <a:t>,eserlerindeki </a:t>
            </a:r>
            <a:r>
              <a:rPr lang="tr-TR" sz="3200" dirty="0" smtClean="0"/>
              <a:t>sanatsal ve yaratıcı dizeleri </a:t>
            </a:r>
            <a:r>
              <a:rPr lang="tr-TR" sz="3200" dirty="0" smtClean="0"/>
              <a:t>över.</a:t>
            </a:r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9.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200" dirty="0" smtClean="0"/>
              <a:t>Kendinden önceki ozanların ele aldığı konuları tekrar ele alıp yenilikler getirmiştir.</a:t>
            </a:r>
          </a:p>
          <a:p>
            <a:r>
              <a:rPr lang="tr-TR" sz="3200" dirty="0" err="1" smtClean="0"/>
              <a:t>Troya</a:t>
            </a:r>
            <a:r>
              <a:rPr lang="tr-TR" sz="3200" dirty="0" smtClean="0"/>
              <a:t> </a:t>
            </a:r>
            <a:r>
              <a:rPr lang="tr-TR" sz="3200" dirty="0" smtClean="0"/>
              <a:t>savaşıyla </a:t>
            </a:r>
            <a:r>
              <a:rPr lang="tr-TR" sz="3200" dirty="0" smtClean="0"/>
              <a:t>ilgili konuları işlemeye devam </a:t>
            </a:r>
            <a:r>
              <a:rPr lang="tr-TR" sz="3200" dirty="0" smtClean="0"/>
              <a:t>etmiş, öte yandan bu savaşın </a:t>
            </a:r>
            <a:r>
              <a:rPr lang="tr-TR" sz="3200" dirty="0" smtClean="0"/>
              <a:t>sonraki kuşaklar üzerindeki etkileri üzerinde de </a:t>
            </a:r>
            <a:r>
              <a:rPr lang="tr-TR" sz="3200" dirty="0" smtClean="0"/>
              <a:t>durmuştur.</a:t>
            </a:r>
          </a:p>
          <a:p>
            <a:r>
              <a:rPr lang="tr-TR" sz="3200" dirty="0" smtClean="0"/>
              <a:t>Euripides, </a:t>
            </a:r>
            <a:r>
              <a:rPr lang="tr-TR" sz="3200" dirty="0" err="1" smtClean="0"/>
              <a:t>Aeskhylos</a:t>
            </a:r>
            <a:r>
              <a:rPr lang="tr-TR" sz="3200" dirty="0" smtClean="0"/>
              <a:t> ve </a:t>
            </a:r>
            <a:r>
              <a:rPr lang="tr-TR" sz="3200" dirty="0" err="1" smtClean="0"/>
              <a:t>Sophokles’i</a:t>
            </a:r>
            <a:r>
              <a:rPr lang="tr-TR" sz="3200" dirty="0" smtClean="0"/>
              <a:t> örnek almıştır. </a:t>
            </a:r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9.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sz="3200" dirty="0" smtClean="0"/>
              <a:t>Eserleri- Tragedyalar</a:t>
            </a:r>
          </a:p>
          <a:p>
            <a:r>
              <a:rPr lang="tr-TR" sz="3200" dirty="0" err="1" smtClean="0"/>
              <a:t>Antiopa</a:t>
            </a:r>
            <a:endParaRPr lang="tr-TR" sz="3200" dirty="0" smtClean="0"/>
          </a:p>
          <a:p>
            <a:r>
              <a:rPr lang="tr-TR" sz="3200" dirty="0" smtClean="0"/>
              <a:t> </a:t>
            </a:r>
            <a:r>
              <a:rPr lang="tr-TR" sz="3200" dirty="0" err="1" smtClean="0"/>
              <a:t>Armorum</a:t>
            </a:r>
            <a:r>
              <a:rPr lang="tr-TR" sz="3200" dirty="0" smtClean="0"/>
              <a:t> </a:t>
            </a:r>
            <a:r>
              <a:rPr lang="tr-TR" sz="3200" dirty="0" err="1" smtClean="0"/>
              <a:t>Iudicium</a:t>
            </a:r>
            <a:endParaRPr lang="tr-TR" sz="3200" dirty="0" smtClean="0"/>
          </a:p>
          <a:p>
            <a:r>
              <a:rPr lang="tr-TR" sz="3200" dirty="0" smtClean="0"/>
              <a:t> </a:t>
            </a:r>
            <a:r>
              <a:rPr lang="tr-TR" sz="3200" dirty="0" err="1" smtClean="0"/>
              <a:t>Atalanta</a:t>
            </a:r>
            <a:endParaRPr lang="tr-TR" sz="3200" dirty="0" smtClean="0"/>
          </a:p>
          <a:p>
            <a:r>
              <a:rPr lang="tr-TR" sz="3200" dirty="0" smtClean="0"/>
              <a:t> </a:t>
            </a:r>
            <a:r>
              <a:rPr lang="tr-TR" sz="3200" dirty="0" err="1" smtClean="0"/>
              <a:t>Chryses</a:t>
            </a:r>
            <a:endParaRPr lang="tr-TR" sz="3200" dirty="0" smtClean="0"/>
          </a:p>
          <a:p>
            <a:r>
              <a:rPr lang="tr-TR" sz="3200" dirty="0" err="1" smtClean="0"/>
              <a:t>Durolestes</a:t>
            </a:r>
            <a:r>
              <a:rPr lang="tr-TR" sz="3200" dirty="0" smtClean="0"/>
              <a:t> </a:t>
            </a:r>
          </a:p>
          <a:p>
            <a:r>
              <a:rPr lang="tr-TR" sz="3200" dirty="0" err="1" smtClean="0"/>
              <a:t>Hermiona</a:t>
            </a:r>
            <a:r>
              <a:rPr lang="tr-TR" sz="3200" dirty="0" smtClean="0"/>
              <a:t> </a:t>
            </a:r>
          </a:p>
          <a:p>
            <a:r>
              <a:rPr lang="tr-TR" sz="3200" dirty="0" err="1" smtClean="0"/>
              <a:t>Iliona</a:t>
            </a:r>
            <a:r>
              <a:rPr lang="tr-TR" sz="3200" dirty="0" smtClean="0"/>
              <a:t> </a:t>
            </a:r>
          </a:p>
          <a:p>
            <a:r>
              <a:rPr lang="tr-TR" sz="3200" dirty="0" err="1" smtClean="0"/>
              <a:t>Medus</a:t>
            </a:r>
            <a:endParaRPr lang="tr-TR" sz="3200" dirty="0" smtClean="0"/>
          </a:p>
          <a:p>
            <a:r>
              <a:rPr lang="tr-TR" sz="3200" dirty="0" err="1" smtClean="0"/>
              <a:t>Niptra</a:t>
            </a:r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9.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Eserleri- Tragedyalar</a:t>
            </a:r>
          </a:p>
          <a:p>
            <a:r>
              <a:rPr lang="tr-TR" sz="3200" dirty="0" err="1" smtClean="0"/>
              <a:t>Orestes</a:t>
            </a:r>
            <a:endParaRPr lang="tr-TR" sz="3200" dirty="0" smtClean="0"/>
          </a:p>
          <a:p>
            <a:r>
              <a:rPr lang="tr-TR" sz="3200" dirty="0" smtClean="0"/>
              <a:t> </a:t>
            </a:r>
            <a:r>
              <a:rPr lang="tr-TR" sz="3200" dirty="0" err="1" smtClean="0"/>
              <a:t>Pentheus</a:t>
            </a:r>
            <a:endParaRPr lang="tr-TR" sz="3200" dirty="0" smtClean="0"/>
          </a:p>
          <a:p>
            <a:r>
              <a:rPr lang="tr-TR" sz="3200" dirty="0" smtClean="0"/>
              <a:t> </a:t>
            </a:r>
            <a:r>
              <a:rPr lang="tr-TR" sz="3200" dirty="0" err="1" smtClean="0"/>
              <a:t>Periboea</a:t>
            </a:r>
            <a:endParaRPr lang="tr-TR" sz="3200" dirty="0" smtClean="0"/>
          </a:p>
          <a:p>
            <a:r>
              <a:rPr lang="tr-TR" sz="3200" dirty="0" err="1" smtClean="0"/>
              <a:t>Teucer</a:t>
            </a:r>
            <a:endParaRPr lang="tr-TR" sz="3200" dirty="0" smtClean="0"/>
          </a:p>
          <a:p>
            <a:r>
              <a:rPr lang="tr-TR" sz="3200" dirty="0" smtClean="0"/>
              <a:t> </a:t>
            </a:r>
            <a:r>
              <a:rPr lang="tr-TR" sz="3200" dirty="0" err="1" smtClean="0"/>
              <a:t>Thyestes</a:t>
            </a:r>
            <a:endParaRPr lang="tr-TR" sz="3200" dirty="0" smtClean="0"/>
          </a:p>
          <a:p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9.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dirty="0" smtClean="0"/>
          </a:p>
          <a:p>
            <a:endParaRPr lang="tr-TR" sz="3200" dirty="0" smtClean="0"/>
          </a:p>
          <a:p>
            <a:endParaRPr lang="tr-TR" sz="3200" dirty="0" smtClean="0"/>
          </a:p>
          <a:p>
            <a:r>
              <a:rPr lang="tr-TR" sz="3200" dirty="0" smtClean="0"/>
              <a:t>Tragedyalarının dışında </a:t>
            </a:r>
            <a:r>
              <a:rPr lang="tr-TR" sz="3200" i="1" dirty="0" err="1" smtClean="0"/>
              <a:t>Paullus</a:t>
            </a:r>
            <a:r>
              <a:rPr lang="tr-TR" sz="3200" dirty="0" smtClean="0"/>
              <a:t> adında bir </a:t>
            </a:r>
            <a:r>
              <a:rPr lang="tr-TR" sz="3200" i="1" dirty="0" err="1" smtClean="0"/>
              <a:t>praetexta</a:t>
            </a:r>
            <a:r>
              <a:rPr lang="tr-TR" sz="3200" dirty="0" smtClean="0"/>
              <a:t> ve ayrıca bir </a:t>
            </a:r>
            <a:r>
              <a:rPr lang="tr-TR" sz="3200" i="1" dirty="0" err="1" smtClean="0"/>
              <a:t>Saturae</a:t>
            </a:r>
            <a:r>
              <a:rPr lang="tr-TR" sz="3200" dirty="0" smtClean="0"/>
              <a:t> yazdığı söylenir. </a:t>
            </a:r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9.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3200" dirty="0" err="1" smtClean="0"/>
              <a:t>Lucius</a:t>
            </a:r>
            <a:r>
              <a:rPr lang="tr-TR" sz="3200" dirty="0" smtClean="0"/>
              <a:t> </a:t>
            </a:r>
            <a:r>
              <a:rPr lang="tr-TR" sz="3200" dirty="0" err="1" smtClean="0"/>
              <a:t>Accius</a:t>
            </a:r>
            <a:r>
              <a:rPr lang="tr-TR" sz="3200" dirty="0" smtClean="0"/>
              <a:t> İÖ 170 yılında </a:t>
            </a:r>
            <a:r>
              <a:rPr lang="tr-TR" sz="3200" dirty="0" err="1" smtClean="0"/>
              <a:t>Umbria</a:t>
            </a:r>
            <a:r>
              <a:rPr lang="tr-TR" sz="3200" dirty="0" smtClean="0"/>
              <a:t> bölgesindeki </a:t>
            </a:r>
            <a:r>
              <a:rPr lang="tr-TR" sz="3200" dirty="0" err="1" smtClean="0"/>
              <a:t>Pisaurum’da</a:t>
            </a:r>
            <a:r>
              <a:rPr lang="tr-TR" sz="3200" dirty="0" smtClean="0"/>
              <a:t> doğmuştur</a:t>
            </a:r>
            <a:r>
              <a:rPr lang="tr-TR" sz="3200" dirty="0" smtClean="0"/>
              <a:t>.</a:t>
            </a:r>
          </a:p>
          <a:p>
            <a:r>
              <a:rPr lang="tr-TR" sz="3200" dirty="0" smtClean="0"/>
              <a:t>Azatlı bir ailenin </a:t>
            </a:r>
            <a:r>
              <a:rPr lang="tr-TR" sz="3200" dirty="0" smtClean="0"/>
              <a:t>çocuğu</a:t>
            </a:r>
          </a:p>
          <a:p>
            <a:r>
              <a:rPr lang="tr-TR" sz="3200" dirty="0" smtClean="0"/>
              <a:t>Roma’ya </a:t>
            </a:r>
            <a:r>
              <a:rPr lang="tr-TR" sz="3200" dirty="0" smtClean="0"/>
              <a:t>gelmiş, iyi </a:t>
            </a:r>
            <a:r>
              <a:rPr lang="tr-TR" sz="3200" dirty="0" smtClean="0"/>
              <a:t>bir eğitim alarak hem dilbilgisi hem de şiir konusunda kendini yetiştirmiştir</a:t>
            </a:r>
            <a:r>
              <a:rPr lang="tr-TR" sz="3200" dirty="0" smtClean="0"/>
              <a:t>.</a:t>
            </a:r>
          </a:p>
          <a:p>
            <a:r>
              <a:rPr lang="tr-TR" sz="3200" dirty="0" err="1" smtClean="0"/>
              <a:t>Pacuvius</a:t>
            </a:r>
            <a:r>
              <a:rPr lang="tr-TR" sz="3200" dirty="0" smtClean="0"/>
              <a:t> </a:t>
            </a:r>
            <a:r>
              <a:rPr lang="tr-TR" sz="3200" dirty="0" err="1" smtClean="0"/>
              <a:t>Tarentum’a</a:t>
            </a:r>
            <a:r>
              <a:rPr lang="tr-TR" sz="3200" dirty="0" smtClean="0"/>
              <a:t> çekildikten sonra tragedya alanında verdiği eserlerle bu alanın en önemli yazarı haline gelmiştir.</a:t>
            </a:r>
          </a:p>
          <a:p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9.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200" dirty="0" smtClean="0"/>
              <a:t>Sahnede kendisiyle </a:t>
            </a:r>
            <a:r>
              <a:rPr lang="tr-TR" sz="3200" dirty="0" smtClean="0"/>
              <a:t>alay eden bir mim aktörünü dava etmiş ve ceza almasını </a:t>
            </a:r>
            <a:r>
              <a:rPr lang="tr-TR" sz="3200" dirty="0" smtClean="0"/>
              <a:t>sağlamıştır.</a:t>
            </a:r>
          </a:p>
          <a:p>
            <a:r>
              <a:rPr lang="tr-TR" sz="3200" dirty="0" err="1" smtClean="0"/>
              <a:t>Satura</a:t>
            </a:r>
            <a:r>
              <a:rPr lang="tr-TR" sz="3200" dirty="0" smtClean="0"/>
              <a:t> </a:t>
            </a:r>
            <a:r>
              <a:rPr lang="tr-TR" sz="3200" dirty="0" smtClean="0"/>
              <a:t>yazarı </a:t>
            </a:r>
            <a:r>
              <a:rPr lang="tr-TR" sz="3200" dirty="0" err="1" smtClean="0"/>
              <a:t>Licinius</a:t>
            </a:r>
            <a:r>
              <a:rPr lang="tr-TR" sz="3200" dirty="0" smtClean="0"/>
              <a:t> ile de eleştirel fikir ayrılığı yaşamıştır</a:t>
            </a:r>
            <a:r>
              <a:rPr lang="tr-TR" sz="3200" dirty="0" smtClean="0"/>
              <a:t>.</a:t>
            </a:r>
          </a:p>
          <a:p>
            <a:r>
              <a:rPr lang="tr-TR" sz="3200" dirty="0" err="1" smtClean="0"/>
              <a:t>Accius</a:t>
            </a:r>
            <a:r>
              <a:rPr lang="tr-TR" sz="3200" dirty="0" smtClean="0"/>
              <a:t> oldukça uzun bir yaşam sürdükten sonra yaklaşık olarak İÖ 84 yılında yaşamını yitirmiştir.</a:t>
            </a:r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492</TotalTime>
  <Words>410</Words>
  <Application>Microsoft Office PowerPoint</Application>
  <PresentationFormat>Özel</PresentationFormat>
  <Paragraphs>64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İyon</vt:lpstr>
      <vt:lpstr>Başlangıç Dönemi– 9. Hafta</vt:lpstr>
      <vt:lpstr>Başlangıç Dönemi– 9. Hafta</vt:lpstr>
      <vt:lpstr>Başlangıç Dönemi– 9. Hafta</vt:lpstr>
      <vt:lpstr>Başlangıç Dönemi– 9. Hafta</vt:lpstr>
      <vt:lpstr>Başlangıç Dönemi– 9. Hafta</vt:lpstr>
      <vt:lpstr>Başlangıç Dönemi– 9. Hafta</vt:lpstr>
      <vt:lpstr>Başlangıç Dönemi– 9. Hafta</vt:lpstr>
      <vt:lpstr>Başlangıç Dönemi– 9. Hafta</vt:lpstr>
      <vt:lpstr>Başlangıç Dönemi– 9. Hafta</vt:lpstr>
      <vt:lpstr>Başlangıç Dönemi– 9. Hafta</vt:lpstr>
      <vt:lpstr>Başlangıç Dönemi– 9. Hafta</vt:lpstr>
      <vt:lpstr>Başlangıç Dönemi– 9. Hafta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Yazını: Başlangıç Dönemi 1. Hafta</dc:title>
  <dc:creator>pc</dc:creator>
  <cp:lastModifiedBy>Pc</cp:lastModifiedBy>
  <cp:revision>50</cp:revision>
  <dcterms:created xsi:type="dcterms:W3CDTF">2017-11-23T15:25:46Z</dcterms:created>
  <dcterms:modified xsi:type="dcterms:W3CDTF">2017-11-24T13:29:53Z</dcterms:modified>
</cp:coreProperties>
</file>