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sldIdLst>
    <p:sldId id="256" r:id="rId2"/>
    <p:sldId id="308" r:id="rId3"/>
    <p:sldId id="320" r:id="rId4"/>
    <p:sldId id="257" r:id="rId5"/>
    <p:sldId id="321" r:id="rId6"/>
    <p:sldId id="258" r:id="rId7"/>
    <p:sldId id="309" r:id="rId8"/>
    <p:sldId id="259" r:id="rId9"/>
    <p:sldId id="260" r:id="rId10"/>
    <p:sldId id="261" r:id="rId11"/>
    <p:sldId id="325" r:id="rId12"/>
    <p:sldId id="262" r:id="rId13"/>
    <p:sldId id="263" r:id="rId14"/>
    <p:sldId id="264" r:id="rId15"/>
    <p:sldId id="265" r:id="rId16"/>
    <p:sldId id="266" r:id="rId17"/>
    <p:sldId id="310" r:id="rId18"/>
    <p:sldId id="311" r:id="rId19"/>
    <p:sldId id="267" r:id="rId20"/>
    <p:sldId id="312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16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43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46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354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04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16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779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197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37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28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266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6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18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494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64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65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32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13C2978-DA0B-41E2-96F1-91BE75D07BBD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A16A41F-15D8-4F62-A8F2-1EBB40E1D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27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  <p:sldLayoutId id="2147484119" r:id="rId15"/>
    <p:sldLayoutId id="2147484120" r:id="rId16"/>
    <p:sldLayoutId id="21474841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11384" y="6213083"/>
            <a:ext cx="641957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400" b="1" dirty="0" err="1" smtClean="0"/>
              <a:t>Androgens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antiandrogen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drugs</a:t>
            </a:r>
            <a:endParaRPr lang="tr-TR" sz="24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2117594" y="274320"/>
            <a:ext cx="697652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Androjen</a:t>
            </a:r>
            <a:r>
              <a:rPr lang="tr-TR" sz="2400" b="1" dirty="0" smtClean="0">
                <a:solidFill>
                  <a:srgbClr val="FF0000"/>
                </a:solidFill>
              </a:rPr>
              <a:t> Hormonları  ve </a:t>
            </a:r>
            <a:r>
              <a:rPr lang="tr-TR" sz="2400" b="1" dirty="0" err="1" smtClean="0">
                <a:solidFill>
                  <a:srgbClr val="FF0000"/>
                </a:solidFill>
              </a:rPr>
              <a:t>antiandrojen</a:t>
            </a:r>
            <a:r>
              <a:rPr lang="tr-TR" sz="2400" b="1" dirty="0" smtClean="0">
                <a:solidFill>
                  <a:srgbClr val="FF0000"/>
                </a:solidFill>
              </a:rPr>
              <a:t> ilaçlar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6047" y="4741605"/>
            <a:ext cx="11699654" cy="16004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enzyme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complex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aromatase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tissues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especially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liver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adipose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tissue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catalyzes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conversion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estradiol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conversion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accounts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~85%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circulating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estradiol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men;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remainder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secreted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probably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Leydig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liver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etiocholanolone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biologically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inactive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Dihydrotestosterone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androstanedione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androstanediol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3113" y="88565"/>
            <a:ext cx="11798531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dokuda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özellikle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karaciğer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dokusunda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bulunan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enzim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kompleksi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aromataz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östradiole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dönüşümünü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katalize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dönüşüm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erkeklerde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dolaşımdaki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östradiolün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~% 85'ini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oluşturur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kalanı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doğrudan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testisler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muhtemelen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Leydig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hücreleri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tarafından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salgılanır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karaciğerde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biyolojik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aktif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olmayan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etiokolanolona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metabolize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Dihidrotestosteron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androstandion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androstandiol'e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metabolize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12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5048" y="166085"/>
            <a:ext cx="11166764" cy="116955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Estradiol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aracılığıyla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ettiği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düşünülen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aşağıda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açıklanmaktadır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karaciğerde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biyolojik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aktif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olmayan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etiokolanolona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metabolize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Dihidrotestosteron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androsteron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androstandion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androstandiol'e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metabolize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5048" y="5266272"/>
            <a:ext cx="11903533" cy="120546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effects of testosterone, which are thought to be mediated through estradiol.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liver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androsterone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ethicolanolone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biologically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active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dihydrotestosterone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androsterone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androstandion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androstandiol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856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728" y="5150393"/>
            <a:ext cx="11957662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Physiological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Pharmacological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Androgens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biological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mediated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receptor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it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activates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tissues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receptor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responses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occur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various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stages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life. </a:t>
            </a:r>
          </a:p>
          <a:p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an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either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binding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receptor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indirectly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conversion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dihydrotestosterone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binds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receptor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an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conversion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estradiol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binds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estrogen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receptor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167" y="0"/>
            <a:ext cx="11961223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Androjenlerin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Fizyolojik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Farmakolojik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Etkileri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tr-TR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biyolojik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etkilerine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aktive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ettiği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tepkilerin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yaşamın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çeşitli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aşamalarında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meydana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geldiği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dokular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eder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doğrudan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androjen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reseptörüne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</a:rPr>
              <a:t>bağlanarak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dolaylı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bağlanan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dönüşerek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hareket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edebilir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2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ayrıca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bağlanan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östradiole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dönüştürülerek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östrojen</a:t>
            </a:r>
            <a:r>
              <a:rPr lang="en-US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509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16344" y="3499810"/>
            <a:ext cx="4946468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Androgen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dihydrotestosterone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androgens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androgen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androgen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officially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designated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NR3A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—is a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superfamily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includes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steroid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hormone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receptors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hormone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receptors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orphan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receptors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16344" y="223138"/>
            <a:ext cx="4946468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Androjen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Reseptörü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İle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Oluşan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Etkiler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endParaRPr lang="en-US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tek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yoluyla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androjenler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işlev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görür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(NR3A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adlandırılır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), steroid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hormon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reseptörleri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tiroid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hormon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reseptörleri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bilinen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ligandı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olmayan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reseptörleri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içeren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nükleer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reseptör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süper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ailesinin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üyesidir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2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6130" y="4854217"/>
            <a:ext cx="11496503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androgens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diverse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become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clearer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recent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affinity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dihydrotestosterone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binds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activates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androgen receptor compared to testosterone. </a:t>
            </a: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Another mechanism involves 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transcription cofactors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both coactivators and corepressors, which are tissue specific.</a:t>
            </a: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At this time, the roles of cofactors are better described for other nuclear receptors than for the androgen receptor.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130" y="227228"/>
            <a:ext cx="6101543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Androjenlerin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dokularda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eylemlere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sahip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oldukları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mekanizmalar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son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yıllarda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net hale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gelmiştir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mekanizma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göre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yüksek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afinite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ile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bağla</a:t>
            </a:r>
            <a:r>
              <a:rPr lang="tr-TR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nır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aktive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e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der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Başka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mekanizma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dokuya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özgü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hem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koaktivatörler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hem de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çekirdek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kompresörler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transkripsiyon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kofaktörlerini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içerir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Günümüzde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kofaktörlerin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rolleri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nükleer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göre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iyi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tanımlanmaktadır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422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274" y="4057599"/>
            <a:ext cx="11808427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of Androgens at Different Stages of Life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fetal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stimulated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hCG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lang="tr-TR" sz="1200" dirty="0" err="1">
                <a:latin typeface="Arial" panose="020B0604020202020204" pitchFamily="34" charset="0"/>
                <a:cs typeface="Arial" panose="020B0604020202020204" pitchFamily="34" charset="0"/>
              </a:rPr>
              <a:t>chorionic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gonadotropin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secrete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eighth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gestation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stimulates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nearby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Wolffian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ducts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differentiate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genitalia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epididymis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deferens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seminal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vesicles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anlage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genitalia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converted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dihydrotestosterone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causes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genitalia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penis,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scrotum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gestation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phallic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Infancy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secretion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life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not yet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355" y="102126"/>
            <a:ext cx="11987350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Androjenlerin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Yaşamın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Farklı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Evrelerinde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chorionic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gonadotropin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tarafından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uyarılan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testisler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gebeli</a:t>
            </a:r>
            <a:r>
              <a:rPr lang="tr-TR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ğin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sekizinci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haftasında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salgılamaya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başladığında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testislerin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etrafındaki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konsantrasyonu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yakındaki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Wolffian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kanallarını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organlarına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farklılaşmaya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teşvik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epididim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deferens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seminal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veziküller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dış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organının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gelişmesine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dihidrotestosterona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dönüştürülür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penis,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skrotum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Gebelik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testosterondaki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artış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fazla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büyümeye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Bebeklik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Yaşamın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birkaç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ayında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testislerin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sekresyonundaki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artışın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sonuçları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henüz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bilinmemektedir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30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7808" y="3825551"/>
            <a:ext cx="11689392" cy="2893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b="1" dirty="0" err="1" smtClean="0">
                <a:solidFill>
                  <a:srgbClr val="FF0000"/>
                </a:solidFill>
              </a:rPr>
              <a:t>Consequences</a:t>
            </a:r>
            <a:r>
              <a:rPr lang="tr-TR" sz="1400" b="1" dirty="0" smtClean="0">
                <a:solidFill>
                  <a:srgbClr val="FF0000"/>
                </a:solidFill>
              </a:rPr>
              <a:t> of </a:t>
            </a:r>
            <a:r>
              <a:rPr lang="tr-TR" sz="1400" b="1" dirty="0" err="1" smtClean="0">
                <a:solidFill>
                  <a:srgbClr val="FF0000"/>
                </a:solidFill>
              </a:rPr>
              <a:t>Androgen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</a:rPr>
              <a:t>Deficiency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consequences</a:t>
            </a:r>
            <a:r>
              <a:rPr lang="tr-TR" sz="1400" dirty="0" smtClean="0"/>
              <a:t> of </a:t>
            </a:r>
            <a:r>
              <a:rPr lang="tr-TR" sz="1400" dirty="0" err="1" smtClean="0"/>
              <a:t>androgen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</a:t>
            </a:r>
            <a:r>
              <a:rPr lang="tr-TR" sz="1400" dirty="0" err="1" smtClean="0"/>
              <a:t>depend</a:t>
            </a:r>
            <a:r>
              <a:rPr lang="tr-TR" sz="1400" dirty="0" smtClean="0"/>
              <a:t> on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stage</a:t>
            </a:r>
            <a:r>
              <a:rPr lang="tr-TR" sz="1400" dirty="0" smtClean="0"/>
              <a:t> of life </a:t>
            </a:r>
            <a:r>
              <a:rPr lang="tr-TR" sz="1400" dirty="0" err="1" smtClean="0"/>
              <a:t>during</a:t>
            </a:r>
            <a:r>
              <a:rPr lang="tr-TR" sz="1400" dirty="0" smtClean="0"/>
              <a:t> </a:t>
            </a:r>
            <a:r>
              <a:rPr lang="tr-TR" sz="1400" dirty="0" err="1" smtClean="0"/>
              <a:t>which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</a:t>
            </a:r>
            <a:r>
              <a:rPr lang="tr-TR" sz="1400" dirty="0" err="1" smtClean="0"/>
              <a:t>first</a:t>
            </a:r>
            <a:r>
              <a:rPr lang="tr-TR" sz="1400" dirty="0" smtClean="0"/>
              <a:t> </a:t>
            </a:r>
            <a:r>
              <a:rPr lang="tr-TR" sz="1400" dirty="0" err="1" smtClean="0"/>
              <a:t>occurs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on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degree</a:t>
            </a:r>
            <a:r>
              <a:rPr lang="tr-TR" sz="1400" dirty="0" smtClean="0"/>
              <a:t> of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. </a:t>
            </a:r>
          </a:p>
          <a:p>
            <a:endParaRPr lang="tr-TR" sz="1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/>
              <a:t>During</a:t>
            </a:r>
            <a:r>
              <a:rPr lang="tr-TR" sz="1400" dirty="0" smtClean="0"/>
              <a:t> </a:t>
            </a:r>
            <a:r>
              <a:rPr lang="tr-TR" sz="1400" dirty="0" err="1" smtClean="0"/>
              <a:t>Fetal</a:t>
            </a:r>
            <a:r>
              <a:rPr lang="tr-TR" sz="1400" dirty="0" smtClean="0"/>
              <a:t> Development. </a:t>
            </a:r>
            <a:r>
              <a:rPr lang="tr-TR" sz="1400" dirty="0" err="1" smtClean="0"/>
              <a:t>Testosterone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in a </a:t>
            </a:r>
            <a:r>
              <a:rPr lang="tr-TR" sz="1400" dirty="0" err="1" smtClean="0"/>
              <a:t>male</a:t>
            </a:r>
            <a:r>
              <a:rPr lang="tr-TR" sz="1400" dirty="0" smtClean="0"/>
              <a:t> </a:t>
            </a:r>
            <a:r>
              <a:rPr lang="tr-TR" sz="1400" dirty="0" err="1" smtClean="0"/>
              <a:t>fetus</a:t>
            </a:r>
            <a:r>
              <a:rPr lang="tr-TR" sz="1400" dirty="0" smtClean="0"/>
              <a:t> </a:t>
            </a:r>
            <a:r>
              <a:rPr lang="tr-TR" sz="1400" dirty="0" err="1" smtClean="0"/>
              <a:t>during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first</a:t>
            </a:r>
            <a:r>
              <a:rPr lang="tr-TR" sz="1400" dirty="0" smtClean="0"/>
              <a:t> </a:t>
            </a:r>
            <a:r>
              <a:rPr lang="tr-TR" sz="1400" dirty="0" err="1" smtClean="0"/>
              <a:t>trimester</a:t>
            </a:r>
            <a:r>
              <a:rPr lang="tr-TR" sz="1400" dirty="0" smtClean="0"/>
              <a:t> in </a:t>
            </a:r>
            <a:r>
              <a:rPr lang="tr-TR" sz="1400" dirty="0" err="1" smtClean="0"/>
              <a:t>utero</a:t>
            </a:r>
            <a:r>
              <a:rPr lang="tr-TR" sz="1400" dirty="0" smtClean="0"/>
              <a:t> </a:t>
            </a:r>
            <a:r>
              <a:rPr lang="tr-TR" sz="1400" dirty="0" err="1" smtClean="0"/>
              <a:t>causes</a:t>
            </a:r>
            <a:r>
              <a:rPr lang="tr-TR" sz="1400" dirty="0" smtClean="0"/>
              <a:t> </a:t>
            </a:r>
            <a:r>
              <a:rPr lang="tr-TR" sz="1400" dirty="0" err="1" smtClean="0"/>
              <a:t>incomplete</a:t>
            </a:r>
            <a:r>
              <a:rPr lang="tr-TR" sz="1400" dirty="0" smtClean="0"/>
              <a:t> </a:t>
            </a:r>
            <a:r>
              <a:rPr lang="tr-TR" sz="1400" dirty="0" err="1" smtClean="0"/>
              <a:t>sexual</a:t>
            </a:r>
            <a:r>
              <a:rPr lang="tr-TR" sz="1400" dirty="0" smtClean="0"/>
              <a:t> </a:t>
            </a:r>
            <a:r>
              <a:rPr lang="tr-TR" sz="1400" dirty="0" err="1" smtClean="0"/>
              <a:t>differentiation</a:t>
            </a:r>
            <a:r>
              <a:rPr lang="tr-TR" sz="1400" dirty="0" smtClean="0"/>
              <a:t>.</a:t>
            </a:r>
          </a:p>
          <a:p>
            <a:r>
              <a:rPr lang="tr-TR" sz="14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 smtClean="0"/>
              <a:t>Testosterone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in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first</a:t>
            </a:r>
            <a:r>
              <a:rPr lang="tr-TR" sz="1400" dirty="0" smtClean="0"/>
              <a:t> </a:t>
            </a:r>
            <a:r>
              <a:rPr lang="tr-TR" sz="1400" dirty="0" err="1" smtClean="0"/>
              <a:t>trimester</a:t>
            </a:r>
            <a:r>
              <a:rPr lang="tr-TR" sz="1400" dirty="0" smtClean="0"/>
              <a:t> </a:t>
            </a:r>
            <a:r>
              <a:rPr lang="tr-TR" sz="1400" dirty="0" err="1" smtClean="0"/>
              <a:t>results</a:t>
            </a:r>
            <a:r>
              <a:rPr lang="tr-TR" sz="1400" dirty="0" smtClean="0"/>
              <a:t> </a:t>
            </a:r>
            <a:r>
              <a:rPr lang="tr-TR" sz="1400" dirty="0" err="1" smtClean="0"/>
              <a:t>only</a:t>
            </a:r>
            <a:r>
              <a:rPr lang="tr-TR" sz="1400" dirty="0" smtClean="0"/>
              <a:t> </a:t>
            </a:r>
            <a:r>
              <a:rPr lang="tr-TR" sz="1400" dirty="0" err="1" smtClean="0"/>
              <a:t>from</a:t>
            </a:r>
            <a:r>
              <a:rPr lang="tr-TR" sz="1400" dirty="0" smtClean="0"/>
              <a:t> </a:t>
            </a:r>
            <a:r>
              <a:rPr lang="tr-TR" sz="1400" dirty="0" err="1" smtClean="0"/>
              <a:t>testicular</a:t>
            </a:r>
            <a:r>
              <a:rPr lang="tr-TR" sz="1400" dirty="0" smtClean="0"/>
              <a:t> </a:t>
            </a:r>
            <a:r>
              <a:rPr lang="tr-TR" sz="1400" dirty="0" err="1" smtClean="0"/>
              <a:t>disease</a:t>
            </a:r>
            <a:r>
              <a:rPr lang="tr-TR" sz="1400" dirty="0" smtClean="0"/>
              <a:t>, </a:t>
            </a:r>
            <a:r>
              <a:rPr lang="tr-TR" sz="1400" dirty="0" err="1" smtClean="0"/>
              <a:t>such</a:t>
            </a:r>
            <a:r>
              <a:rPr lang="tr-TR" sz="1400" dirty="0" smtClean="0"/>
              <a:t> as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of 17 α -</a:t>
            </a:r>
            <a:r>
              <a:rPr lang="tr-TR" sz="1400" dirty="0" err="1" smtClean="0"/>
              <a:t>hydroxylase</a:t>
            </a:r>
            <a:r>
              <a:rPr lang="tr-TR" sz="1400" dirty="0" smtClean="0"/>
              <a:t> (CYP17);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of LH </a:t>
            </a:r>
            <a:r>
              <a:rPr lang="tr-TR" sz="1400" dirty="0" err="1" smtClean="0"/>
              <a:t>secretion</a:t>
            </a:r>
            <a:r>
              <a:rPr lang="tr-TR" sz="1400" dirty="0" smtClean="0"/>
              <a:t> </a:t>
            </a:r>
            <a:r>
              <a:rPr lang="tr-TR" sz="1400" dirty="0" err="1" smtClean="0"/>
              <a:t>because</a:t>
            </a:r>
            <a:r>
              <a:rPr lang="tr-TR" sz="1400" dirty="0" smtClean="0"/>
              <a:t> of </a:t>
            </a:r>
            <a:r>
              <a:rPr lang="tr-TR" sz="1400" dirty="0" err="1" smtClean="0"/>
              <a:t>pituitary</a:t>
            </a:r>
            <a:r>
              <a:rPr lang="tr-TR" sz="1400" dirty="0" smtClean="0"/>
              <a:t> </a:t>
            </a:r>
            <a:r>
              <a:rPr lang="tr-TR" sz="1400" dirty="0" err="1" smtClean="0"/>
              <a:t>or</a:t>
            </a:r>
            <a:r>
              <a:rPr lang="tr-TR" sz="1400" dirty="0" smtClean="0"/>
              <a:t> </a:t>
            </a:r>
            <a:r>
              <a:rPr lang="tr-TR" sz="1400" dirty="0" err="1" smtClean="0"/>
              <a:t>hypothalamic</a:t>
            </a:r>
            <a:r>
              <a:rPr lang="tr-TR" sz="1400" dirty="0" smtClean="0"/>
              <a:t> </a:t>
            </a:r>
            <a:r>
              <a:rPr lang="tr-TR" sz="1400" dirty="0" err="1" smtClean="0"/>
              <a:t>disease</a:t>
            </a:r>
            <a:r>
              <a:rPr lang="tr-TR" sz="1400" dirty="0" smtClean="0"/>
              <a:t> </a:t>
            </a:r>
            <a:r>
              <a:rPr lang="tr-TR" sz="1400" dirty="0" err="1" smtClean="0"/>
              <a:t>does</a:t>
            </a:r>
            <a:r>
              <a:rPr lang="tr-TR" sz="1400" dirty="0" smtClean="0"/>
              <a:t> not </a:t>
            </a:r>
            <a:r>
              <a:rPr lang="tr-TR" sz="1400" dirty="0" err="1" smtClean="0"/>
              <a:t>result</a:t>
            </a:r>
            <a:r>
              <a:rPr lang="tr-TR" sz="1400" dirty="0" smtClean="0"/>
              <a:t> in </a:t>
            </a:r>
            <a:r>
              <a:rPr lang="tr-TR" sz="1400" dirty="0" err="1" smtClean="0"/>
              <a:t>testosterone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</a:t>
            </a:r>
            <a:r>
              <a:rPr lang="tr-TR" sz="1400" dirty="0" err="1" smtClean="0"/>
              <a:t>during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first</a:t>
            </a:r>
            <a:r>
              <a:rPr lang="tr-TR" sz="1400" dirty="0" smtClean="0"/>
              <a:t> </a:t>
            </a:r>
            <a:r>
              <a:rPr lang="tr-TR" sz="1400" dirty="0" err="1" smtClean="0"/>
              <a:t>trimester</a:t>
            </a:r>
            <a:r>
              <a:rPr lang="tr-TR" sz="1400" dirty="0" smtClean="0"/>
              <a:t>, </a:t>
            </a:r>
            <a:r>
              <a:rPr lang="tr-TR" sz="1400" dirty="0" err="1" smtClean="0"/>
              <a:t>presumably</a:t>
            </a:r>
            <a:r>
              <a:rPr lang="tr-TR" sz="1400" dirty="0" smtClean="0"/>
              <a:t> </a:t>
            </a:r>
            <a:r>
              <a:rPr lang="tr-TR" sz="1400" dirty="0" err="1" smtClean="0"/>
              <a:t>because</a:t>
            </a:r>
            <a:r>
              <a:rPr lang="tr-TR" sz="1400" dirty="0" smtClean="0"/>
              <a:t> </a:t>
            </a:r>
            <a:r>
              <a:rPr lang="tr-TR" sz="1400" dirty="0" err="1" smtClean="0"/>
              <a:t>Leydig</a:t>
            </a:r>
            <a:r>
              <a:rPr lang="tr-TR" sz="1400" dirty="0" smtClean="0"/>
              <a:t> </a:t>
            </a:r>
            <a:r>
              <a:rPr lang="tr-TR" sz="1400" dirty="0" err="1" smtClean="0"/>
              <a:t>cell</a:t>
            </a:r>
            <a:r>
              <a:rPr lang="tr-TR" sz="1400" dirty="0" smtClean="0"/>
              <a:t> </a:t>
            </a:r>
            <a:r>
              <a:rPr lang="tr-TR" sz="1400" dirty="0" err="1" smtClean="0"/>
              <a:t>secretion</a:t>
            </a:r>
            <a:r>
              <a:rPr lang="tr-TR" sz="1400" dirty="0" smtClean="0"/>
              <a:t> of </a:t>
            </a:r>
            <a:r>
              <a:rPr lang="tr-TR" sz="1400" dirty="0" err="1" smtClean="0"/>
              <a:t>testosterone</a:t>
            </a:r>
            <a:r>
              <a:rPr lang="tr-TR" sz="1400" dirty="0" smtClean="0"/>
              <a:t> at </a:t>
            </a:r>
            <a:r>
              <a:rPr lang="tr-TR" sz="1400" dirty="0" err="1" smtClean="0"/>
              <a:t>that</a:t>
            </a:r>
            <a:r>
              <a:rPr lang="tr-TR" sz="1400" dirty="0" smtClean="0"/>
              <a:t> time is </a:t>
            </a:r>
            <a:r>
              <a:rPr lang="tr-TR" sz="1400" dirty="0" err="1" smtClean="0"/>
              <a:t>regulated</a:t>
            </a:r>
            <a:r>
              <a:rPr lang="tr-TR" sz="1400" dirty="0" smtClean="0"/>
              <a:t> </a:t>
            </a:r>
            <a:r>
              <a:rPr lang="tr-TR" sz="1400" dirty="0" err="1" smtClean="0"/>
              <a:t>by</a:t>
            </a:r>
            <a:r>
              <a:rPr lang="tr-TR" sz="1400" dirty="0" smtClean="0"/>
              <a:t> </a:t>
            </a:r>
            <a:r>
              <a:rPr lang="tr-TR" sz="1400" dirty="0" err="1" smtClean="0"/>
              <a:t>placental</a:t>
            </a:r>
            <a:r>
              <a:rPr lang="tr-TR" sz="1400" dirty="0" smtClean="0"/>
              <a:t> </a:t>
            </a:r>
            <a:r>
              <a:rPr lang="tr-TR" sz="1400" dirty="0" err="1" smtClean="0"/>
              <a:t>hCG</a:t>
            </a:r>
            <a:r>
              <a:rPr lang="tr-TR" sz="1400" dirty="0" smtClean="0"/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smtClean="0"/>
              <a:t>D</a:t>
            </a:r>
            <a:r>
              <a:rPr lang="en-US" sz="1400" dirty="0" err="1" smtClean="0"/>
              <a:t>eficiency</a:t>
            </a:r>
            <a:r>
              <a:rPr lang="en-US" sz="1400" dirty="0" smtClean="0"/>
              <a:t> results in incomplete </a:t>
            </a:r>
            <a:r>
              <a:rPr lang="en-US" sz="1400" dirty="0" err="1" smtClean="0"/>
              <a:t>virilization</a:t>
            </a:r>
            <a:r>
              <a:rPr lang="en-US" sz="1400" dirty="0" smtClean="0"/>
              <a:t> of the external genitalia proportionate to the degree of deficiency. </a:t>
            </a:r>
            <a:endParaRPr lang="tr-TR" sz="1400" dirty="0"/>
          </a:p>
        </p:txBody>
      </p:sp>
      <p:sp>
        <p:nvSpPr>
          <p:cNvPr id="3" name="Rectangle 2"/>
          <p:cNvSpPr/>
          <p:nvPr/>
        </p:nvSpPr>
        <p:spPr>
          <a:xfrm>
            <a:off x="74022" y="117432"/>
            <a:ext cx="8130640" cy="28931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Androjen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Eksikliğinin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Sonuçları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eksikliğinin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f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etal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g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elişim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ırasında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eksikliğin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ilk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ortaya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çıktığı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yaşam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evresine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derecesine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bağlıdır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Uter</a:t>
            </a:r>
            <a:r>
              <a:rPr lang="tr-TR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us</a:t>
            </a:r>
            <a:r>
              <a:rPr lang="tr-TR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aki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ilk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trimesterde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fetüste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cinsel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farklılaşmaya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olur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İlk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trimesterdeki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sadece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17 a-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hidroksilaz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(CYP17)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gibi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testis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hastalığından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kaynaklanır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hipofiz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hipotalamik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hastalık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nedeniyle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LH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salgılanmasının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ilk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trimesterde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yol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açmaz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çünkü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muhtemelen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o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sırada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Leydig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hücresi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salgılanması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plasental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hCG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tarafından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düzenlenir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ksiklik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dış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organın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derecesine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orantılı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virilizasyonu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974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333" y="3523827"/>
            <a:ext cx="715433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Testosterone deficiency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at this stage of development also leads to failure of the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wolffian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ducts to differentiate into the male internal genitalia, such as the vas deferens and seminal vesicles, but the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müllerian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ducts do not differentiate into the female internal genitalia as long as testes are present and secrete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müllerian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inhibitory substance. </a:t>
            </a: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Similar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changes occur if testosterone is secreted normally, but its action is diminished because of an abnormality of the androgen receptor or of the 5 α -reductase enzyme. 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333" y="211558"/>
            <a:ext cx="12022667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gelişim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evresindeki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wolffian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kanallarının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vas deferens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seminal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veziküller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gibi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bölgelerine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farklılaşmamasına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müllerian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kanalları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testisler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mevcut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olduğu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sürece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bölgeye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farklılaşmaz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müllerian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inhibe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edici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madde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salgılar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normal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salgılanırsa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benzer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değişiklikler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meydana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reseptörünün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5 a-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redüktaz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enziminin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anormalliği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nedeniyle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etkisi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azalır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12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917" y="5473005"/>
            <a:ext cx="11815355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Abnormalities of the androgen receptor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can have quite varied effects. 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most severe form results in complete absence of androgen action and a female phenotype; moderately severe forms result in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partial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virilization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external genitalia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mildest forms permit normal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virilization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uteroand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result only in impaired spermatogenesis in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adulthood.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Abnormal 5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reductase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results in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incomplete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virilization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of the external genitalia in utero but normal development of the male internal genitalia, which requires only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testosterone. 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167" y="72105"/>
            <a:ext cx="12045142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reseptörünün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anormallikleri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oldukça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çeşitli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etkilere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sahip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olabilir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şiddetli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form,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etkisi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kadın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fenotipinin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tamamen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yokluğu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orta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derecede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şiddetli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formlar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dış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organların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kısmi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virilizasyonu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hafif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formlar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uteroandda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normal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virilizasyona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izin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verir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yetişkinlikte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bozulmuş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spermatogenez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sz="1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Anormal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5 </a:t>
            </a:r>
            <a:r>
              <a:rPr lang="el-GR" sz="1400" dirty="0" smtClean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redüktaz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uter</a:t>
            </a:r>
            <a:r>
              <a:rPr lang="tr-TR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us</a:t>
            </a:r>
            <a:r>
              <a:rPr lang="tr-TR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aki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dış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organın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virilizasyonu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ancak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genital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organının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normal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gelişimi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sadece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gerektirir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8420" y="5255479"/>
            <a:ext cx="11529753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/>
              <a:t>Testosterone</a:t>
            </a:r>
            <a:r>
              <a:rPr lang="tr-TR" sz="1400" dirty="0" smtClean="0"/>
              <a:t>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</a:t>
            </a:r>
            <a:r>
              <a:rPr lang="tr-TR" sz="1400" dirty="0" err="1" smtClean="0"/>
              <a:t>during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third</a:t>
            </a:r>
            <a:r>
              <a:rPr lang="tr-TR" sz="1400" dirty="0" smtClean="0"/>
              <a:t> </a:t>
            </a:r>
            <a:r>
              <a:rPr lang="tr-TR" sz="1400" dirty="0" err="1" smtClean="0"/>
              <a:t>trimester</a:t>
            </a:r>
            <a:r>
              <a:rPr lang="tr-TR" sz="1400" dirty="0" smtClean="0"/>
              <a:t>, </a:t>
            </a:r>
            <a:r>
              <a:rPr lang="tr-TR" sz="1400" dirty="0" err="1" smtClean="0"/>
              <a:t>caused</a:t>
            </a:r>
            <a:r>
              <a:rPr lang="tr-TR" sz="1400" dirty="0" smtClean="0"/>
              <a:t> </a:t>
            </a:r>
            <a:r>
              <a:rPr lang="tr-TR" sz="1400" dirty="0" err="1" smtClean="0"/>
              <a:t>either</a:t>
            </a:r>
            <a:r>
              <a:rPr lang="tr-TR" sz="1400" dirty="0" smtClean="0"/>
              <a:t> </a:t>
            </a:r>
            <a:r>
              <a:rPr lang="tr-TR" sz="1400" dirty="0" err="1" smtClean="0"/>
              <a:t>by</a:t>
            </a:r>
            <a:r>
              <a:rPr lang="tr-TR" sz="1400" dirty="0" smtClean="0"/>
              <a:t> a </a:t>
            </a:r>
            <a:r>
              <a:rPr lang="tr-TR" sz="1400" dirty="0" err="1" smtClean="0"/>
              <a:t>testicular</a:t>
            </a:r>
            <a:r>
              <a:rPr lang="tr-TR" sz="1400" dirty="0" smtClean="0"/>
              <a:t> </a:t>
            </a:r>
            <a:r>
              <a:rPr lang="tr-TR" sz="1400" dirty="0" err="1" smtClean="0"/>
              <a:t>disease</a:t>
            </a:r>
            <a:r>
              <a:rPr lang="tr-TR" sz="1400" dirty="0" smtClean="0"/>
              <a:t> </a:t>
            </a:r>
            <a:r>
              <a:rPr lang="tr-TR" sz="1400" dirty="0" err="1" smtClean="0"/>
              <a:t>or</a:t>
            </a:r>
            <a:r>
              <a:rPr lang="tr-TR" sz="1400" dirty="0" smtClean="0"/>
              <a:t> a </a:t>
            </a:r>
            <a:r>
              <a:rPr lang="tr-TR" sz="1400" dirty="0" err="1" smtClean="0"/>
              <a:t>deficiency</a:t>
            </a:r>
            <a:r>
              <a:rPr lang="tr-TR" sz="1400" dirty="0" smtClean="0"/>
              <a:t> of </a:t>
            </a:r>
            <a:r>
              <a:rPr lang="tr-TR" sz="1400" dirty="0" err="1" smtClean="0"/>
              <a:t>fetal</a:t>
            </a:r>
            <a:r>
              <a:rPr lang="tr-TR" sz="1400" dirty="0" smtClean="0"/>
              <a:t> LH </a:t>
            </a:r>
            <a:r>
              <a:rPr lang="tr-TR" sz="1400" dirty="0" err="1" smtClean="0"/>
              <a:t>secretion</a:t>
            </a:r>
            <a:r>
              <a:rPr lang="tr-TR" sz="1400" dirty="0" smtClean="0"/>
              <a:t>, has </a:t>
            </a:r>
            <a:r>
              <a:rPr lang="tr-TR" sz="1400" dirty="0" err="1" smtClean="0"/>
              <a:t>two</a:t>
            </a:r>
            <a:r>
              <a:rPr lang="tr-TR" sz="1400" dirty="0" smtClean="0"/>
              <a:t> </a:t>
            </a:r>
            <a:r>
              <a:rPr lang="tr-TR" sz="1400" dirty="0" err="1" smtClean="0"/>
              <a:t>known</a:t>
            </a:r>
            <a:r>
              <a:rPr lang="tr-TR" sz="1400" dirty="0" smtClean="0"/>
              <a:t> </a:t>
            </a:r>
            <a:r>
              <a:rPr lang="tr-TR" sz="1400" dirty="0" err="1" smtClean="0"/>
              <a:t>consequences</a:t>
            </a:r>
            <a:r>
              <a:rPr lang="tr-TR" sz="14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First,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phallus</a:t>
            </a:r>
            <a:r>
              <a:rPr lang="tr-TR" sz="1400" dirty="0" smtClean="0"/>
              <a:t> </a:t>
            </a:r>
            <a:r>
              <a:rPr lang="tr-TR" sz="1400" dirty="0" err="1" smtClean="0"/>
              <a:t>fails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grow</a:t>
            </a:r>
            <a:r>
              <a:rPr lang="tr-TR" sz="1400" dirty="0" smtClean="0"/>
              <a:t> as </a:t>
            </a:r>
            <a:r>
              <a:rPr lang="tr-TR" sz="1400" dirty="0" err="1" smtClean="0"/>
              <a:t>much</a:t>
            </a:r>
            <a:r>
              <a:rPr lang="tr-TR" sz="1400" dirty="0" smtClean="0"/>
              <a:t> as it </a:t>
            </a:r>
            <a:r>
              <a:rPr lang="tr-TR" sz="1400" dirty="0" err="1" smtClean="0"/>
              <a:t>would</a:t>
            </a:r>
            <a:r>
              <a:rPr lang="tr-TR" sz="1400" dirty="0" smtClean="0"/>
              <a:t> </a:t>
            </a:r>
            <a:r>
              <a:rPr lang="tr-TR" sz="1400" dirty="0" err="1" smtClean="0"/>
              <a:t>normally</a:t>
            </a:r>
            <a:r>
              <a:rPr lang="tr-TR" sz="1400" dirty="0" smtClean="0"/>
              <a:t>.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result</a:t>
            </a:r>
            <a:r>
              <a:rPr lang="tr-TR" sz="1400" dirty="0" smtClean="0"/>
              <a:t>, </a:t>
            </a:r>
            <a:r>
              <a:rPr lang="tr-TR" sz="1400" dirty="0" err="1" smtClean="0"/>
              <a:t>called</a:t>
            </a:r>
            <a:r>
              <a:rPr lang="tr-TR" sz="1400" dirty="0" smtClean="0"/>
              <a:t> </a:t>
            </a:r>
            <a:r>
              <a:rPr lang="tr-TR" sz="1400" dirty="0" err="1" smtClean="0"/>
              <a:t>microphallus</a:t>
            </a:r>
            <a:r>
              <a:rPr lang="tr-TR" sz="1400" dirty="0" smtClean="0"/>
              <a:t>, is a </a:t>
            </a:r>
            <a:r>
              <a:rPr lang="tr-TR" sz="1400" dirty="0" err="1" smtClean="0"/>
              <a:t>common</a:t>
            </a:r>
            <a:r>
              <a:rPr lang="tr-TR" sz="1400" dirty="0" smtClean="0"/>
              <a:t> </a:t>
            </a:r>
            <a:r>
              <a:rPr lang="tr-TR" sz="1400" dirty="0" err="1" smtClean="0"/>
              <a:t>occurrence</a:t>
            </a:r>
            <a:r>
              <a:rPr lang="tr-TR" sz="1400" dirty="0" smtClean="0"/>
              <a:t> in </a:t>
            </a:r>
            <a:r>
              <a:rPr lang="tr-TR" sz="1400" dirty="0" err="1" smtClean="0"/>
              <a:t>boys</a:t>
            </a:r>
            <a:r>
              <a:rPr lang="tr-TR" sz="1400" dirty="0" smtClean="0"/>
              <a:t> </a:t>
            </a:r>
            <a:r>
              <a:rPr lang="tr-TR" sz="1400" dirty="0" err="1" smtClean="0"/>
              <a:t>later</a:t>
            </a:r>
            <a:r>
              <a:rPr lang="tr-TR" sz="1400" dirty="0" smtClean="0"/>
              <a:t> </a:t>
            </a:r>
            <a:r>
              <a:rPr lang="tr-TR" sz="1400" dirty="0" err="1" smtClean="0"/>
              <a:t>discovered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be </a:t>
            </a:r>
            <a:r>
              <a:rPr lang="tr-TR" sz="1400" dirty="0" err="1" smtClean="0"/>
              <a:t>unable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secrete</a:t>
            </a:r>
            <a:r>
              <a:rPr lang="tr-TR" sz="1400" dirty="0" smtClean="0"/>
              <a:t> LH </a:t>
            </a:r>
            <a:r>
              <a:rPr lang="tr-TR" sz="1400" dirty="0" err="1" smtClean="0"/>
              <a:t>due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abnormalities</a:t>
            </a:r>
            <a:r>
              <a:rPr lang="tr-TR" sz="1400" dirty="0" smtClean="0"/>
              <a:t> of </a:t>
            </a:r>
            <a:r>
              <a:rPr lang="tr-TR" sz="1400" dirty="0" err="1" smtClean="0"/>
              <a:t>GnRH</a:t>
            </a:r>
            <a:r>
              <a:rPr lang="tr-TR" sz="1400" dirty="0" smtClean="0"/>
              <a:t> </a:t>
            </a:r>
            <a:r>
              <a:rPr lang="tr-TR" sz="1400" dirty="0" err="1" smtClean="0"/>
              <a:t>synthesis</a:t>
            </a:r>
            <a:r>
              <a:rPr lang="tr-TR" sz="14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Second,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testes</a:t>
            </a:r>
            <a:r>
              <a:rPr lang="tr-TR" sz="1400" dirty="0" smtClean="0"/>
              <a:t> fail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descend</a:t>
            </a:r>
            <a:r>
              <a:rPr lang="tr-TR" sz="1400" dirty="0" smtClean="0"/>
              <a:t> </a:t>
            </a:r>
            <a:r>
              <a:rPr lang="tr-TR" sz="1400" dirty="0" err="1" smtClean="0"/>
              <a:t>into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scrotum</a:t>
            </a:r>
            <a:r>
              <a:rPr lang="tr-TR" sz="1400" dirty="0" smtClean="0"/>
              <a:t>; </a:t>
            </a:r>
            <a:r>
              <a:rPr lang="tr-TR" sz="1400" dirty="0" err="1" smtClean="0"/>
              <a:t>this</a:t>
            </a:r>
            <a:r>
              <a:rPr lang="tr-TR" sz="1400" dirty="0" smtClean="0"/>
              <a:t> </a:t>
            </a:r>
            <a:r>
              <a:rPr lang="tr-TR" sz="1400" dirty="0" err="1" smtClean="0"/>
              <a:t>condition</a:t>
            </a:r>
            <a:r>
              <a:rPr lang="tr-TR" sz="1400" dirty="0" smtClean="0"/>
              <a:t>, </a:t>
            </a:r>
            <a:r>
              <a:rPr lang="tr-TR" sz="1400" dirty="0" err="1" smtClean="0"/>
              <a:t>called</a:t>
            </a:r>
            <a:r>
              <a:rPr lang="tr-TR" sz="1400" dirty="0" smtClean="0"/>
              <a:t> </a:t>
            </a:r>
            <a:r>
              <a:rPr lang="tr-TR" sz="1400" dirty="0" err="1" smtClean="0"/>
              <a:t>cryptorchidism</a:t>
            </a:r>
            <a:r>
              <a:rPr lang="tr-TR" sz="1400" dirty="0" smtClean="0"/>
              <a:t>, </a:t>
            </a:r>
            <a:r>
              <a:rPr lang="tr-TR" sz="1400" dirty="0" err="1" smtClean="0"/>
              <a:t>occurs</a:t>
            </a:r>
            <a:r>
              <a:rPr lang="tr-TR" sz="1400" dirty="0" smtClean="0"/>
              <a:t> </a:t>
            </a:r>
            <a:r>
              <a:rPr lang="tr-TR" sz="1400" dirty="0" err="1" smtClean="0"/>
              <a:t>commonly</a:t>
            </a:r>
            <a:r>
              <a:rPr lang="tr-TR" sz="1400" dirty="0" smtClean="0"/>
              <a:t> in </a:t>
            </a:r>
            <a:r>
              <a:rPr lang="tr-TR" sz="1400" dirty="0" err="1" smtClean="0"/>
              <a:t>boys</a:t>
            </a:r>
            <a:r>
              <a:rPr lang="tr-TR" sz="1400" dirty="0" smtClean="0"/>
              <a:t> </a:t>
            </a:r>
            <a:r>
              <a:rPr lang="tr-TR" sz="1400" dirty="0" err="1" smtClean="0"/>
              <a:t>whose</a:t>
            </a:r>
            <a:r>
              <a:rPr lang="tr-TR" sz="1400" dirty="0" smtClean="0"/>
              <a:t> LH </a:t>
            </a:r>
            <a:r>
              <a:rPr lang="tr-TR" sz="1400" dirty="0" err="1" smtClean="0"/>
              <a:t>secretion</a:t>
            </a:r>
            <a:r>
              <a:rPr lang="tr-TR" sz="1400" dirty="0" smtClean="0"/>
              <a:t> is </a:t>
            </a:r>
            <a:r>
              <a:rPr lang="tr-TR" sz="1400" dirty="0" err="1" smtClean="0"/>
              <a:t>subnormal</a:t>
            </a:r>
            <a:r>
              <a:rPr lang="tr-TR" sz="1400" dirty="0" smtClean="0"/>
              <a:t>.</a:t>
            </a:r>
            <a:r>
              <a:rPr lang="en-US" sz="1400" dirty="0" smtClean="0"/>
              <a:t> </a:t>
            </a:r>
            <a:endParaRPr lang="tr-TR" sz="1400" dirty="0"/>
          </a:p>
        </p:txBody>
      </p:sp>
      <p:sp>
        <p:nvSpPr>
          <p:cNvPr id="3" name="Rectangle 2"/>
          <p:cNvSpPr/>
          <p:nvPr/>
        </p:nvSpPr>
        <p:spPr>
          <a:xfrm>
            <a:off x="180109" y="166166"/>
            <a:ext cx="11546377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Üçüncü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trimesterde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testiküler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hastalık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fetal LH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salgılanmasının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olduğu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eksikliğinin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bilinen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sonucu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vardır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Birincisi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fallus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normalde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olduğu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kadar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büyümez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Mikrophallus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adı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verilen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sonra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GnRH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sentezindeki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anormallikler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nedeniyle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LH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salgılayamadığı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keşfedilen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erkeklerde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yaygın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durumdur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İkincisi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testisler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skrotuma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inmezler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kriptorşidizm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adı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verilen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durum, LH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salgısı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subnormal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erkeklerde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yaygın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görülür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76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898" y="130540"/>
            <a:ext cx="1192203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0000"/>
                </a:solidFill>
                <a:latin typeface="&amp;quot"/>
              </a:rPr>
              <a:t>Androjen</a:t>
            </a:r>
            <a:r>
              <a:rPr lang="en-US" sz="1200" b="1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hormonu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her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iki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&amp;quot"/>
              </a:rPr>
              <a:t>cinste</a:t>
            </a:r>
            <a:r>
              <a:rPr lang="tr-TR" sz="1200" b="1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&amp;quot"/>
              </a:rPr>
              <a:t>de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bulunmakta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olan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ve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özellik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ile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erkeklerin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üreme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sistemlerinin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gelişmesinde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ve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de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sağlıklı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bir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şekilde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büyümesinde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en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fazla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rol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oynayan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hormon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gruplarının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ortak</a:t>
            </a:r>
            <a:r>
              <a:rPr lang="en-US" sz="1200" b="1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&amp;quot"/>
              </a:rPr>
              <a:t>ismidir</a:t>
            </a:r>
            <a:r>
              <a:rPr lang="en-US" sz="1200" b="1" dirty="0" smtClean="0">
                <a:solidFill>
                  <a:srgbClr val="000000"/>
                </a:solidFill>
                <a:latin typeface="&amp;quot"/>
              </a:rPr>
              <a:t>.</a:t>
            </a:r>
            <a:endParaRPr lang="tr-TR" sz="1200" b="1" dirty="0" smtClean="0">
              <a:solidFill>
                <a:srgbClr val="000000"/>
              </a:solidFill>
              <a:latin typeface="&amp;quot"/>
            </a:endParaRPr>
          </a:p>
          <a:p>
            <a:pPr fontAlgn="base"/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Androjen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grubundaki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hormonların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içinde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fazla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değere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sahip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yani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etkili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ve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önemli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olanı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erkeklerin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tr-TR" sz="1200" dirty="0" smtClean="0">
                <a:solidFill>
                  <a:srgbClr val="000000"/>
                </a:solidFill>
                <a:latin typeface="&amp;quot"/>
              </a:rPr>
              <a:t>testislerinde </a:t>
            </a: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salgılanımı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gerçekleşen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testosteron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hormonudur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.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&amp;quot"/>
              </a:rPr>
              <a:t>Bu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hormonların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işleyişlerini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desteklemekte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diğer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androjenler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kısmi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olarak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böbrek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üstü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bezinin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kabuk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kısmı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taraflarında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üretilir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 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Kadınlarda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ise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hücrelerinin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plazmalarında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da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az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da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olsa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androjen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maddeler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bulunur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 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1898" y="5325794"/>
            <a:ext cx="11832115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Androgen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is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common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name of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groups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that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play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most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role in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development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and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healthy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growth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of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both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sexes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Among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androgen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it is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most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effective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testosterone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that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is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produced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testicles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terms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of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use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Androgens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which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support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functioning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of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these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are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produced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shell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of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upper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gland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as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augmentation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women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on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other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hand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androgen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substances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are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also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found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blood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plasma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albeit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to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lesser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extent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7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508" y="4786881"/>
            <a:ext cx="11830947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dirty="0"/>
              <a:t>need for a creative approach to pharmacotherapy with androgens arises from the fact that ingestion of testosterone is not an effective means of replacing testosterone deficiency</a:t>
            </a:r>
            <a:r>
              <a:rPr lang="en-US" sz="1400" dirty="0" smtClean="0"/>
              <a:t>.</a:t>
            </a: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 </a:t>
            </a:r>
            <a:r>
              <a:rPr lang="en-US" sz="1400" dirty="0"/>
              <a:t>Even though ingested </a:t>
            </a:r>
            <a:r>
              <a:rPr lang="en-US" sz="1400" dirty="0">
                <a:solidFill>
                  <a:srgbClr val="FF0000"/>
                </a:solidFill>
              </a:rPr>
              <a:t>testosterone is readily absorbed into the hepatic circulation</a:t>
            </a:r>
            <a:r>
              <a:rPr lang="en-US" sz="1400" dirty="0"/>
              <a:t>, the rapid hepatic catabolism ensures that </a:t>
            </a:r>
            <a:r>
              <a:rPr lang="en-US" sz="1400" dirty="0" err="1"/>
              <a:t>hypogonadal</a:t>
            </a:r>
            <a:r>
              <a:rPr lang="en-US" sz="1400" dirty="0"/>
              <a:t> men generally cannot ingest it in sufficient amounts and with sufficient frequency to maintain a normal serum testosterone concentration. </a:t>
            </a: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Most </a:t>
            </a:r>
            <a:r>
              <a:rPr lang="en-US" sz="1400" dirty="0"/>
              <a:t>pharmaceutical preparations of androgens, therefore, are designed to bypass </a:t>
            </a:r>
            <a:r>
              <a:rPr lang="en-US" sz="1400" dirty="0">
                <a:solidFill>
                  <a:srgbClr val="FF0000"/>
                </a:solidFill>
              </a:rPr>
              <a:t>hepatic catabolism of testosterone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" y="334548"/>
            <a:ext cx="5810596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Terapötik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Androjen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Preparasyonları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Androjenlerle</a:t>
            </a:r>
            <a:r>
              <a:rPr lang="en-US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farmakoterapiye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yaratıcı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yaklaşım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ihtiyacı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alımının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eksikliğinin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yerini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almak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etkili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araç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olmaması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gerçeğinden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kaynaklanmaktadır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Oral yolla alınan</a:t>
            </a:r>
            <a:r>
              <a:rPr lang="en-US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testosteron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hepatik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dolaşıma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kolayca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emilmesine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karsın</a:t>
            </a:r>
            <a:r>
              <a:rPr lang="en-US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222222"/>
                </a:solidFill>
                <a:latin typeface="arial" panose="020B0604020202020204" pitchFamily="34" charset="0"/>
              </a:rPr>
              <a:t>hızlı</a:t>
            </a:r>
            <a:r>
              <a:rPr lang="en-US" sz="16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22222"/>
                </a:solidFill>
                <a:latin typeface="arial" panose="020B0604020202020204" pitchFamily="34" charset="0"/>
              </a:rPr>
              <a:t>hepatik</a:t>
            </a:r>
            <a:r>
              <a:rPr lang="en-US" sz="16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222222"/>
                </a:solidFill>
                <a:latin typeface="arial" panose="020B0604020202020204" pitchFamily="34" charset="0"/>
              </a:rPr>
              <a:t>katabolizma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hipogonadal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erkeklerin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genellikle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normal serum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konsantrasyonunu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korumak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yeterli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miktarda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yeterli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sıklıkta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alamamasını</a:t>
            </a:r>
            <a:r>
              <a:rPr lang="en-US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sağlar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Androjenlerin</a:t>
            </a:r>
            <a:r>
              <a:rPr lang="en-US" sz="16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çoğu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farmasötik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preparatı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bu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nedenle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hepatik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katabolizmasını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atlamak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için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tasarlanmıştır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77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6352" y="4422786"/>
            <a:ext cx="11839697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>
                <a:solidFill>
                  <a:srgbClr val="FF0000"/>
                </a:solidFill>
              </a:rPr>
              <a:t>Testosterone</a:t>
            </a:r>
            <a:r>
              <a:rPr lang="tr-TR" sz="1200" dirty="0" smtClean="0">
                <a:solidFill>
                  <a:srgbClr val="FF0000"/>
                </a:solidFill>
              </a:rPr>
              <a:t> </a:t>
            </a:r>
            <a:r>
              <a:rPr lang="tr-TR" sz="1200" dirty="0" err="1" smtClean="0">
                <a:solidFill>
                  <a:srgbClr val="FF0000"/>
                </a:solidFill>
              </a:rPr>
              <a:t>Esters</a:t>
            </a:r>
            <a:r>
              <a:rPr lang="tr-TR" sz="1200" dirty="0" smtClean="0">
                <a:solidFill>
                  <a:srgbClr val="FF0000"/>
                </a:solidFill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/>
              <a:t>Esterifying</a:t>
            </a:r>
            <a:r>
              <a:rPr lang="tr-TR" sz="1200" dirty="0" smtClean="0"/>
              <a:t> a </a:t>
            </a:r>
            <a:r>
              <a:rPr lang="tr-TR" sz="1200" dirty="0" err="1" smtClean="0"/>
              <a:t>fatty</a:t>
            </a:r>
            <a:r>
              <a:rPr lang="tr-TR" sz="1200" dirty="0" smtClean="0"/>
              <a:t> </a:t>
            </a:r>
            <a:r>
              <a:rPr lang="tr-TR" sz="1200" dirty="0" err="1" smtClean="0"/>
              <a:t>acid</a:t>
            </a:r>
            <a:r>
              <a:rPr lang="tr-TR" sz="1200" dirty="0" smtClean="0"/>
              <a:t> </a:t>
            </a:r>
            <a:r>
              <a:rPr lang="tr-TR" sz="1200" dirty="0" err="1" smtClean="0"/>
              <a:t>to</a:t>
            </a:r>
            <a:r>
              <a:rPr lang="tr-TR" sz="1200" dirty="0" smtClean="0"/>
              <a:t> </a:t>
            </a: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smtClean="0">
                <a:solidFill>
                  <a:srgbClr val="FF0000"/>
                </a:solidFill>
              </a:rPr>
              <a:t>17 α-</a:t>
            </a:r>
            <a:r>
              <a:rPr lang="tr-TR" sz="1200" dirty="0" err="1" smtClean="0">
                <a:solidFill>
                  <a:srgbClr val="FF0000"/>
                </a:solidFill>
              </a:rPr>
              <a:t>hydroxyl</a:t>
            </a:r>
            <a:r>
              <a:rPr lang="tr-TR" sz="1200" dirty="0" smtClean="0">
                <a:solidFill>
                  <a:srgbClr val="FF0000"/>
                </a:solidFill>
              </a:rPr>
              <a:t> </a:t>
            </a:r>
            <a:r>
              <a:rPr lang="tr-TR" sz="1200" dirty="0" err="1" smtClean="0">
                <a:solidFill>
                  <a:srgbClr val="FF0000"/>
                </a:solidFill>
              </a:rPr>
              <a:t>group</a:t>
            </a:r>
            <a:r>
              <a:rPr lang="tr-TR" sz="1200" dirty="0" smtClean="0">
                <a:solidFill>
                  <a:srgbClr val="FF0000"/>
                </a:solidFill>
              </a:rPr>
              <a:t> of </a:t>
            </a:r>
            <a:r>
              <a:rPr lang="tr-TR" sz="1200" dirty="0" err="1" smtClean="0">
                <a:solidFill>
                  <a:srgbClr val="FF0000"/>
                </a:solidFill>
              </a:rPr>
              <a:t>testosterone</a:t>
            </a:r>
            <a:r>
              <a:rPr lang="tr-TR" sz="1200" dirty="0" smtClean="0">
                <a:solidFill>
                  <a:srgbClr val="FF0000"/>
                </a:solidFill>
              </a:rPr>
              <a:t> </a:t>
            </a:r>
            <a:r>
              <a:rPr lang="tr-TR" sz="1200" dirty="0" err="1" smtClean="0"/>
              <a:t>creates</a:t>
            </a:r>
            <a:r>
              <a:rPr lang="tr-TR" sz="1200" dirty="0" smtClean="0"/>
              <a:t> a </a:t>
            </a:r>
            <a:r>
              <a:rPr lang="tr-TR" sz="1200" dirty="0" err="1" smtClean="0"/>
              <a:t>compound</a:t>
            </a:r>
            <a:r>
              <a:rPr lang="tr-TR" sz="1200" dirty="0" smtClean="0"/>
              <a:t> </a:t>
            </a:r>
            <a:r>
              <a:rPr lang="tr-TR" sz="1200" dirty="0" err="1" smtClean="0"/>
              <a:t>that</a:t>
            </a:r>
            <a:r>
              <a:rPr lang="tr-TR" sz="1200" dirty="0" smtClean="0"/>
              <a:t> is </a:t>
            </a:r>
            <a:r>
              <a:rPr lang="tr-TR" sz="1200" dirty="0" err="1" smtClean="0"/>
              <a:t>even</a:t>
            </a:r>
            <a:r>
              <a:rPr lang="tr-TR" sz="1200" dirty="0" smtClean="0"/>
              <a:t> </a:t>
            </a:r>
            <a:r>
              <a:rPr lang="tr-TR" sz="1200" dirty="0" err="1" smtClean="0">
                <a:solidFill>
                  <a:srgbClr val="FF0000"/>
                </a:solidFill>
              </a:rPr>
              <a:t>more</a:t>
            </a:r>
            <a:r>
              <a:rPr lang="tr-TR" sz="1200" dirty="0" smtClean="0">
                <a:solidFill>
                  <a:srgbClr val="FF0000"/>
                </a:solidFill>
              </a:rPr>
              <a:t> </a:t>
            </a:r>
            <a:r>
              <a:rPr lang="tr-TR" sz="1200" dirty="0" err="1" smtClean="0">
                <a:solidFill>
                  <a:srgbClr val="FF0000"/>
                </a:solidFill>
              </a:rPr>
              <a:t>lipophilic</a:t>
            </a:r>
            <a:r>
              <a:rPr lang="tr-TR" sz="1200" dirty="0" smtClean="0">
                <a:solidFill>
                  <a:srgbClr val="FF0000"/>
                </a:solidFill>
              </a:rPr>
              <a:t> </a:t>
            </a:r>
            <a:r>
              <a:rPr lang="tr-TR" sz="1200" dirty="0" err="1" smtClean="0"/>
              <a:t>than</a:t>
            </a:r>
            <a:r>
              <a:rPr lang="tr-TR" sz="1200" dirty="0" smtClean="0"/>
              <a:t> </a:t>
            </a:r>
            <a:r>
              <a:rPr lang="tr-TR" sz="1200" dirty="0" err="1" smtClean="0"/>
              <a:t>testosterone</a:t>
            </a:r>
            <a:r>
              <a:rPr lang="tr-TR" sz="1200" dirty="0" smtClean="0"/>
              <a:t> </a:t>
            </a:r>
            <a:r>
              <a:rPr lang="tr-TR" sz="1200" dirty="0" err="1" smtClean="0"/>
              <a:t>itself</a:t>
            </a:r>
            <a:r>
              <a:rPr lang="tr-TR" sz="1200" dirty="0" smtClean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/>
              <a:t>When</a:t>
            </a:r>
            <a:r>
              <a:rPr lang="tr-TR" sz="1200" dirty="0" smtClean="0"/>
              <a:t> an ester, </a:t>
            </a:r>
            <a:r>
              <a:rPr lang="tr-TR" sz="1200" dirty="0" err="1" smtClean="0"/>
              <a:t>such</a:t>
            </a:r>
            <a:r>
              <a:rPr lang="tr-TR" sz="1200" dirty="0" smtClean="0"/>
              <a:t> as </a:t>
            </a:r>
            <a:r>
              <a:rPr lang="tr-TR" sz="1200" b="1" dirty="0" err="1" smtClean="0">
                <a:solidFill>
                  <a:srgbClr val="FF0000"/>
                </a:solidFill>
              </a:rPr>
              <a:t>testosterone</a:t>
            </a:r>
            <a:r>
              <a:rPr lang="tr-TR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err="1" smtClean="0">
                <a:solidFill>
                  <a:srgbClr val="FF0000"/>
                </a:solidFill>
              </a:rPr>
              <a:t>enanthate</a:t>
            </a:r>
            <a:r>
              <a:rPr lang="tr-TR" sz="1200" b="1" dirty="0" smtClean="0">
                <a:solidFill>
                  <a:srgbClr val="FF0000"/>
                </a:solidFill>
              </a:rPr>
              <a:t> (</a:t>
            </a:r>
            <a:r>
              <a:rPr lang="tr-TR" sz="1200" b="1" dirty="0" err="1" smtClean="0">
                <a:solidFill>
                  <a:srgbClr val="FF0000"/>
                </a:solidFill>
              </a:rPr>
              <a:t>heptanoate</a:t>
            </a:r>
            <a:r>
              <a:rPr lang="tr-TR" sz="1200" b="1" dirty="0" smtClean="0">
                <a:solidFill>
                  <a:srgbClr val="FF0000"/>
                </a:solidFill>
              </a:rPr>
              <a:t>) </a:t>
            </a:r>
            <a:r>
              <a:rPr lang="tr-TR" sz="1200" b="1" dirty="0" err="1" smtClean="0">
                <a:solidFill>
                  <a:srgbClr val="FF0000"/>
                </a:solidFill>
              </a:rPr>
              <a:t>or</a:t>
            </a:r>
            <a:r>
              <a:rPr lang="tr-TR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err="1" smtClean="0">
                <a:solidFill>
                  <a:srgbClr val="FF0000"/>
                </a:solidFill>
              </a:rPr>
              <a:t>cypionate</a:t>
            </a:r>
            <a:r>
              <a:rPr lang="tr-TR" sz="1200" b="1" dirty="0" smtClean="0">
                <a:solidFill>
                  <a:srgbClr val="FF0000"/>
                </a:solidFill>
              </a:rPr>
              <a:t> (</a:t>
            </a:r>
            <a:r>
              <a:rPr lang="tr-TR" sz="1200" b="1" dirty="0" err="1" smtClean="0">
                <a:solidFill>
                  <a:srgbClr val="FF0000"/>
                </a:solidFill>
              </a:rPr>
              <a:t>cyclopentylpropionate</a:t>
            </a:r>
            <a:r>
              <a:rPr lang="tr-TR" sz="1200" b="1" dirty="0" smtClean="0">
                <a:solidFill>
                  <a:srgbClr val="FF0000"/>
                </a:solidFill>
              </a:rPr>
              <a:t>) </a:t>
            </a:r>
            <a:r>
              <a:rPr lang="tr-TR" sz="1200" dirty="0" smtClean="0"/>
              <a:t>is </a:t>
            </a:r>
            <a:r>
              <a:rPr lang="tr-TR" sz="1200" dirty="0" err="1" smtClean="0"/>
              <a:t>dissolved</a:t>
            </a:r>
            <a:r>
              <a:rPr lang="tr-TR" sz="1200" dirty="0" smtClean="0"/>
              <a:t> in </a:t>
            </a:r>
            <a:r>
              <a:rPr lang="tr-TR" sz="1200" dirty="0" err="1" smtClean="0"/>
              <a:t>oil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administered</a:t>
            </a:r>
            <a:r>
              <a:rPr lang="tr-TR" sz="1200" dirty="0" smtClean="0"/>
              <a:t> </a:t>
            </a:r>
            <a:r>
              <a:rPr lang="tr-TR" sz="1200" dirty="0" err="1" smtClean="0"/>
              <a:t>intramuscularly</a:t>
            </a:r>
            <a:r>
              <a:rPr lang="tr-TR" sz="1200" dirty="0" smtClean="0"/>
              <a:t> </a:t>
            </a:r>
            <a:r>
              <a:rPr lang="tr-TR" sz="1200" dirty="0" err="1" smtClean="0"/>
              <a:t>every</a:t>
            </a:r>
            <a:r>
              <a:rPr lang="tr-TR" sz="1200" dirty="0" smtClean="0"/>
              <a:t> 2-4 </a:t>
            </a:r>
            <a:r>
              <a:rPr lang="tr-TR" sz="1200" dirty="0" err="1" smtClean="0"/>
              <a:t>weeks</a:t>
            </a:r>
            <a:r>
              <a:rPr lang="tr-TR" sz="1200" dirty="0" smtClean="0"/>
              <a:t> </a:t>
            </a:r>
            <a:r>
              <a:rPr lang="tr-TR" sz="1200" dirty="0" err="1" smtClean="0"/>
              <a:t>to</a:t>
            </a:r>
            <a:r>
              <a:rPr lang="tr-TR" sz="1200" dirty="0" smtClean="0"/>
              <a:t> </a:t>
            </a:r>
            <a:r>
              <a:rPr lang="tr-TR" sz="1200" dirty="0" err="1" smtClean="0"/>
              <a:t>hypogonadal</a:t>
            </a:r>
            <a:r>
              <a:rPr lang="tr-TR" sz="1200" dirty="0" smtClean="0"/>
              <a:t> men, </a:t>
            </a:r>
            <a:r>
              <a:rPr lang="tr-TR" sz="1200" dirty="0" err="1" smtClean="0"/>
              <a:t>the</a:t>
            </a:r>
            <a:r>
              <a:rPr lang="tr-TR" sz="1200" dirty="0" smtClean="0"/>
              <a:t> ester </a:t>
            </a:r>
            <a:r>
              <a:rPr lang="tr-TR" sz="1200" dirty="0" err="1" smtClean="0"/>
              <a:t>hydrolyzes</a:t>
            </a:r>
            <a:r>
              <a:rPr lang="tr-TR" sz="1200" dirty="0" smtClean="0"/>
              <a:t> in </a:t>
            </a:r>
            <a:r>
              <a:rPr lang="tr-TR" sz="1200" dirty="0" err="1" smtClean="0"/>
              <a:t>vivo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results</a:t>
            </a:r>
            <a:r>
              <a:rPr lang="tr-TR" sz="1200" dirty="0" smtClean="0"/>
              <a:t> in serum </a:t>
            </a:r>
            <a:r>
              <a:rPr lang="tr-TR" sz="1200" dirty="0" err="1" smtClean="0"/>
              <a:t>testosterone</a:t>
            </a:r>
            <a:r>
              <a:rPr lang="tr-TR" sz="1200" dirty="0" smtClean="0"/>
              <a:t> </a:t>
            </a:r>
            <a:r>
              <a:rPr lang="tr-TR" sz="1200" dirty="0" err="1" smtClean="0"/>
              <a:t>concentrations</a:t>
            </a:r>
            <a:r>
              <a:rPr lang="tr-TR" sz="1200" dirty="0" smtClean="0"/>
              <a:t> </a:t>
            </a:r>
            <a:r>
              <a:rPr lang="tr-TR" sz="1200" dirty="0" err="1" smtClean="0"/>
              <a:t>that</a:t>
            </a:r>
            <a:r>
              <a:rPr lang="tr-TR" sz="1200" dirty="0" smtClean="0"/>
              <a:t> </a:t>
            </a:r>
            <a:r>
              <a:rPr lang="tr-TR" sz="1200" dirty="0" err="1" smtClean="0"/>
              <a:t>range</a:t>
            </a:r>
            <a:r>
              <a:rPr lang="tr-TR" sz="1200" dirty="0" smtClean="0"/>
              <a:t> </a:t>
            </a:r>
            <a:r>
              <a:rPr lang="tr-TR" sz="1200" dirty="0" err="1" smtClean="0"/>
              <a:t>from</a:t>
            </a:r>
            <a:r>
              <a:rPr lang="tr-TR" sz="1200" dirty="0" smtClean="0"/>
              <a:t> </a:t>
            </a:r>
            <a:r>
              <a:rPr lang="tr-TR" sz="1200" dirty="0" err="1" smtClean="0"/>
              <a:t>higher</a:t>
            </a:r>
            <a:r>
              <a:rPr lang="tr-TR" sz="1200" dirty="0" smtClean="0"/>
              <a:t> </a:t>
            </a:r>
            <a:r>
              <a:rPr lang="tr-TR" sz="1200" dirty="0" err="1" smtClean="0"/>
              <a:t>than</a:t>
            </a:r>
            <a:r>
              <a:rPr lang="tr-TR" sz="1200" dirty="0" smtClean="0"/>
              <a:t> normal in </a:t>
            </a: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err="1" smtClean="0"/>
              <a:t>first</a:t>
            </a:r>
            <a:r>
              <a:rPr lang="tr-TR" sz="1200" dirty="0" smtClean="0"/>
              <a:t> </a:t>
            </a:r>
            <a:r>
              <a:rPr lang="tr-TR" sz="1200" dirty="0" err="1" smtClean="0"/>
              <a:t>few</a:t>
            </a:r>
            <a:r>
              <a:rPr lang="tr-TR" sz="1200" dirty="0" smtClean="0"/>
              <a:t> </a:t>
            </a:r>
            <a:r>
              <a:rPr lang="tr-TR" sz="1200" dirty="0" err="1" smtClean="0"/>
              <a:t>days</a:t>
            </a:r>
            <a:r>
              <a:rPr lang="tr-TR" sz="1200" dirty="0" smtClean="0"/>
              <a:t> </a:t>
            </a:r>
            <a:r>
              <a:rPr lang="tr-TR" sz="1200" dirty="0" err="1" smtClean="0"/>
              <a:t>after</a:t>
            </a:r>
            <a:r>
              <a:rPr lang="tr-TR" sz="1200" dirty="0" smtClean="0"/>
              <a:t> </a:t>
            </a: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err="1" smtClean="0"/>
              <a:t>injection</a:t>
            </a:r>
            <a:r>
              <a:rPr lang="tr-TR" sz="1200" dirty="0" smtClean="0"/>
              <a:t> </a:t>
            </a:r>
            <a:r>
              <a:rPr lang="tr-TR" sz="1200" dirty="0" err="1" smtClean="0"/>
              <a:t>to</a:t>
            </a:r>
            <a:r>
              <a:rPr lang="tr-TR" sz="1200" dirty="0" smtClean="0"/>
              <a:t> </a:t>
            </a:r>
            <a:r>
              <a:rPr lang="tr-TR" sz="1200" dirty="0" err="1" smtClean="0"/>
              <a:t>low</a:t>
            </a:r>
            <a:r>
              <a:rPr lang="tr-TR" sz="1200" dirty="0" smtClean="0"/>
              <a:t> normal </a:t>
            </a:r>
            <a:r>
              <a:rPr lang="tr-TR" sz="1200" dirty="0" err="1" smtClean="0"/>
              <a:t>just</a:t>
            </a:r>
            <a:r>
              <a:rPr lang="tr-TR" sz="1200" dirty="0" smtClean="0"/>
              <a:t> </a:t>
            </a:r>
            <a:r>
              <a:rPr lang="tr-TR" sz="1200" dirty="0" err="1" smtClean="0"/>
              <a:t>before</a:t>
            </a:r>
            <a:r>
              <a:rPr lang="tr-TR" sz="1200" dirty="0" smtClean="0"/>
              <a:t> </a:t>
            </a: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err="1" smtClean="0"/>
              <a:t>next</a:t>
            </a:r>
            <a:r>
              <a:rPr lang="tr-TR" sz="1200" dirty="0" smtClean="0"/>
              <a:t> </a:t>
            </a:r>
            <a:r>
              <a:rPr lang="tr-TR" sz="1200" dirty="0" err="1" smtClean="0"/>
              <a:t>injection</a:t>
            </a:r>
            <a:r>
              <a:rPr lang="tr-TR" sz="1200" dirty="0" smtClean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Attempts to decrease the frequency of injections by increasing the amount of each injection result in wider fluctuations and poorer therapeutic outcomes.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The </a:t>
            </a:r>
            <a:r>
              <a:rPr lang="tr-TR" sz="1200" b="1" dirty="0" smtClean="0"/>
              <a:t>undecanoate ester of testosterone</a:t>
            </a:r>
            <a:r>
              <a:rPr lang="tr-TR" sz="1200" dirty="0" smtClean="0"/>
              <a:t>, when dissolved in oil and ingested orally, is absorbed into the lymphatic circulation, thus bypassing initial hepatic catabolism. </a:t>
            </a:r>
            <a:r>
              <a:rPr lang="tr-TR" sz="1200" dirty="0" err="1" smtClean="0"/>
              <a:t>Testosterone</a:t>
            </a:r>
            <a:r>
              <a:rPr lang="tr-TR" sz="1200" dirty="0" smtClean="0"/>
              <a:t> </a:t>
            </a:r>
            <a:r>
              <a:rPr lang="tr-TR" sz="1200" dirty="0" err="1" smtClean="0"/>
              <a:t>undecanoate</a:t>
            </a:r>
            <a:r>
              <a:rPr lang="tr-TR" sz="1200" dirty="0" smtClean="0"/>
              <a:t> in </a:t>
            </a:r>
            <a:r>
              <a:rPr lang="tr-TR" sz="1200" dirty="0" err="1" smtClean="0"/>
              <a:t>oil</a:t>
            </a:r>
            <a:r>
              <a:rPr lang="tr-TR" sz="1200" dirty="0" smtClean="0"/>
              <a:t> </a:t>
            </a:r>
            <a:r>
              <a:rPr lang="tr-TR" sz="1200" dirty="0" err="1" smtClean="0"/>
              <a:t>also</a:t>
            </a:r>
            <a:r>
              <a:rPr lang="tr-TR" sz="1200" dirty="0" smtClean="0"/>
              <a:t> can be </a:t>
            </a:r>
            <a:r>
              <a:rPr lang="tr-TR" sz="1200" dirty="0" err="1" smtClean="0"/>
              <a:t>injected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produces</a:t>
            </a:r>
            <a:r>
              <a:rPr lang="tr-TR" sz="1200" dirty="0" smtClean="0"/>
              <a:t> </a:t>
            </a:r>
            <a:r>
              <a:rPr lang="tr-TR" sz="1200" dirty="0" err="1" smtClean="0"/>
              <a:t>stable</a:t>
            </a:r>
            <a:r>
              <a:rPr lang="tr-TR" sz="1200" dirty="0" smtClean="0"/>
              <a:t> serum </a:t>
            </a:r>
            <a:r>
              <a:rPr lang="tr-TR" sz="1200" dirty="0" err="1" smtClean="0"/>
              <a:t>testosterone</a:t>
            </a:r>
            <a:r>
              <a:rPr lang="tr-TR" sz="1200" dirty="0" smtClean="0"/>
              <a:t> </a:t>
            </a:r>
            <a:r>
              <a:rPr lang="tr-TR" sz="1200" dirty="0" err="1" smtClean="0"/>
              <a:t>concentrations</a:t>
            </a:r>
            <a:r>
              <a:rPr lang="tr-TR" sz="1200" dirty="0" smtClean="0"/>
              <a:t> </a:t>
            </a:r>
            <a:r>
              <a:rPr lang="tr-TR" sz="1200" dirty="0" err="1" smtClean="0"/>
              <a:t>for</a:t>
            </a:r>
            <a:r>
              <a:rPr lang="tr-TR" sz="1200" dirty="0" smtClean="0"/>
              <a:t> 2 </a:t>
            </a:r>
            <a:r>
              <a:rPr lang="tr-TR" sz="1200" dirty="0" err="1" smtClean="0"/>
              <a:t>months</a:t>
            </a:r>
            <a:r>
              <a:rPr lang="tr-TR" sz="1200" dirty="0" smtClean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/>
              <a:t>The</a:t>
            </a:r>
            <a:r>
              <a:rPr lang="tr-TR" sz="1200" dirty="0" smtClean="0"/>
              <a:t> </a:t>
            </a:r>
            <a:r>
              <a:rPr lang="tr-TR" sz="1200" dirty="0" err="1" smtClean="0"/>
              <a:t>undecanoate</a:t>
            </a:r>
            <a:r>
              <a:rPr lang="tr-TR" sz="1200" dirty="0" smtClean="0"/>
              <a:t> ester of </a:t>
            </a:r>
            <a:r>
              <a:rPr lang="tr-TR" sz="1200" dirty="0" err="1" smtClean="0"/>
              <a:t>testosterone</a:t>
            </a:r>
            <a:r>
              <a:rPr lang="tr-TR" sz="1200" dirty="0" smtClean="0"/>
              <a:t> is not </a:t>
            </a:r>
            <a:r>
              <a:rPr lang="tr-TR" sz="1200" dirty="0" err="1" smtClean="0"/>
              <a:t>currently</a:t>
            </a:r>
            <a:r>
              <a:rPr lang="tr-TR" sz="1200" dirty="0" smtClean="0"/>
              <a:t> </a:t>
            </a:r>
            <a:r>
              <a:rPr lang="tr-TR" sz="1200" dirty="0" err="1" smtClean="0"/>
              <a:t>marketed</a:t>
            </a:r>
            <a:r>
              <a:rPr lang="tr-TR" sz="1200" dirty="0" smtClean="0"/>
              <a:t> in </a:t>
            </a:r>
            <a:r>
              <a:rPr lang="tr-TR" sz="1200" dirty="0" err="1" smtClean="0"/>
              <a:t>the</a:t>
            </a:r>
            <a:r>
              <a:rPr lang="tr-TR" sz="1200" dirty="0" smtClean="0"/>
              <a:t> U.S</a:t>
            </a:r>
            <a:endParaRPr lang="tr-TR" sz="1200" dirty="0"/>
          </a:p>
        </p:txBody>
      </p:sp>
      <p:sp>
        <p:nvSpPr>
          <p:cNvPr id="3" name="Rectangle 2"/>
          <p:cNvSpPr/>
          <p:nvPr/>
        </p:nvSpPr>
        <p:spPr>
          <a:xfrm>
            <a:off x="89072" y="125385"/>
            <a:ext cx="12014258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Testosteron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Esterleri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</a:rPr>
              <a:t>. </a:t>
            </a:r>
            <a:endParaRPr lang="tr-TR" sz="1400" b="1" dirty="0" smtClean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17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-</a:t>
            </a:r>
            <a:r>
              <a:rPr lang="el-G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α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hidroksil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grubuna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yağ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asidinin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esterleştirilmesi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kendisinden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bile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lipofilik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oluşturur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enantat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heptanoat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sipiyonat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siklopentilpropionat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gibi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ester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yağda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çözünmüş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hipogonadal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erkeklere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2-4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haftada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kas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içinden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tatbik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ester, 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in vivo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hidrolize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enjeksiyondan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sonraki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ilk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birkaç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gün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içinde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normalden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yüksek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olandan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sonraki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enjeksiyondan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önce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düşük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normale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kadar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değişen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serum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konsantrasyonları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Her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enjeksiyon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miktarını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arttırarak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enjeksiyon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sıklığını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azaltma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girişimleri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geniş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dalgalanmalara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zayıf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terapötik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sonuçlara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yol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açar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undekanoat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esteri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yağda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çözüldüğünde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ağızdan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alındığında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lenfatik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dolaşım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içine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emilir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böylece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başlangıç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​​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hepatik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katabolizması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atlanır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Yağdaki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undekanoat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da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enjekte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edilebilir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2 ay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boyunca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stabil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serum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konsantrasyonları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üretir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undekanoat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esteri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şu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ABD'de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pazarlanmamaktadır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021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818" y="76594"/>
            <a:ext cx="8246225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Kadınlarda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da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bu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böbrek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üstü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bezlerinde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oluşur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 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Kadınlarda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yoğun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olarak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östrojen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hormonu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salgılanır</a:t>
            </a:r>
            <a:r>
              <a:rPr lang="tr-TR" sz="1200" dirty="0" smtClean="0">
                <a:solidFill>
                  <a:srgbClr val="000000"/>
                </a:solidFill>
                <a:latin typeface="&amp;quot"/>
              </a:rPr>
              <a:t>,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fakat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tr-TR" sz="1200" dirty="0" smtClean="0">
                <a:solidFill>
                  <a:srgbClr val="000000"/>
                </a:solidFill>
                <a:latin typeface="&amp;quot"/>
              </a:rPr>
              <a:t>az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miktarlarda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androjen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grubu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hormonlarda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salgılanır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.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Erkeklerde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androjeni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üretmekle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görevli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salgılanmasını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sağlayan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hücreler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sperm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üretimi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yapmakta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tr-TR" sz="1200" dirty="0" smtClean="0">
                <a:solidFill>
                  <a:srgbClr val="000000"/>
                </a:solidFill>
                <a:latin typeface="&amp;quot"/>
              </a:rPr>
              <a:t>kanal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lar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ve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onları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çevreleyen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bağ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dokularındaki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hava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boşluklarında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bulunan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leydig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ismi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verilen</a:t>
            </a:r>
            <a:r>
              <a:rPr lang="en-US" sz="1200" dirty="0">
                <a:solidFill>
                  <a:srgbClr val="FF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&amp;quot"/>
              </a:rPr>
              <a:t>hücrelerdir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 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tr-TR" sz="1200" dirty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Yalnızca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belirli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başlı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dönemlerde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çoğalan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ve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erkek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hayvanlarda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da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üreme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dönemlerinde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bol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miktarlarda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bulunur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.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Üreme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dönemleri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bittiğinde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ise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tr-TR" sz="1200" dirty="0" err="1">
                <a:solidFill>
                  <a:srgbClr val="000000"/>
                </a:solidFill>
                <a:latin typeface="&amp;quot"/>
              </a:rPr>
              <a:t>L</a:t>
            </a:r>
            <a:r>
              <a:rPr lang="en-US" sz="1200" dirty="0" err="1" smtClean="0">
                <a:solidFill>
                  <a:srgbClr val="000000"/>
                </a:solidFill>
                <a:latin typeface="&amp;quot"/>
              </a:rPr>
              <a:t>eydig</a:t>
            </a: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in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salınımı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azalır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 </a:t>
            </a:r>
            <a:endParaRPr lang="tr-TR" sz="1200" dirty="0" smtClean="0">
              <a:solidFill>
                <a:srgbClr val="000000"/>
              </a:solidFill>
              <a:latin typeface="&amp;quot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&amp;quot"/>
              </a:rPr>
              <a:t>Bu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hücrelerin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arasından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adrojen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salınımı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hipofiz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bezlerinde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üretilmekte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olan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lutein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yapan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hormonların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kontrolü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&amp;quot"/>
              </a:rPr>
              <a:t>altındadır</a:t>
            </a:r>
            <a:r>
              <a:rPr lang="en-US" sz="1200" dirty="0">
                <a:solidFill>
                  <a:srgbClr val="000000"/>
                </a:solidFill>
                <a:latin typeface="&amp;quot"/>
              </a:rPr>
              <a:t>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4691" y="5016813"/>
            <a:ext cx="11953702" cy="182101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women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this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occurs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upper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kidney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glands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women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estrogen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hormone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is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intensely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released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a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small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number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of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androgen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group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are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released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tr-TR" altLang="tr-TR" sz="1200" dirty="0">
              <a:solidFill>
                <a:srgbClr val="202124"/>
              </a:solidFill>
              <a:latin typeface="inheri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altLang="tr-TR" sz="1200" dirty="0" err="1" smtClean="0">
                <a:solidFill>
                  <a:srgbClr val="202124"/>
                </a:solidFill>
                <a:latin typeface="inherit"/>
              </a:rPr>
              <a:t>In</a:t>
            </a:r>
            <a:r>
              <a:rPr lang="tr-TR" altLang="tr-TR" sz="1200" dirty="0" smtClean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men,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cells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responsible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for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producing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androgen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ensuring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its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secretion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are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the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cells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called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FF0000"/>
                </a:solidFill>
                <a:latin typeface="inherit"/>
              </a:rPr>
              <a:t>leydig</a:t>
            </a:r>
            <a:r>
              <a:rPr lang="tr-TR" altLang="tr-TR" sz="1200" dirty="0">
                <a:solidFill>
                  <a:srgbClr val="FF0000"/>
                </a:solidFill>
                <a:latin typeface="inherit"/>
              </a:rPr>
              <a:t>,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which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are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found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in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air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spaces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of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ducts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that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produce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sperm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connective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tissues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surrounding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200" dirty="0" err="1">
                <a:solidFill>
                  <a:srgbClr val="202124"/>
                </a:solidFill>
                <a:latin typeface="inherit"/>
              </a:rPr>
              <a:t>them</a:t>
            </a:r>
            <a:r>
              <a:rPr lang="tr-TR" altLang="tr-TR" sz="1200" dirty="0">
                <a:solidFill>
                  <a:srgbClr val="202124"/>
                </a:solidFill>
                <a:latin typeface="inherit"/>
              </a:rPr>
              <a:t>.</a:t>
            </a:r>
            <a:r>
              <a:rPr lang="tr-TR" altLang="tr-TR" sz="1200" dirty="0"/>
              <a:t> </a:t>
            </a:r>
            <a:endParaRPr lang="tr-TR" altLang="tr-TR" sz="120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Reproduction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is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abundant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male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animals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that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reproduce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only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certain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numbers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Their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breeding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season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is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known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as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leydig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this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use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a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glanderogen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is in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control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of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hormones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being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produced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in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tr-TR" altLang="tr-TR" sz="12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pituitary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7818" y="3426383"/>
            <a:ext cx="6924502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men,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principal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secreted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androgen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Leydig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synthesize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majority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testosterone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pathways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In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females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, </a:t>
            </a:r>
            <a:r>
              <a:rPr lang="tr-TR" altLang="tr-TR" sz="1400" dirty="0" err="1">
                <a:solidFill>
                  <a:srgbClr val="FF0000"/>
                </a:solidFill>
                <a:latin typeface="inherit"/>
              </a:rPr>
              <a:t>testosterone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is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also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probably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main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androgen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is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synthesized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by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similar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pathways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in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both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corpus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luteum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adrenal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cortex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. </a:t>
            </a:r>
            <a:endParaRPr lang="tr-TR" altLang="tr-TR" sz="1400" dirty="0" smtClean="0">
              <a:solidFill>
                <a:srgbClr val="202124"/>
              </a:solidFill>
              <a:latin typeface="inherit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tr-TR" altLang="tr-TR" sz="1400" dirty="0">
              <a:solidFill>
                <a:srgbClr val="202124"/>
              </a:solidFill>
              <a:latin typeface="inherit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altLang="tr-TR" sz="1400" dirty="0" err="1" smtClean="0">
                <a:solidFill>
                  <a:srgbClr val="202124"/>
                </a:solidFill>
                <a:latin typeface="inherit"/>
              </a:rPr>
              <a:t>The</a:t>
            </a:r>
            <a:r>
              <a:rPr lang="tr-TR" altLang="tr-TR" sz="1400" dirty="0" smtClean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testosterone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precursors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FF0000"/>
                </a:solidFill>
                <a:latin typeface="inherit"/>
              </a:rPr>
              <a:t>androstenedione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and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dehydroepiandrosterone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are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weak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androgens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that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can be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peripherally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converted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202124"/>
                </a:solidFill>
                <a:latin typeface="inherit"/>
              </a:rPr>
              <a:t>to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tr-TR" altLang="tr-TR" sz="1400" dirty="0" err="1">
                <a:solidFill>
                  <a:srgbClr val="FF0000"/>
                </a:solidFill>
                <a:latin typeface="inherit"/>
              </a:rPr>
              <a:t>testosterone</a:t>
            </a:r>
            <a:r>
              <a:rPr lang="tr-TR" altLang="tr-TR" sz="1400" dirty="0">
                <a:solidFill>
                  <a:srgbClr val="202124"/>
                </a:solidFill>
                <a:latin typeface="inherit"/>
              </a:rPr>
              <a:t>.</a:t>
            </a:r>
            <a:r>
              <a:rPr lang="tr-TR" altLang="tr-TR" sz="1400" dirty="0">
                <a:solidFill>
                  <a:schemeClr val="tx1"/>
                </a:solidFill>
              </a:rPr>
              <a:t> </a:t>
            </a:r>
            <a:endParaRPr lang="tr-TR" altLang="tr-TR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18" y="202277"/>
            <a:ext cx="11687695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Erkeklerde</a:t>
            </a:r>
            <a:r>
              <a:rPr lang="en-US" sz="1600" dirty="0"/>
              <a:t>, </a:t>
            </a:r>
            <a:r>
              <a:rPr lang="en-US" sz="1600" dirty="0" err="1"/>
              <a:t>testosteron</a:t>
            </a:r>
            <a:r>
              <a:rPr lang="en-US" sz="1600" dirty="0"/>
              <a:t> </a:t>
            </a:r>
            <a:r>
              <a:rPr lang="en-US" sz="1600" dirty="0" err="1"/>
              <a:t>başlıca</a:t>
            </a:r>
            <a:r>
              <a:rPr lang="en-US" sz="1600" dirty="0"/>
              <a:t> </a:t>
            </a:r>
            <a:r>
              <a:rPr lang="en-US" sz="1600" dirty="0" err="1"/>
              <a:t>salgılanan</a:t>
            </a:r>
            <a:r>
              <a:rPr lang="en-US" sz="1600" dirty="0"/>
              <a:t> </a:t>
            </a:r>
            <a:r>
              <a:rPr lang="en-US" sz="1600" dirty="0" err="1"/>
              <a:t>androjendir</a:t>
            </a:r>
            <a:r>
              <a:rPr lang="en-US" sz="1600" dirty="0"/>
              <a:t>. 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Leydig</a:t>
            </a:r>
            <a:r>
              <a:rPr lang="en-US" sz="1600" dirty="0" smtClean="0"/>
              <a:t> </a:t>
            </a:r>
            <a:r>
              <a:rPr lang="en-US" sz="1600" dirty="0" err="1"/>
              <a:t>hücreleri</a:t>
            </a:r>
            <a:r>
              <a:rPr lang="en-US" sz="1600" dirty="0"/>
              <a:t> </a:t>
            </a:r>
            <a:r>
              <a:rPr lang="en-US" sz="1600" dirty="0" err="1"/>
              <a:t>testosteronun</a:t>
            </a:r>
            <a:r>
              <a:rPr lang="en-US" sz="1600" dirty="0"/>
              <a:t> </a:t>
            </a:r>
            <a:r>
              <a:rPr lang="en-US" sz="1600" dirty="0" err="1"/>
              <a:t>çoğunluğunu</a:t>
            </a:r>
            <a:r>
              <a:rPr lang="en-US" sz="1600" dirty="0"/>
              <a:t> </a:t>
            </a:r>
            <a:r>
              <a:rPr lang="en-US" sz="1600" dirty="0" err="1"/>
              <a:t>yollarla</a:t>
            </a:r>
            <a:r>
              <a:rPr lang="en-US" sz="1600" dirty="0"/>
              <a:t> </a:t>
            </a:r>
            <a:r>
              <a:rPr lang="en-US" sz="1600" dirty="0" err="1"/>
              <a:t>sentezler</a:t>
            </a:r>
            <a:r>
              <a:rPr lang="en-US" sz="1600" dirty="0"/>
              <a:t>.  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Kadınlarda</a:t>
            </a:r>
            <a:r>
              <a:rPr lang="en-US" sz="1600" dirty="0" smtClean="0"/>
              <a:t> </a:t>
            </a:r>
            <a:r>
              <a:rPr lang="en-US" sz="1600" dirty="0" err="1"/>
              <a:t>testosteron</a:t>
            </a:r>
            <a:r>
              <a:rPr lang="en-US" sz="1600" dirty="0"/>
              <a:t> da </a:t>
            </a:r>
            <a:r>
              <a:rPr lang="en-US" sz="1600" dirty="0" err="1"/>
              <a:t>muhtemelen</a:t>
            </a:r>
            <a:r>
              <a:rPr lang="en-US" sz="1600" dirty="0"/>
              <a:t> </a:t>
            </a:r>
            <a:r>
              <a:rPr lang="en-US" sz="1600" dirty="0" err="1"/>
              <a:t>ana</a:t>
            </a:r>
            <a:r>
              <a:rPr lang="en-US" sz="1600" dirty="0"/>
              <a:t> </a:t>
            </a:r>
            <a:r>
              <a:rPr lang="en-US" sz="1600" dirty="0" err="1"/>
              <a:t>androjendir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hem corpus </a:t>
            </a:r>
            <a:r>
              <a:rPr lang="en-US" sz="1600" dirty="0" err="1"/>
              <a:t>luteum'da</a:t>
            </a:r>
            <a:r>
              <a:rPr lang="en-US" sz="1600" dirty="0"/>
              <a:t> hem de adrenal </a:t>
            </a:r>
            <a:r>
              <a:rPr lang="en-US" sz="1600" dirty="0" err="1"/>
              <a:t>kortekste</a:t>
            </a:r>
            <a:r>
              <a:rPr lang="en-US" sz="1600" dirty="0"/>
              <a:t> </a:t>
            </a:r>
            <a:r>
              <a:rPr lang="en-US" sz="1600" dirty="0" err="1"/>
              <a:t>benzer</a:t>
            </a:r>
            <a:r>
              <a:rPr lang="en-US" sz="1600" dirty="0"/>
              <a:t> </a:t>
            </a:r>
            <a:r>
              <a:rPr lang="en-US" sz="1600" dirty="0" err="1"/>
              <a:t>yollarla</a:t>
            </a:r>
            <a:r>
              <a:rPr lang="en-US" sz="1600" dirty="0"/>
              <a:t> </a:t>
            </a:r>
            <a:r>
              <a:rPr lang="en-US" sz="1600" dirty="0" err="1"/>
              <a:t>sentezlenir</a:t>
            </a:r>
            <a:r>
              <a:rPr lang="en-US" sz="1600" dirty="0"/>
              <a:t>. 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Testosteron</a:t>
            </a:r>
            <a:r>
              <a:rPr lang="en-US" sz="1600" dirty="0" smtClean="0"/>
              <a:t> </a:t>
            </a:r>
            <a:r>
              <a:rPr lang="tr-TR" sz="1600" dirty="0" err="1" smtClean="0"/>
              <a:t>prekürsörleri</a:t>
            </a:r>
            <a:r>
              <a:rPr lang="en-US" sz="1600" dirty="0" smtClean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androstenedion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ve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dehidroepiandrosteron</a:t>
            </a:r>
            <a:r>
              <a:rPr lang="en-US" sz="1600" dirty="0"/>
              <a:t>, </a:t>
            </a:r>
            <a:r>
              <a:rPr lang="en-US" sz="1600" dirty="0" err="1"/>
              <a:t>periferik</a:t>
            </a:r>
            <a:r>
              <a:rPr lang="en-US" sz="1600" dirty="0"/>
              <a:t>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testosterona</a:t>
            </a:r>
            <a:r>
              <a:rPr lang="en-US" sz="1600" dirty="0"/>
              <a:t> </a:t>
            </a:r>
            <a:r>
              <a:rPr lang="en-US" sz="1600" dirty="0" err="1"/>
              <a:t>dönüştürülebilen</a:t>
            </a:r>
            <a:r>
              <a:rPr lang="en-US" sz="1600" dirty="0"/>
              <a:t> </a:t>
            </a:r>
            <a:r>
              <a:rPr lang="en-US" sz="1600" dirty="0" err="1"/>
              <a:t>zayıf</a:t>
            </a:r>
            <a:r>
              <a:rPr lang="en-US" sz="1600" dirty="0"/>
              <a:t> </a:t>
            </a:r>
            <a:r>
              <a:rPr lang="en-US" sz="1600" dirty="0" err="1"/>
              <a:t>androjenlerdir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340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ydig cel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31" y="271492"/>
            <a:ext cx="5261494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1864" y="3965171"/>
            <a:ext cx="7168507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Secretion</a:t>
            </a:r>
            <a:r>
              <a:rPr lang="tr-T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of </a:t>
            </a:r>
            <a:r>
              <a:rPr lang="tr-TR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magnitude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secretion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men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almost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stages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life, a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explains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trimester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utero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fetal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testes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secrete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factor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sexual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differentiation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probably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stimulated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chorionic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gonadotropin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hCG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the beginning of the second trimester, the serum testosterone concentration is close to that of mid-puberty, ~250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696" y="354811"/>
            <a:ext cx="728567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Salgılanması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Taşınması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sekresyonunun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büyüklüğü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erkeklerde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yaşamın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hemen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hemen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aşamasında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kadınlardan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fazladır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erkekler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kadınlar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arasındaki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farklılıkların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çoğunu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açıklayan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farktır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Uterodaki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trimesterde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fetal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testisler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erkek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cinsel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farklılaşmasında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faktör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salgılamaya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başlar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muhtemelen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plasentadan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koryonik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gonadotropin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hCG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tarafından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uyarılır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İkinci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üç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aylık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dönemin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başlangıcında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serum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testosteron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konsantrasyonu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ergenliğin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ortalarına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yakındır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~ 250 ng /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53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090" y="4574614"/>
            <a:ext cx="6096000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/>
              <a:t>Testosterone production then falls by the end of the second trimester, but by birth the value is again ~250 ng/dL, possibly due to stimulation of the fetal Leydig cells by luteinizing hormone (LH) from the fetal pituitary gland. </a:t>
            </a: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/>
              <a:t>testosterone value falls again in the first few days after birth, but it rises and peaks again at ~250 ng/dL at 2-3 months after birth and falls to &lt;50 ng/dL by 6 months, where it remains until puberty (Forest, 1975).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090" y="555838"/>
            <a:ext cx="6184669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Testosteron</a:t>
            </a:r>
            <a:r>
              <a:rPr lang="en-US" sz="1600" dirty="0"/>
              <a:t> </a:t>
            </a:r>
            <a:r>
              <a:rPr lang="en-US" sz="1600" dirty="0" err="1"/>
              <a:t>üretimi</a:t>
            </a:r>
            <a:r>
              <a:rPr lang="en-US" sz="1600" dirty="0"/>
              <a:t> </a:t>
            </a:r>
            <a:r>
              <a:rPr lang="en-US" sz="1600" dirty="0" err="1"/>
              <a:t>daha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ikinci</a:t>
            </a:r>
            <a:r>
              <a:rPr lang="en-US" sz="1600" dirty="0"/>
              <a:t> </a:t>
            </a:r>
            <a:r>
              <a:rPr lang="en-US" sz="1600" dirty="0" err="1"/>
              <a:t>trimesterin</a:t>
            </a:r>
            <a:r>
              <a:rPr lang="en-US" sz="1600" dirty="0"/>
              <a:t> </a:t>
            </a:r>
            <a:r>
              <a:rPr lang="en-US" sz="1600" dirty="0" err="1"/>
              <a:t>sonuna</a:t>
            </a:r>
            <a:r>
              <a:rPr lang="en-US" sz="1600" dirty="0"/>
              <a:t> </a:t>
            </a:r>
            <a:r>
              <a:rPr lang="tr-TR" sz="1600" dirty="0"/>
              <a:t>olasılıkla </a:t>
            </a:r>
            <a:r>
              <a:rPr lang="en-US" sz="1600" dirty="0"/>
              <a:t>fetal </a:t>
            </a:r>
            <a:r>
              <a:rPr lang="en-US" sz="1600" dirty="0" err="1"/>
              <a:t>hipofiz</a:t>
            </a:r>
            <a:r>
              <a:rPr lang="en-US" sz="1600" dirty="0"/>
              <a:t> </a:t>
            </a:r>
            <a:r>
              <a:rPr lang="en-US" sz="1600" dirty="0" err="1"/>
              <a:t>bezinden</a:t>
            </a:r>
            <a:r>
              <a:rPr lang="en-US" sz="1600" dirty="0"/>
              <a:t> luteinize </a:t>
            </a:r>
            <a:r>
              <a:rPr lang="en-US" sz="1600" dirty="0" err="1"/>
              <a:t>edici</a:t>
            </a:r>
            <a:r>
              <a:rPr lang="en-US" sz="1600" dirty="0"/>
              <a:t> </a:t>
            </a:r>
            <a:r>
              <a:rPr lang="en-US" sz="1600" dirty="0" err="1"/>
              <a:t>hormon</a:t>
            </a:r>
            <a:r>
              <a:rPr lang="en-US" sz="1600" dirty="0"/>
              <a:t> (LH) </a:t>
            </a:r>
            <a:r>
              <a:rPr lang="en-US" sz="1600" dirty="0" err="1"/>
              <a:t>ile</a:t>
            </a:r>
            <a:r>
              <a:rPr lang="en-US" sz="1600" dirty="0"/>
              <a:t> fetal </a:t>
            </a:r>
            <a:r>
              <a:rPr lang="en-US" sz="1600" dirty="0" err="1"/>
              <a:t>Leydig</a:t>
            </a:r>
            <a:r>
              <a:rPr lang="en-US" sz="1600" dirty="0"/>
              <a:t> </a:t>
            </a:r>
            <a:r>
              <a:rPr lang="en-US" sz="1600" dirty="0" err="1"/>
              <a:t>hücrelerinin</a:t>
            </a:r>
            <a:r>
              <a:rPr lang="en-US" sz="1600" dirty="0"/>
              <a:t> </a:t>
            </a:r>
            <a:r>
              <a:rPr lang="en-US" sz="1600" dirty="0" err="1"/>
              <a:t>uyarılması</a:t>
            </a:r>
            <a:r>
              <a:rPr lang="en-US" sz="1600" dirty="0"/>
              <a:t> </a:t>
            </a:r>
            <a:r>
              <a:rPr lang="en-US" sz="1600" dirty="0" err="1" smtClean="0"/>
              <a:t>nedeniyle</a:t>
            </a:r>
            <a:r>
              <a:rPr lang="tr-TR" sz="1600" dirty="0" smtClean="0"/>
              <a:t> </a:t>
            </a:r>
            <a:r>
              <a:rPr lang="en-US" sz="1600" dirty="0" err="1" smtClean="0"/>
              <a:t>düşer</a:t>
            </a:r>
            <a:r>
              <a:rPr lang="en-US" sz="1600" dirty="0"/>
              <a:t>, </a:t>
            </a:r>
            <a:r>
              <a:rPr lang="en-US" sz="1600" dirty="0" err="1"/>
              <a:t>ancak</a:t>
            </a:r>
            <a:r>
              <a:rPr lang="en-US" sz="1600" dirty="0"/>
              <a:t> </a:t>
            </a:r>
            <a:r>
              <a:rPr lang="en-US" sz="1600" dirty="0" err="1"/>
              <a:t>doğumda</a:t>
            </a:r>
            <a:r>
              <a:rPr lang="en-US" sz="1600" dirty="0"/>
              <a:t> </a:t>
            </a:r>
            <a:r>
              <a:rPr lang="en-US" sz="1600" dirty="0" err="1"/>
              <a:t>değer</a:t>
            </a:r>
            <a:r>
              <a:rPr lang="en-US" sz="1600" dirty="0"/>
              <a:t> </a:t>
            </a:r>
            <a:r>
              <a:rPr lang="en-US" sz="1600" dirty="0" err="1"/>
              <a:t>muhtemelen</a:t>
            </a:r>
            <a:r>
              <a:rPr lang="en-US" sz="1600" dirty="0"/>
              <a:t> ~ 250 ng / </a:t>
            </a:r>
            <a:r>
              <a:rPr lang="en-US" sz="1600" dirty="0" err="1"/>
              <a:t>dL'dir</a:t>
            </a:r>
            <a:r>
              <a:rPr lang="en-US" sz="1600" dirty="0" smtClean="0"/>
              <a:t>,. 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Testosteron</a:t>
            </a:r>
            <a:r>
              <a:rPr lang="en-US" sz="1600" dirty="0" smtClean="0"/>
              <a:t> </a:t>
            </a:r>
            <a:r>
              <a:rPr lang="en-US" sz="1600" dirty="0" err="1"/>
              <a:t>değeri</a:t>
            </a:r>
            <a:r>
              <a:rPr lang="en-US" sz="1600" dirty="0"/>
              <a:t> </a:t>
            </a:r>
            <a:r>
              <a:rPr lang="en-US" sz="1600" dirty="0" err="1"/>
              <a:t>doğumdan</a:t>
            </a:r>
            <a:r>
              <a:rPr lang="en-US" sz="1600" dirty="0"/>
              <a:t> </a:t>
            </a:r>
            <a:r>
              <a:rPr lang="en-US" sz="1600" dirty="0" err="1"/>
              <a:t>sonraki</a:t>
            </a:r>
            <a:r>
              <a:rPr lang="en-US" sz="1600" dirty="0"/>
              <a:t> ilk </a:t>
            </a:r>
            <a:r>
              <a:rPr lang="en-US" sz="1600" dirty="0" err="1"/>
              <a:t>birkaç</a:t>
            </a:r>
            <a:r>
              <a:rPr lang="en-US" sz="1600" dirty="0"/>
              <a:t> </a:t>
            </a:r>
            <a:r>
              <a:rPr lang="en-US" sz="1600" dirty="0" err="1"/>
              <a:t>gün</a:t>
            </a:r>
            <a:r>
              <a:rPr lang="en-US" sz="1600" dirty="0"/>
              <a:t> </a:t>
            </a:r>
            <a:r>
              <a:rPr lang="en-US" sz="1600" dirty="0" err="1"/>
              <a:t>içinde</a:t>
            </a:r>
            <a:r>
              <a:rPr lang="en-US" sz="1600" dirty="0"/>
              <a:t> </a:t>
            </a:r>
            <a:r>
              <a:rPr lang="en-US" sz="1600" dirty="0" err="1"/>
              <a:t>tekrar</a:t>
            </a:r>
            <a:r>
              <a:rPr lang="en-US" sz="1600" dirty="0"/>
              <a:t> </a:t>
            </a:r>
            <a:r>
              <a:rPr lang="en-US" sz="1600" dirty="0" err="1"/>
              <a:t>düşer</a:t>
            </a:r>
            <a:r>
              <a:rPr lang="en-US" sz="1600" dirty="0"/>
              <a:t>, </a:t>
            </a:r>
            <a:r>
              <a:rPr lang="en-US" sz="1600" dirty="0" err="1"/>
              <a:t>ancak</a:t>
            </a:r>
            <a:r>
              <a:rPr lang="en-US" sz="1600" dirty="0"/>
              <a:t> </a:t>
            </a:r>
            <a:r>
              <a:rPr lang="en-US" sz="1600" dirty="0" err="1"/>
              <a:t>doğumdan</a:t>
            </a:r>
            <a:r>
              <a:rPr lang="en-US" sz="1600" dirty="0"/>
              <a:t> 2-3 ay </a:t>
            </a:r>
            <a:r>
              <a:rPr lang="en-US" sz="1600" dirty="0" err="1"/>
              <a:t>sonra</a:t>
            </a:r>
            <a:r>
              <a:rPr lang="en-US" sz="1600" dirty="0"/>
              <a:t> ~ 250 ng / </a:t>
            </a:r>
            <a:r>
              <a:rPr lang="en-US" sz="1600" dirty="0" err="1"/>
              <a:t>dL'de</a:t>
            </a:r>
            <a:r>
              <a:rPr lang="en-US" sz="1600" dirty="0"/>
              <a:t> </a:t>
            </a:r>
            <a:r>
              <a:rPr lang="en-US" sz="1600" dirty="0" err="1"/>
              <a:t>tekrar</a:t>
            </a:r>
            <a:r>
              <a:rPr lang="en-US" sz="1600" dirty="0"/>
              <a:t> </a:t>
            </a:r>
            <a:r>
              <a:rPr lang="en-US" sz="1600" dirty="0" err="1"/>
              <a:t>yükselir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zirveye</a:t>
            </a:r>
            <a:r>
              <a:rPr lang="en-US" sz="1600" dirty="0"/>
              <a:t> </a:t>
            </a:r>
            <a:r>
              <a:rPr lang="en-US" sz="1600" dirty="0" err="1"/>
              <a:t>ulaşır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ergenliğe</a:t>
            </a:r>
            <a:r>
              <a:rPr lang="en-US" sz="1600" dirty="0"/>
              <a:t> </a:t>
            </a:r>
            <a:r>
              <a:rPr lang="en-US" sz="1600" dirty="0" err="1"/>
              <a:t>kadar</a:t>
            </a:r>
            <a:r>
              <a:rPr lang="en-US" sz="1600" dirty="0"/>
              <a:t> </a:t>
            </a:r>
            <a:r>
              <a:rPr lang="en-US" sz="1600" dirty="0" err="1"/>
              <a:t>kalacağı</a:t>
            </a:r>
            <a:r>
              <a:rPr lang="en-US" sz="1600" dirty="0"/>
              <a:t> 6 </a:t>
            </a:r>
            <a:r>
              <a:rPr lang="en-US" sz="1600" dirty="0" err="1"/>
              <a:t>aya</a:t>
            </a:r>
            <a:r>
              <a:rPr lang="en-US" sz="1600" dirty="0"/>
              <a:t> </a:t>
            </a:r>
            <a:r>
              <a:rPr lang="en-US" sz="1600" dirty="0" err="1"/>
              <a:t>kadar</a:t>
            </a:r>
            <a:r>
              <a:rPr lang="en-US" sz="1600" dirty="0"/>
              <a:t> &lt;50 ng / </a:t>
            </a:r>
            <a:r>
              <a:rPr lang="en-US" sz="1600" dirty="0" err="1"/>
              <a:t>dL'ye</a:t>
            </a:r>
            <a:r>
              <a:rPr lang="en-US" sz="1600" dirty="0"/>
              <a:t> </a:t>
            </a:r>
            <a:r>
              <a:rPr lang="en-US" sz="1600" dirty="0" err="1" smtClean="0"/>
              <a:t>düşer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870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6733" y="3852065"/>
            <a:ext cx="6810457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</a:rPr>
              <a:t>Metabolism</a:t>
            </a:r>
            <a:r>
              <a:rPr lang="tr-TR" sz="1600" b="1" dirty="0" smtClean="0">
                <a:solidFill>
                  <a:srgbClr val="FF0000"/>
                </a:solidFill>
              </a:rPr>
              <a:t> of </a:t>
            </a:r>
            <a:r>
              <a:rPr lang="tr-TR" sz="1600" b="1" dirty="0" err="1" smtClean="0">
                <a:solidFill>
                  <a:srgbClr val="FF0000"/>
                </a:solidFill>
              </a:rPr>
              <a:t>Testosterone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to</a:t>
            </a:r>
            <a:r>
              <a:rPr lang="tr-TR" sz="1600" b="1" dirty="0" smtClean="0">
                <a:solidFill>
                  <a:srgbClr val="FF0000"/>
                </a:solidFill>
              </a:rPr>
              <a:t> Active </a:t>
            </a:r>
            <a:r>
              <a:rPr lang="tr-TR" sz="1600" b="1" dirty="0" err="1" smtClean="0">
                <a:solidFill>
                  <a:srgbClr val="FF0000"/>
                </a:solidFill>
              </a:rPr>
              <a:t>and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Inactive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Compounds</a:t>
            </a:r>
            <a:r>
              <a:rPr lang="tr-TR" sz="1600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Testosterone</a:t>
            </a:r>
            <a:r>
              <a:rPr lang="tr-TR" sz="1600" dirty="0" smtClean="0"/>
              <a:t> has </a:t>
            </a:r>
            <a:r>
              <a:rPr lang="tr-TR" sz="1600" dirty="0" err="1" smtClean="0"/>
              <a:t>many</a:t>
            </a:r>
            <a:r>
              <a:rPr lang="tr-TR" sz="1600" dirty="0" smtClean="0"/>
              <a:t> </a:t>
            </a:r>
            <a:r>
              <a:rPr lang="tr-TR" sz="1600" dirty="0" err="1" smtClean="0"/>
              <a:t>different</a:t>
            </a:r>
            <a:r>
              <a:rPr lang="tr-TR" sz="1600" dirty="0" smtClean="0"/>
              <a:t> </a:t>
            </a:r>
            <a:r>
              <a:rPr lang="tr-TR" sz="1600" dirty="0" err="1" smtClean="0"/>
              <a:t>effects</a:t>
            </a:r>
            <a:r>
              <a:rPr lang="tr-TR" sz="1600" dirty="0" smtClean="0"/>
              <a:t> in </a:t>
            </a:r>
            <a:r>
              <a:rPr lang="tr-TR" sz="1600" dirty="0" err="1" smtClean="0"/>
              <a:t>many</a:t>
            </a:r>
            <a:r>
              <a:rPr lang="tr-TR" sz="1600" dirty="0" smtClean="0"/>
              <a:t> </a:t>
            </a:r>
            <a:r>
              <a:rPr lang="tr-TR" sz="1600" dirty="0" err="1" smtClean="0"/>
              <a:t>tissues</a:t>
            </a:r>
            <a:r>
              <a:rPr lang="tr-TR" sz="1600" dirty="0" smtClean="0"/>
              <a:t>. </a:t>
            </a:r>
            <a:r>
              <a:rPr lang="tr-TR" sz="1600" dirty="0" err="1" smtClean="0"/>
              <a:t>One</a:t>
            </a:r>
            <a:r>
              <a:rPr lang="tr-TR" sz="1600" dirty="0" smtClean="0"/>
              <a:t> </a:t>
            </a:r>
            <a:r>
              <a:rPr lang="tr-TR" sz="1600" dirty="0" err="1" smtClean="0"/>
              <a:t>mechanism</a:t>
            </a:r>
            <a:r>
              <a:rPr lang="tr-TR" sz="1600" dirty="0" smtClean="0"/>
              <a:t> </a:t>
            </a:r>
            <a:r>
              <a:rPr lang="tr-TR" sz="1600" dirty="0" err="1" smtClean="0"/>
              <a:t>by</a:t>
            </a:r>
            <a:r>
              <a:rPr lang="tr-TR" sz="1600" dirty="0" smtClean="0"/>
              <a:t> </a:t>
            </a:r>
            <a:r>
              <a:rPr lang="tr-TR" sz="1600" dirty="0" err="1" smtClean="0"/>
              <a:t>which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varied</a:t>
            </a:r>
            <a:r>
              <a:rPr lang="tr-TR" sz="1600" dirty="0" smtClean="0"/>
              <a:t> </a:t>
            </a:r>
            <a:r>
              <a:rPr lang="tr-TR" sz="1600" dirty="0" err="1" smtClean="0"/>
              <a:t>effects</a:t>
            </a:r>
            <a:r>
              <a:rPr lang="tr-TR" sz="1600" dirty="0" smtClean="0"/>
              <a:t> </a:t>
            </a:r>
            <a:r>
              <a:rPr lang="tr-TR" sz="1600" dirty="0" err="1" smtClean="0"/>
              <a:t>are</a:t>
            </a:r>
            <a:r>
              <a:rPr lang="tr-TR" sz="1600" dirty="0" smtClean="0"/>
              <a:t> </a:t>
            </a:r>
            <a:r>
              <a:rPr lang="tr-TR" sz="1600" dirty="0" err="1" smtClean="0"/>
              <a:t>mediated</a:t>
            </a:r>
            <a:r>
              <a:rPr lang="tr-TR" sz="1600" dirty="0" smtClean="0"/>
              <a:t> is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metabolism</a:t>
            </a:r>
            <a:r>
              <a:rPr lang="tr-TR" sz="1600" dirty="0" smtClean="0"/>
              <a:t> of </a:t>
            </a:r>
            <a:r>
              <a:rPr lang="tr-TR" sz="1600" dirty="0" err="1" smtClean="0"/>
              <a:t>testosterone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two</a:t>
            </a:r>
            <a:r>
              <a:rPr lang="tr-TR" sz="1600" dirty="0" smtClean="0"/>
              <a:t> </a:t>
            </a:r>
            <a:r>
              <a:rPr lang="tr-TR" sz="1600" dirty="0" err="1" smtClean="0"/>
              <a:t>other</a:t>
            </a:r>
            <a:r>
              <a:rPr lang="tr-TR" sz="1600" dirty="0" smtClean="0"/>
              <a:t> </a:t>
            </a:r>
            <a:r>
              <a:rPr lang="tr-TR" sz="1600" dirty="0" err="1" smtClean="0"/>
              <a:t>active</a:t>
            </a:r>
            <a:r>
              <a:rPr lang="tr-TR" sz="1600" dirty="0" smtClean="0"/>
              <a:t> </a:t>
            </a:r>
            <a:r>
              <a:rPr lang="tr-TR" sz="1600" dirty="0" err="1" smtClean="0"/>
              <a:t>steroids</a:t>
            </a:r>
            <a:r>
              <a:rPr lang="tr-TR" sz="1600" dirty="0" smtClean="0"/>
              <a:t>, </a:t>
            </a:r>
            <a:r>
              <a:rPr lang="tr-TR" sz="1600" dirty="0" err="1" smtClean="0"/>
              <a:t>dihydrotestosterone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estradiol</a:t>
            </a:r>
            <a:endParaRPr lang="tr-TR" sz="1600" dirty="0"/>
          </a:p>
        </p:txBody>
      </p:sp>
      <p:sp>
        <p:nvSpPr>
          <p:cNvPr id="3" name="Rectangle 2"/>
          <p:cNvSpPr/>
          <p:nvPr/>
        </p:nvSpPr>
        <p:spPr>
          <a:xfrm>
            <a:off x="81940" y="633529"/>
            <a:ext cx="6925251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Testosteronun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Aktif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ve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Aktif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Olmayan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Bileşiklere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Metabolizması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dokuda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birçok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farklı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etkisi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vardır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tr-TR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Çeşitli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etkilerin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aracılık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ettiği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mekanizma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diğer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iki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aktif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steroid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olan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estradiol'e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metabolizmasıdır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6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6169" y="5727751"/>
            <a:ext cx="11717780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enzyme</a:t>
            </a:r>
            <a:r>
              <a:rPr lang="tr-TR" sz="1400" dirty="0" smtClean="0"/>
              <a:t> </a:t>
            </a:r>
            <a:r>
              <a:rPr lang="tr-TR" sz="1400" dirty="0" smtClean="0">
                <a:solidFill>
                  <a:srgbClr val="FF0000"/>
                </a:solidFill>
              </a:rPr>
              <a:t>5 α -</a:t>
            </a:r>
            <a:r>
              <a:rPr lang="tr-TR" sz="1400" dirty="0" err="1" smtClean="0">
                <a:solidFill>
                  <a:srgbClr val="FF0000"/>
                </a:solidFill>
              </a:rPr>
              <a:t>reductase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/>
              <a:t>catalyzes</a:t>
            </a:r>
            <a:r>
              <a:rPr lang="tr-TR" sz="1400" dirty="0" smtClean="0"/>
              <a:t>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conversion</a:t>
            </a:r>
            <a:r>
              <a:rPr lang="tr-TR" sz="1400" dirty="0" smtClean="0"/>
              <a:t> of </a:t>
            </a:r>
            <a:r>
              <a:rPr lang="tr-TR" sz="1400" dirty="0" err="1" smtClean="0"/>
              <a:t>testosterone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dihydrotestosterone</a:t>
            </a:r>
            <a:r>
              <a:rPr lang="tr-TR" sz="14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/>
              <a:t>Although</a:t>
            </a:r>
            <a:r>
              <a:rPr lang="tr-TR" sz="1400" dirty="0" smtClean="0"/>
              <a:t> </a:t>
            </a:r>
            <a:r>
              <a:rPr lang="tr-TR" sz="1400" dirty="0" err="1" smtClean="0"/>
              <a:t>both</a:t>
            </a:r>
            <a:r>
              <a:rPr lang="tr-TR" sz="1400" dirty="0" smtClean="0"/>
              <a:t> </a:t>
            </a:r>
            <a:r>
              <a:rPr lang="tr-TR" sz="1400" b="1" dirty="0" err="1" smtClean="0"/>
              <a:t>testosterone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and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dihydrotestosterone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act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via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the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androgen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receptor</a:t>
            </a:r>
            <a:r>
              <a:rPr lang="tr-TR" sz="1400" b="1" dirty="0" smtClean="0"/>
              <a:t>,</a:t>
            </a:r>
            <a:r>
              <a:rPr lang="tr-TR" sz="1400" dirty="0" smtClean="0"/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dihydrotestosterone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binds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with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higher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affinity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activates</a:t>
            </a:r>
            <a:r>
              <a:rPr lang="tr-TR" sz="1400" dirty="0" smtClean="0"/>
              <a:t> gene </a:t>
            </a:r>
            <a:r>
              <a:rPr lang="tr-TR" sz="1400" dirty="0" err="1" smtClean="0"/>
              <a:t>expression</a:t>
            </a:r>
            <a:r>
              <a:rPr lang="tr-TR" sz="1400" dirty="0" smtClean="0"/>
              <a:t> </a:t>
            </a:r>
            <a:r>
              <a:rPr lang="tr-TR" sz="1400" dirty="0" err="1" smtClean="0"/>
              <a:t>more</a:t>
            </a:r>
            <a:r>
              <a:rPr lang="tr-TR" sz="1400" dirty="0" smtClean="0"/>
              <a:t> </a:t>
            </a:r>
            <a:r>
              <a:rPr lang="tr-TR" sz="1400" dirty="0" err="1" smtClean="0"/>
              <a:t>efficiently</a:t>
            </a:r>
            <a:r>
              <a:rPr lang="tr-TR" sz="1400" dirty="0" smtClean="0"/>
              <a:t>. </a:t>
            </a:r>
            <a:endParaRPr lang="tr-TR" sz="1400" dirty="0"/>
          </a:p>
        </p:txBody>
      </p:sp>
      <p:sp>
        <p:nvSpPr>
          <p:cNvPr id="3" name="Rectangle 2"/>
          <p:cNvSpPr/>
          <p:nvPr/>
        </p:nvSpPr>
        <p:spPr>
          <a:xfrm>
            <a:off x="302424" y="80114"/>
            <a:ext cx="1171778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Enzim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5 a-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redüktaz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testosteronun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dönüşümünü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katalize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eder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endParaRPr lang="tr-TR" sz="1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Hem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hem de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dihidrotestosteron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androjen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reseptörü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yoluyla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etki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etmesine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karşın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dihidrotestosteron</a:t>
            </a:r>
            <a:r>
              <a:rPr lang="tr-TR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a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yüksek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afinite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ile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bağlanır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ve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gen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ekspresyonunu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verimli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şekilde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aktive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eder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70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 Gözü">
  <a:themeElements>
    <a:clrScheme name="Ağ Gözü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Ağ Gözü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ğ Gözü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Ağ Gözü</Template>
  <TotalTime>2029</TotalTime>
  <Words>2905</Words>
  <Application>Microsoft Office PowerPoint</Application>
  <PresentationFormat>Geniş ekran</PresentationFormat>
  <Paragraphs>219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&amp;quot</vt:lpstr>
      <vt:lpstr>Arial</vt:lpstr>
      <vt:lpstr>Arial</vt:lpstr>
      <vt:lpstr>Calibri</vt:lpstr>
      <vt:lpstr>Century Gothic</vt:lpstr>
      <vt:lpstr>inherit</vt:lpstr>
      <vt:lpstr>Wingdings</vt:lpstr>
      <vt:lpstr>Ağ Gözü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Serap GÜR</dc:creator>
  <cp:lastModifiedBy>Serap GÜR</cp:lastModifiedBy>
  <cp:revision>99</cp:revision>
  <dcterms:created xsi:type="dcterms:W3CDTF">2020-03-04T05:23:44Z</dcterms:created>
  <dcterms:modified xsi:type="dcterms:W3CDTF">2022-04-06T13:29:53Z</dcterms:modified>
</cp:coreProperties>
</file>