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18" r:id="rId3"/>
    <p:sldId id="321" r:id="rId4"/>
    <p:sldId id="311" r:id="rId5"/>
    <p:sldId id="309" r:id="rId6"/>
    <p:sldId id="310" r:id="rId7"/>
    <p:sldId id="322" r:id="rId8"/>
    <p:sldId id="317" r:id="rId9"/>
    <p:sldId id="320" r:id="rId10"/>
    <p:sldId id="324" r:id="rId11"/>
    <p:sldId id="326" r:id="rId12"/>
    <p:sldId id="327" r:id="rId13"/>
    <p:sldId id="328" r:id="rId14"/>
    <p:sldId id="329" r:id="rId15"/>
    <p:sldId id="323" r:id="rId16"/>
    <p:sldId id="325" r:id="rId17"/>
    <p:sldId id="332" r:id="rId18"/>
    <p:sldId id="331"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87" d="100"/>
          <a:sy n="87"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21.11.2019</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normAutofit/>
          </a:bodyPr>
          <a:lstStyle/>
          <a:p>
            <a:r>
              <a:rPr lang="tr-TR" dirty="0" err="1" smtClean="0"/>
              <a:t>Doç.Dr.Tarık</a:t>
            </a:r>
            <a:r>
              <a:rPr lang="tr-TR" dirty="0" smtClean="0"/>
              <a:t> Soydan</a:t>
            </a:r>
          </a:p>
          <a:p>
            <a:r>
              <a:rPr lang="tr-TR" dirty="0" smtClean="0"/>
              <a:t>Ankara Üniversitesi Eğitim Bilimleri Fakültesi Eğitim Yönetimi Anabilim Dalı</a:t>
            </a:r>
          </a:p>
        </p:txBody>
      </p:sp>
      <p:sp>
        <p:nvSpPr>
          <p:cNvPr id="2" name="1 Başlık"/>
          <p:cNvSpPr>
            <a:spLocks noGrp="1"/>
          </p:cNvSpPr>
          <p:nvPr>
            <p:ph type="ctrTitle"/>
          </p:nvPr>
        </p:nvSpPr>
        <p:spPr/>
        <p:txBody>
          <a:bodyPr>
            <a:normAutofit/>
          </a:bodyPr>
          <a:lstStyle/>
          <a:p>
            <a:r>
              <a:rPr lang="tr-TR" sz="2200" b="1" dirty="0" smtClean="0"/>
              <a:t>Eğitim Sisteminde İstihdam Dersi Notları – </a:t>
            </a:r>
            <a:r>
              <a:rPr lang="tr-TR" sz="2200" b="1" dirty="0" smtClean="0"/>
              <a:t>7</a:t>
            </a:r>
            <a:endParaRPr lang="tr-TR" sz="22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r>
              <a:rPr lang="tr-TR" dirty="0" smtClean="0"/>
              <a:t>Üretimin </a:t>
            </a:r>
            <a:r>
              <a:rPr lang="tr-TR" dirty="0"/>
              <a:t>standartlaştırılması,</a:t>
            </a:r>
          </a:p>
          <a:p>
            <a:r>
              <a:rPr lang="tr-TR" dirty="0"/>
              <a:t>Otomasyon yoluyla </a:t>
            </a:r>
            <a:r>
              <a:rPr lang="tr-TR" dirty="0" smtClean="0"/>
              <a:t>yığınsal </a:t>
            </a:r>
            <a:r>
              <a:rPr lang="tr-TR" dirty="0"/>
              <a:t>üretim yapılması,</a:t>
            </a:r>
          </a:p>
          <a:p>
            <a:r>
              <a:rPr lang="tr-TR" dirty="0" smtClean="0"/>
              <a:t>Sosyal devletin </a:t>
            </a:r>
            <a:r>
              <a:rPr lang="tr-TR" dirty="0"/>
              <a:t>düzenleyici ve kontrol edici rolü,</a:t>
            </a:r>
          </a:p>
          <a:p>
            <a:r>
              <a:rPr lang="tr-TR" dirty="0"/>
              <a:t>Üretimde merkezi örgütlenme ve </a:t>
            </a:r>
            <a:r>
              <a:rPr lang="tr-TR" dirty="0" err="1"/>
              <a:t>T</a:t>
            </a:r>
            <a:r>
              <a:rPr lang="tr-TR" dirty="0" err="1" smtClean="0"/>
              <a:t>aylorist</a:t>
            </a:r>
            <a:r>
              <a:rPr lang="tr-TR" dirty="0" smtClean="0"/>
              <a:t> </a:t>
            </a:r>
            <a:r>
              <a:rPr lang="tr-TR" dirty="0"/>
              <a:t>yönetim anlayışı,</a:t>
            </a:r>
          </a:p>
          <a:p>
            <a:r>
              <a:rPr lang="tr-TR" dirty="0" smtClean="0"/>
              <a:t>Kalifikasyonu düşük </a:t>
            </a:r>
            <a:r>
              <a:rPr lang="tr-TR" dirty="0"/>
              <a:t>işçilerin büyük ölçekli </a:t>
            </a:r>
            <a:r>
              <a:rPr lang="tr-TR" dirty="0" smtClean="0"/>
              <a:t>işletmelerde, yoğunlaşması.</a:t>
            </a:r>
            <a:r>
              <a:rPr lang="tr-TR" dirty="0"/>
              <a:t> </a:t>
            </a:r>
          </a:p>
          <a:p>
            <a:endParaRPr lang="tr-TR" dirty="0"/>
          </a:p>
        </p:txBody>
      </p:sp>
    </p:spTree>
    <p:extLst>
      <p:ext uri="{BB962C8B-B14F-4D97-AF65-F5344CB8AC3E}">
        <p14:creationId xmlns:p14="http://schemas.microsoft.com/office/powerpoint/2010/main" val="550460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Dikmen’e göre (2000), </a:t>
            </a:r>
            <a:r>
              <a:rPr lang="tr-TR" dirty="0" err="1"/>
              <a:t>Fordist</a:t>
            </a:r>
            <a:r>
              <a:rPr lang="tr-TR" dirty="0"/>
              <a:t> üretim sistemi, </a:t>
            </a:r>
            <a:r>
              <a:rPr lang="tr-TR" u="sng" dirty="0"/>
              <a:t>işçi verimliliğinin olanaklı kıldığı üretim artışına koşut toplumsal bir gelir artışını zorunlu kılması </a:t>
            </a:r>
            <a:r>
              <a:rPr lang="tr-TR" dirty="0"/>
              <a:t>ve </a:t>
            </a:r>
            <a:r>
              <a:rPr lang="tr-TR" u="sng" dirty="0"/>
              <a:t>montaj hattına yüksek miktarda sabit sermaye yatırımı yapılması dolayısıyla kolaylıkla değiştirilememesi </a:t>
            </a:r>
            <a:r>
              <a:rPr lang="tr-TR" dirty="0"/>
              <a:t>yönleriyle bir paradoks oluşturmaktadır. Bu paradoks sonraki yıllarda </a:t>
            </a:r>
            <a:r>
              <a:rPr lang="tr-TR" u="sng" dirty="0"/>
              <a:t>işletme etkinliklerinin (üretim ve pazarlamanın) ikiye bölünmesi </a:t>
            </a:r>
            <a:r>
              <a:rPr lang="tr-TR" dirty="0"/>
              <a:t>ve </a:t>
            </a:r>
            <a:r>
              <a:rPr lang="tr-TR" u="sng" dirty="0"/>
              <a:t>“moda ekonomileri” </a:t>
            </a:r>
            <a:r>
              <a:rPr lang="tr-TR" dirty="0"/>
              <a:t>sayesinde ortadan kaldırılabilmiştir.</a:t>
            </a:r>
          </a:p>
          <a:p>
            <a:endParaRPr lang="tr-TR" dirty="0"/>
          </a:p>
        </p:txBody>
      </p:sp>
    </p:spTree>
    <p:extLst>
      <p:ext uri="{BB962C8B-B14F-4D97-AF65-F5344CB8AC3E}">
        <p14:creationId xmlns:p14="http://schemas.microsoft.com/office/powerpoint/2010/main" val="10386000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Merkez ve Çevre arasındaki küresel işbölümü sayesinde üretim biriminin pazarlama birimi ile uyumsuzluğu sorunu ortadan kaldırılırken, “moda ekonomileri” sayesinde ürün planlaması yapan ve marka üreten merkez işletmeler ürün setlerini istedikleri sıklıkla değiştirebilme olanağı bulmuşlar ve maliyetler, tasarım giderleri ve uluslararası ilişki ağlarını kurma giderleriyle sınırlı </a:t>
            </a:r>
            <a:r>
              <a:rPr lang="tr-TR" dirty="0" smtClean="0"/>
              <a:t>kalmıştır.</a:t>
            </a:r>
            <a:endParaRPr lang="tr-TR" dirty="0"/>
          </a:p>
          <a:p>
            <a:endParaRPr lang="tr-TR" dirty="0"/>
          </a:p>
        </p:txBody>
      </p:sp>
    </p:spTree>
    <p:extLst>
      <p:ext uri="{BB962C8B-B14F-4D97-AF65-F5344CB8AC3E}">
        <p14:creationId xmlns:p14="http://schemas.microsoft.com/office/powerpoint/2010/main" val="3112300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000" b="1" dirty="0" smtClean="0">
                <a:solidFill>
                  <a:srgbClr val="FF0000"/>
                </a:solidFill>
              </a:rPr>
              <a:t>Kriz ve Üretim Düzeyinde Yeniden Yapılanma</a:t>
            </a:r>
            <a:endParaRPr lang="tr-TR" sz="2000" b="1" dirty="0">
              <a:solidFill>
                <a:srgbClr val="FF0000"/>
              </a:solidFill>
            </a:endParaRPr>
          </a:p>
        </p:txBody>
      </p:sp>
      <p:sp>
        <p:nvSpPr>
          <p:cNvPr id="3" name="İçerik Yer Tutucusu 2"/>
          <p:cNvSpPr>
            <a:spLocks noGrp="1"/>
          </p:cNvSpPr>
          <p:nvPr>
            <p:ph sz="quarter" idx="1"/>
          </p:nvPr>
        </p:nvSpPr>
        <p:spPr/>
        <p:txBody>
          <a:bodyPr>
            <a:normAutofit/>
          </a:bodyPr>
          <a:lstStyle/>
          <a:p>
            <a:pPr algn="just"/>
            <a:endParaRPr lang="tr-TR" sz="2400" dirty="0" smtClean="0"/>
          </a:p>
          <a:p>
            <a:pPr algn="just"/>
            <a:r>
              <a:rPr lang="tr-TR" sz="2400" dirty="0" smtClean="0"/>
              <a:t>Kapitalizmde </a:t>
            </a:r>
            <a:r>
              <a:rPr lang="tr-TR" sz="2400" dirty="0"/>
              <a:t>kriz asıl olarak kâr hadlerinin düşmesinden kaynaklanmakta olup, eğer kriz kendiliğinden aşılamayacak kadar derinse ve etkilerini ekonomi yanında siyasal ve sosyal alanlarda da önemli ölçüde göstermişse bir yeniden yapılanma kaçınılmaz hale gelmiştir. </a:t>
            </a:r>
            <a:endParaRPr lang="tr-TR" sz="2400" dirty="0" smtClean="0"/>
          </a:p>
          <a:p>
            <a:pPr algn="just"/>
            <a:r>
              <a:rPr lang="tr-TR" sz="2400" dirty="0" smtClean="0"/>
              <a:t>Yeniden </a:t>
            </a:r>
            <a:r>
              <a:rPr lang="tr-TR" sz="2400" dirty="0"/>
              <a:t>yapılandırma ise, krizin aşılmasına olanak sağlayacak biçimde, toplumun ekonomik, sosyal ve siyasal yönden köklü bir değişimden geçirilmesi anlamına gelmektedir.</a:t>
            </a:r>
          </a:p>
        </p:txBody>
      </p:sp>
    </p:spTree>
    <p:extLst>
      <p:ext uri="{BB962C8B-B14F-4D97-AF65-F5344CB8AC3E}">
        <p14:creationId xmlns:p14="http://schemas.microsoft.com/office/powerpoint/2010/main" val="26127643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smtClean="0"/>
              <a:t>1970’li </a:t>
            </a:r>
            <a:r>
              <a:rPr lang="tr-TR" dirty="0"/>
              <a:t>yıllarla birlikte, durgunluk, enflasyon ve işsizlik biçiminde ortaya çıkan kriz koşullarında, teknolojik gelişmelerin de etkisiyle taşıma ve haberleşme maliyetlerinin ucuzlaması, uluslararası düzeyde üretim planlaması yapabilecek güçte ve yetenekte büyük şirketlerin ortaya çıkması ve Çevre ülkelerde ihracata dayalı kalkınma modelinin benimsenmesi gibi koşulların doğurduğu yeni bir uluslararası sistem ve yeni bir üretim yapısı ortaya çıkmıştır</a:t>
            </a:r>
            <a:r>
              <a:rPr lang="tr-TR" dirty="0" smtClean="0"/>
              <a:t>.</a:t>
            </a:r>
          </a:p>
          <a:p>
            <a:pPr algn="just"/>
            <a:r>
              <a:rPr lang="tr-TR" dirty="0" smtClean="0"/>
              <a:t> </a:t>
            </a:r>
            <a:r>
              <a:rPr lang="tr-TR" dirty="0"/>
              <a:t>Üzerinde durulan yeni uluslararası sistem  “yeni dünya düzeni” iken; yeni üretim sistemi esneklikle belirlenen </a:t>
            </a:r>
            <a:r>
              <a:rPr lang="tr-TR" dirty="0" smtClean="0"/>
              <a:t>Post - </a:t>
            </a:r>
            <a:r>
              <a:rPr lang="tr-TR" dirty="0" err="1"/>
              <a:t>Fordizmdir</a:t>
            </a:r>
            <a:r>
              <a:rPr lang="tr-TR" dirty="0"/>
              <a:t>.</a:t>
            </a:r>
          </a:p>
        </p:txBody>
      </p:sp>
    </p:spTree>
    <p:extLst>
      <p:ext uri="{BB962C8B-B14F-4D97-AF65-F5344CB8AC3E}">
        <p14:creationId xmlns:p14="http://schemas.microsoft.com/office/powerpoint/2010/main" val="25947346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b="1" dirty="0" smtClean="0">
                <a:solidFill>
                  <a:srgbClr val="FF0000"/>
                </a:solidFill>
              </a:rPr>
              <a:t>Post-</a:t>
            </a:r>
            <a:r>
              <a:rPr lang="tr-TR" sz="2400" b="1" dirty="0" err="1" smtClean="0">
                <a:solidFill>
                  <a:srgbClr val="FF0000"/>
                </a:solidFill>
              </a:rPr>
              <a:t>Fordizm</a:t>
            </a:r>
            <a:endParaRPr lang="tr-TR" sz="2400" b="1" dirty="0">
              <a:solidFill>
                <a:srgbClr val="FF0000"/>
              </a:solidFill>
            </a:endParaRPr>
          </a:p>
        </p:txBody>
      </p:sp>
      <p:sp>
        <p:nvSpPr>
          <p:cNvPr id="3" name="İçerik Yer Tutucusu 2"/>
          <p:cNvSpPr>
            <a:spLocks noGrp="1"/>
          </p:cNvSpPr>
          <p:nvPr>
            <p:ph sz="quarter" idx="1"/>
          </p:nvPr>
        </p:nvSpPr>
        <p:spPr/>
        <p:txBody>
          <a:bodyPr/>
          <a:lstStyle/>
          <a:p>
            <a:r>
              <a:rPr lang="tr-TR" dirty="0" smtClean="0"/>
              <a:t>Post-</a:t>
            </a:r>
            <a:r>
              <a:rPr lang="tr-TR" dirty="0" err="1" smtClean="0"/>
              <a:t>Fordizm</a:t>
            </a:r>
            <a:r>
              <a:rPr lang="tr-TR" dirty="0" smtClean="0"/>
              <a:t>, </a:t>
            </a:r>
          </a:p>
          <a:p>
            <a:pPr marL="0" indent="0">
              <a:buNone/>
            </a:pPr>
            <a:r>
              <a:rPr lang="tr-TR" dirty="0" smtClean="0"/>
              <a:t>- tüketim </a:t>
            </a:r>
            <a:r>
              <a:rPr lang="tr-TR" dirty="0"/>
              <a:t>taleplerini karşılayabilmek </a:t>
            </a:r>
            <a:r>
              <a:rPr lang="tr-TR" dirty="0" smtClean="0"/>
              <a:t>için üretimin </a:t>
            </a:r>
            <a:r>
              <a:rPr lang="tr-TR" u="sng" dirty="0"/>
              <a:t>esnek bir model</a:t>
            </a:r>
            <a:r>
              <a:rPr lang="tr-TR" dirty="0"/>
              <a:t>de yerine getirildiği, </a:t>
            </a:r>
            <a:endParaRPr lang="tr-TR" dirty="0" smtClean="0"/>
          </a:p>
          <a:p>
            <a:pPr marL="0" indent="0">
              <a:buNone/>
            </a:pPr>
            <a:r>
              <a:rPr lang="tr-TR" dirty="0" smtClean="0"/>
              <a:t>- işgücü </a:t>
            </a:r>
            <a:r>
              <a:rPr lang="tr-TR" dirty="0"/>
              <a:t>ve makineleşmede </a:t>
            </a:r>
            <a:r>
              <a:rPr lang="tr-TR" u="sng" dirty="0"/>
              <a:t>esnek uzmanlaşma</a:t>
            </a:r>
            <a:r>
              <a:rPr lang="tr-TR" dirty="0"/>
              <a:t>nın sağlandığı</a:t>
            </a:r>
            <a:r>
              <a:rPr lang="tr-TR" dirty="0" smtClean="0"/>
              <a:t>,</a:t>
            </a:r>
          </a:p>
          <a:p>
            <a:pPr marL="0" indent="0">
              <a:buNone/>
            </a:pPr>
            <a:r>
              <a:rPr lang="tr-TR" dirty="0" smtClean="0"/>
              <a:t>- üretim sürecinde </a:t>
            </a:r>
            <a:r>
              <a:rPr lang="tr-TR" u="sng" dirty="0" smtClean="0"/>
              <a:t>bilgi </a:t>
            </a:r>
            <a:r>
              <a:rPr lang="tr-TR" u="sng" dirty="0"/>
              <a:t>ve iletişim teknolojilerinin </a:t>
            </a:r>
            <a:r>
              <a:rPr lang="tr-TR" u="sng" dirty="0" smtClean="0"/>
              <a:t>yaygın </a:t>
            </a:r>
            <a:r>
              <a:rPr lang="tr-TR" u="sng" dirty="0"/>
              <a:t>olarak kullanıldığı</a:t>
            </a:r>
            <a:r>
              <a:rPr lang="tr-TR" dirty="0"/>
              <a:t> </a:t>
            </a:r>
            <a:endParaRPr lang="tr-TR" dirty="0" smtClean="0"/>
          </a:p>
          <a:p>
            <a:pPr marL="0" indent="0">
              <a:buNone/>
            </a:pPr>
            <a:r>
              <a:rPr lang="tr-TR" dirty="0"/>
              <a:t> </a:t>
            </a:r>
            <a:r>
              <a:rPr lang="tr-TR" dirty="0" smtClean="0"/>
              <a:t> bir üretim </a:t>
            </a:r>
            <a:r>
              <a:rPr lang="tr-TR" dirty="0"/>
              <a:t>ve birikim </a:t>
            </a:r>
            <a:r>
              <a:rPr lang="tr-TR" dirty="0" smtClean="0"/>
              <a:t>rejimidir.</a:t>
            </a:r>
            <a:endParaRPr lang="tr-TR" dirty="0"/>
          </a:p>
        </p:txBody>
      </p:sp>
    </p:spTree>
    <p:extLst>
      <p:ext uri="{BB962C8B-B14F-4D97-AF65-F5344CB8AC3E}">
        <p14:creationId xmlns:p14="http://schemas.microsoft.com/office/powerpoint/2010/main" val="15296118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r>
              <a:rPr lang="tr-TR" dirty="0" smtClean="0"/>
              <a:t>Montaj hattının parçalanması/esnetilmesi</a:t>
            </a:r>
          </a:p>
          <a:p>
            <a:r>
              <a:rPr lang="tr-TR" dirty="0" smtClean="0"/>
              <a:t>Üretim ve pazarlama birimlerinin ayrılması</a:t>
            </a:r>
          </a:p>
          <a:p>
            <a:r>
              <a:rPr lang="tr-TR" dirty="0" smtClean="0"/>
              <a:t>‘Yatay denetim’</a:t>
            </a:r>
          </a:p>
          <a:p>
            <a:r>
              <a:rPr lang="tr-TR" dirty="0" smtClean="0"/>
              <a:t>Göreli olarak daha çeşitli ürün seti</a:t>
            </a:r>
          </a:p>
          <a:p>
            <a:r>
              <a:rPr lang="tr-TR" dirty="0" smtClean="0"/>
              <a:t>‘Çalışanların kalifikasyonunun gelişmesi’</a:t>
            </a:r>
          </a:p>
          <a:p>
            <a:r>
              <a:rPr lang="tr-TR" dirty="0" smtClean="0"/>
              <a:t>Esnek istihdam</a:t>
            </a:r>
          </a:p>
          <a:p>
            <a:pPr marL="0" indent="0">
              <a:buNone/>
            </a:pPr>
            <a:endParaRPr lang="tr-TR" dirty="0"/>
          </a:p>
        </p:txBody>
      </p:sp>
    </p:spTree>
    <p:extLst>
      <p:ext uri="{BB962C8B-B14F-4D97-AF65-F5344CB8AC3E}">
        <p14:creationId xmlns:p14="http://schemas.microsoft.com/office/powerpoint/2010/main" val="2065830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sz="2400" dirty="0">
                <a:solidFill>
                  <a:srgbClr val="FF0000"/>
                </a:solidFill>
                <a:latin typeface="Calibri" panose="020F0502020204030204" pitchFamily="34" charset="0"/>
              </a:rPr>
              <a:t>Esnek </a:t>
            </a:r>
            <a:r>
              <a:rPr lang="tr-TR" sz="2400" dirty="0" smtClean="0">
                <a:solidFill>
                  <a:srgbClr val="FF0000"/>
                </a:solidFill>
                <a:latin typeface="Calibri" panose="020F0502020204030204" pitchFamily="34" charset="0"/>
              </a:rPr>
              <a:t>istihdam</a:t>
            </a:r>
            <a:r>
              <a:rPr lang="tr-TR" sz="2400" dirty="0">
                <a:solidFill>
                  <a:srgbClr val="FF0000"/>
                </a:solidFill>
                <a:latin typeface="Calibri" panose="020F0502020204030204" pitchFamily="34" charset="0"/>
              </a:rPr>
              <a:t/>
            </a:r>
            <a:br>
              <a:rPr lang="tr-TR" sz="2400" dirty="0">
                <a:solidFill>
                  <a:srgbClr val="FF0000"/>
                </a:solidFill>
                <a:latin typeface="Calibri" panose="020F0502020204030204" pitchFamily="34" charset="0"/>
              </a:rPr>
            </a:br>
            <a:endParaRPr lang="tr-TR" sz="2400" dirty="0">
              <a:solidFill>
                <a:srgbClr val="FF0000"/>
              </a:solidFill>
            </a:endParaRPr>
          </a:p>
        </p:txBody>
      </p:sp>
      <p:sp>
        <p:nvSpPr>
          <p:cNvPr id="3" name="2 İçerik Yer Tutucusu"/>
          <p:cNvSpPr>
            <a:spLocks noGrp="1"/>
          </p:cNvSpPr>
          <p:nvPr>
            <p:ph sz="quarter" idx="1"/>
          </p:nvPr>
        </p:nvSpPr>
        <p:spPr/>
        <p:txBody>
          <a:bodyPr>
            <a:normAutofit fontScale="92500" lnSpcReduction="20000"/>
          </a:bodyPr>
          <a:lstStyle/>
          <a:p>
            <a:pPr algn="just">
              <a:buNone/>
            </a:pPr>
            <a:r>
              <a:rPr lang="tr-TR" dirty="0" smtClean="0">
                <a:latin typeface="Calibri" panose="020F0502020204030204" pitchFamily="34" charset="0"/>
              </a:rPr>
              <a:t>    Çalışma yaşamında esneklik, </a:t>
            </a:r>
            <a:r>
              <a:rPr lang="tr-TR" dirty="0" smtClean="0">
                <a:solidFill>
                  <a:srgbClr val="0070C0"/>
                </a:solidFill>
                <a:latin typeface="Calibri" panose="020F0502020204030204" pitchFamily="34" charset="0"/>
              </a:rPr>
              <a:t>çalışma süreleri</a:t>
            </a:r>
            <a:r>
              <a:rPr lang="tr-TR" dirty="0" smtClean="0">
                <a:latin typeface="Calibri" panose="020F0502020204030204" pitchFamily="34" charset="0"/>
              </a:rPr>
              <a:t>, </a:t>
            </a:r>
            <a:r>
              <a:rPr lang="tr-TR" dirty="0" smtClean="0">
                <a:solidFill>
                  <a:srgbClr val="00B050"/>
                </a:solidFill>
                <a:latin typeface="Calibri" panose="020F0502020204030204" pitchFamily="34" charset="0"/>
              </a:rPr>
              <a:t>biçimleri</a:t>
            </a:r>
            <a:r>
              <a:rPr lang="tr-TR" dirty="0" smtClean="0">
                <a:latin typeface="Calibri" panose="020F0502020204030204" pitchFamily="34" charset="0"/>
              </a:rPr>
              <a:t>, </a:t>
            </a:r>
            <a:r>
              <a:rPr lang="tr-TR" dirty="0" smtClean="0">
                <a:solidFill>
                  <a:srgbClr val="FF0000"/>
                </a:solidFill>
                <a:latin typeface="Calibri" panose="020F0502020204030204" pitchFamily="34" charset="0"/>
              </a:rPr>
              <a:t>mekanı</a:t>
            </a:r>
            <a:r>
              <a:rPr lang="tr-TR" dirty="0" smtClean="0">
                <a:latin typeface="Calibri" panose="020F0502020204030204" pitchFamily="34" charset="0"/>
              </a:rPr>
              <a:t>, </a:t>
            </a:r>
            <a:r>
              <a:rPr lang="tr-TR" dirty="0" smtClean="0">
                <a:solidFill>
                  <a:srgbClr val="0070C0"/>
                </a:solidFill>
                <a:latin typeface="Calibri" panose="020F0502020204030204" pitchFamily="34" charset="0"/>
              </a:rPr>
              <a:t>çalışan ücretlerinin türü ve miktarı</a:t>
            </a:r>
            <a:r>
              <a:rPr lang="tr-TR" dirty="0" smtClean="0">
                <a:latin typeface="Calibri" panose="020F0502020204030204" pitchFamily="34" charset="0"/>
              </a:rPr>
              <a:t> gibi bir dizi unsurun, </a:t>
            </a:r>
            <a:r>
              <a:rPr lang="tr-TR" u="sng" dirty="0" smtClean="0">
                <a:solidFill>
                  <a:srgbClr val="C00000"/>
                </a:solidFill>
                <a:latin typeface="Calibri" panose="020F0502020204030204" pitchFamily="34" charset="0"/>
              </a:rPr>
              <a:t>sabit kurallara dayalı olmaksızın (standart dışı) </a:t>
            </a:r>
            <a:r>
              <a:rPr lang="tr-TR" dirty="0" smtClean="0">
                <a:latin typeface="Calibri" panose="020F0502020204030204" pitchFamily="34" charset="0"/>
              </a:rPr>
              <a:t>belirlenmesi anlamına gelmektedir. </a:t>
            </a:r>
          </a:p>
          <a:p>
            <a:pPr algn="just">
              <a:buNone/>
            </a:pPr>
            <a:r>
              <a:rPr lang="tr-TR" dirty="0">
                <a:latin typeface="Calibri" panose="020F0502020204030204" pitchFamily="34" charset="0"/>
              </a:rPr>
              <a:t> </a:t>
            </a:r>
            <a:r>
              <a:rPr lang="tr-TR" dirty="0" smtClean="0">
                <a:latin typeface="Calibri" panose="020F0502020204030204" pitchFamily="34" charset="0"/>
              </a:rPr>
              <a:t>    </a:t>
            </a:r>
            <a:r>
              <a:rPr lang="tr-TR" dirty="0" smtClean="0">
                <a:solidFill>
                  <a:srgbClr val="7030A0"/>
                </a:solidFill>
                <a:latin typeface="Calibri" panose="020F0502020204030204" pitchFamily="34" charset="0"/>
              </a:rPr>
              <a:t>Devletin çalışma yaşamına olabildiğince az müdahalede bulunması </a:t>
            </a:r>
            <a:r>
              <a:rPr lang="tr-TR" dirty="0" smtClean="0">
                <a:latin typeface="Calibri" panose="020F0502020204030204" pitchFamily="34" charset="0"/>
              </a:rPr>
              <a:t>ve bu alandaki düzenleyici kuralların azaltılarak çalışma yaşamının işçi ve işveren arasındaki sözleşmelere göre düzenlenmesi esnekleştirme söylemini karşılamaktadır. </a:t>
            </a:r>
          </a:p>
          <a:p>
            <a:pPr algn="just">
              <a:buNone/>
            </a:pPr>
            <a:r>
              <a:rPr lang="tr-TR" dirty="0">
                <a:latin typeface="Calibri" panose="020F0502020204030204" pitchFamily="34" charset="0"/>
              </a:rPr>
              <a:t> </a:t>
            </a:r>
            <a:r>
              <a:rPr lang="tr-TR" dirty="0" smtClean="0">
                <a:latin typeface="Calibri" panose="020F0502020204030204" pitchFamily="34" charset="0"/>
              </a:rPr>
              <a:t>   Kamu alanı açısından düşünüldüğünde, </a:t>
            </a:r>
            <a:r>
              <a:rPr lang="tr-TR" dirty="0" smtClean="0">
                <a:solidFill>
                  <a:srgbClr val="7030A0"/>
                </a:solidFill>
                <a:latin typeface="Calibri" panose="020F0502020204030204" pitchFamily="34" charset="0"/>
              </a:rPr>
              <a:t>statü hukuku</a:t>
            </a:r>
            <a:r>
              <a:rPr lang="tr-TR" dirty="0" smtClean="0">
                <a:latin typeface="Calibri" panose="020F0502020204030204" pitchFamily="34" charset="0"/>
              </a:rPr>
              <a:t>ndan uzaklaşma, </a:t>
            </a:r>
            <a:r>
              <a:rPr lang="tr-TR" dirty="0" smtClean="0">
                <a:solidFill>
                  <a:srgbClr val="7030A0"/>
                </a:solidFill>
                <a:latin typeface="Calibri" panose="020F0502020204030204" pitchFamily="34" charset="0"/>
              </a:rPr>
              <a:t>sözleşme hukuku</a:t>
            </a:r>
            <a:r>
              <a:rPr lang="tr-TR" dirty="0" smtClean="0">
                <a:latin typeface="Calibri" panose="020F0502020204030204" pitchFamily="34" charset="0"/>
              </a:rPr>
              <a:t>na yaklaşma, </a:t>
            </a:r>
            <a:r>
              <a:rPr lang="tr-TR" dirty="0" smtClean="0">
                <a:solidFill>
                  <a:srgbClr val="7030A0"/>
                </a:solidFill>
                <a:latin typeface="Calibri" panose="020F0502020204030204" pitchFamily="34" charset="0"/>
              </a:rPr>
              <a:t>piyasacı usul</a:t>
            </a:r>
            <a:r>
              <a:rPr lang="tr-TR" dirty="0" smtClean="0">
                <a:latin typeface="Calibri" panose="020F0502020204030204" pitchFamily="34" charset="0"/>
              </a:rPr>
              <a:t>lere uygun bir yönetim, denetim ve değerlendirme sistemi oluşturma gibi politika ve uygulamalar kamu alanında esnekleştirme bağlamı içinde değerlendirilebilir.</a:t>
            </a:r>
          </a:p>
          <a:p>
            <a:pPr>
              <a:buNone/>
            </a:pPr>
            <a:endParaRPr lang="tr-TR" dirty="0">
              <a:solidFill>
                <a:srgbClr val="FF0000"/>
              </a:solidFill>
            </a:endParaRPr>
          </a:p>
        </p:txBody>
      </p:sp>
    </p:spTree>
    <p:extLst>
      <p:ext uri="{BB962C8B-B14F-4D97-AF65-F5344CB8AC3E}">
        <p14:creationId xmlns:p14="http://schemas.microsoft.com/office/powerpoint/2010/main" val="2468493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endParaRPr lang="tr-TR" dirty="0"/>
          </a:p>
          <a:p>
            <a:endParaRPr lang="tr-TR" dirty="0" smtClean="0"/>
          </a:p>
          <a:p>
            <a:r>
              <a:rPr lang="tr-TR" dirty="0" smtClean="0"/>
              <a:t>Dinlediğiniz için teşekkür ederim.</a:t>
            </a:r>
          </a:p>
          <a:p>
            <a:pPr marL="0" indent="0">
              <a:buNone/>
            </a:pPr>
            <a:r>
              <a:rPr lang="tr-TR" dirty="0"/>
              <a:t> </a:t>
            </a:r>
            <a:r>
              <a:rPr lang="tr-TR" dirty="0" smtClean="0"/>
              <a:t>                                              Tarık Soydan</a:t>
            </a:r>
            <a:endParaRPr lang="tr-TR" dirty="0"/>
          </a:p>
        </p:txBody>
      </p:sp>
    </p:spTree>
    <p:extLst>
      <p:ext uri="{BB962C8B-B14F-4D97-AF65-F5344CB8AC3E}">
        <p14:creationId xmlns:p14="http://schemas.microsoft.com/office/powerpoint/2010/main" val="3914333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000" dirty="0" err="1" smtClean="0">
                <a:solidFill>
                  <a:srgbClr val="FF0000"/>
                </a:solidFill>
              </a:rPr>
              <a:t>Fordizmden</a:t>
            </a:r>
            <a:r>
              <a:rPr lang="tr-TR" sz="2000" dirty="0" smtClean="0">
                <a:solidFill>
                  <a:srgbClr val="FF0000"/>
                </a:solidFill>
              </a:rPr>
              <a:t> Post - </a:t>
            </a:r>
            <a:r>
              <a:rPr lang="tr-TR" sz="2000" dirty="0" err="1">
                <a:solidFill>
                  <a:srgbClr val="FF0000"/>
                </a:solidFill>
              </a:rPr>
              <a:t>F</a:t>
            </a:r>
            <a:r>
              <a:rPr lang="tr-TR" sz="2000" dirty="0" err="1" smtClean="0">
                <a:solidFill>
                  <a:srgbClr val="FF0000"/>
                </a:solidFill>
              </a:rPr>
              <a:t>ordizme</a:t>
            </a:r>
            <a:endParaRPr lang="tr-TR" sz="2000" dirty="0">
              <a:solidFill>
                <a:srgbClr val="FF0000"/>
              </a:solidFill>
            </a:endParaRPr>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914400" y="1790700"/>
            <a:ext cx="7772400" cy="3886200"/>
          </a:xfrm>
        </p:spPr>
      </p:pic>
    </p:spTree>
    <p:extLst>
      <p:ext uri="{BB962C8B-B14F-4D97-AF65-F5344CB8AC3E}">
        <p14:creationId xmlns:p14="http://schemas.microsoft.com/office/powerpoint/2010/main" val="1146132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990600" y="1619250"/>
            <a:ext cx="7620000" cy="4229100"/>
          </a:xfrm>
        </p:spPr>
      </p:pic>
    </p:spTree>
    <p:extLst>
      <p:ext uri="{BB962C8B-B14F-4D97-AF65-F5344CB8AC3E}">
        <p14:creationId xmlns:p14="http://schemas.microsoft.com/office/powerpoint/2010/main" val="2174717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endParaRPr lang="tr-TR" dirty="0"/>
          </a:p>
          <a:p>
            <a:pPr marL="0" indent="0">
              <a:buNone/>
            </a:pPr>
            <a:r>
              <a:rPr lang="tr-TR" dirty="0" smtClean="0"/>
              <a:t>  «…Maksimum </a:t>
            </a:r>
            <a:r>
              <a:rPr lang="tr-TR" dirty="0"/>
              <a:t>refaha, ancak maksimum verimlilikle </a:t>
            </a:r>
            <a:r>
              <a:rPr lang="tr-TR" dirty="0" smtClean="0"/>
              <a:t>ulaşılabilir…»( sy.17)</a:t>
            </a:r>
          </a:p>
          <a:p>
            <a:pPr marL="0" indent="0">
              <a:buNone/>
            </a:pPr>
            <a:r>
              <a:rPr lang="tr-TR" dirty="0"/>
              <a:t> </a:t>
            </a:r>
            <a:r>
              <a:rPr lang="tr-TR" dirty="0" smtClean="0"/>
              <a:t>                        (F. Taylor - Bilimsel </a:t>
            </a:r>
            <a:r>
              <a:rPr lang="tr-TR" dirty="0"/>
              <a:t>Yönetimin </a:t>
            </a:r>
            <a:r>
              <a:rPr lang="tr-TR" dirty="0" smtClean="0"/>
              <a:t>İlkeleri)</a:t>
            </a:r>
            <a:endParaRPr lang="tr-TR" dirty="0"/>
          </a:p>
        </p:txBody>
      </p:sp>
    </p:spTree>
    <p:extLst>
      <p:ext uri="{BB962C8B-B14F-4D97-AF65-F5344CB8AC3E}">
        <p14:creationId xmlns:p14="http://schemas.microsoft.com/office/powerpoint/2010/main" val="2744694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b="1" dirty="0" err="1" smtClean="0">
                <a:solidFill>
                  <a:srgbClr val="FF0000"/>
                </a:solidFill>
              </a:rPr>
              <a:t>Taylorizm</a:t>
            </a:r>
            <a:endParaRPr lang="tr-TR" sz="2400" b="1" dirty="0">
              <a:solidFill>
                <a:srgbClr val="FF0000"/>
              </a:solidFill>
            </a:endParaRPr>
          </a:p>
        </p:txBody>
      </p:sp>
      <p:sp>
        <p:nvSpPr>
          <p:cNvPr id="3" name="İçerik Yer Tutucusu 2"/>
          <p:cNvSpPr>
            <a:spLocks noGrp="1"/>
          </p:cNvSpPr>
          <p:nvPr>
            <p:ph sz="quarter" idx="1"/>
          </p:nvPr>
        </p:nvSpPr>
        <p:spPr/>
        <p:txBody>
          <a:bodyPr>
            <a:normAutofit/>
          </a:bodyPr>
          <a:lstStyle/>
          <a:p>
            <a:endParaRPr lang="tr-TR" dirty="0" smtClean="0">
              <a:solidFill>
                <a:srgbClr val="FF0000"/>
              </a:solidFill>
            </a:endParaRPr>
          </a:p>
          <a:p>
            <a:pPr algn="just"/>
            <a:r>
              <a:rPr lang="tr-TR" dirty="0" err="1" smtClean="0">
                <a:solidFill>
                  <a:srgbClr val="FF0000"/>
                </a:solidFill>
              </a:rPr>
              <a:t>Taylorizm</a:t>
            </a:r>
            <a:r>
              <a:rPr lang="tr-TR" dirty="0" smtClean="0">
                <a:solidFill>
                  <a:srgbClr val="FF0000"/>
                </a:solidFill>
              </a:rPr>
              <a:t> (Bilimsel Yönetim) </a:t>
            </a:r>
            <a:r>
              <a:rPr lang="tr-TR" dirty="0" smtClean="0"/>
              <a:t>- Amerikalı </a:t>
            </a:r>
            <a:r>
              <a:rPr lang="tr-TR" dirty="0"/>
              <a:t>iktisatçı ve mühendis </a:t>
            </a:r>
            <a:r>
              <a:rPr lang="tr-TR" dirty="0" err="1"/>
              <a:t>Frederick</a:t>
            </a:r>
            <a:r>
              <a:rPr lang="tr-TR" dirty="0"/>
              <a:t> </a:t>
            </a:r>
            <a:r>
              <a:rPr lang="tr-TR" dirty="0" err="1"/>
              <a:t>Winslow</a:t>
            </a:r>
            <a:r>
              <a:rPr lang="tr-TR" dirty="0"/>
              <a:t> Taylor </a:t>
            </a:r>
            <a:r>
              <a:rPr lang="tr-TR" dirty="0" smtClean="0"/>
              <a:t>(1856 – 1915) tarafından  geliştirilmiş yönetim-organizasyon teorisi/yaklaşımı.</a:t>
            </a:r>
          </a:p>
          <a:p>
            <a:pPr algn="just"/>
            <a:r>
              <a:rPr lang="tr-TR" dirty="0" smtClean="0"/>
              <a:t>Bilimsel </a:t>
            </a:r>
            <a:r>
              <a:rPr lang="tr-TR" dirty="0"/>
              <a:t>Yönetimin </a:t>
            </a:r>
            <a:r>
              <a:rPr lang="tr-TR" dirty="0" smtClean="0"/>
              <a:t>İlkeleri  (</a:t>
            </a:r>
            <a:r>
              <a:rPr lang="tr-TR" dirty="0" err="1" smtClean="0"/>
              <a:t>The</a:t>
            </a:r>
            <a:r>
              <a:rPr lang="tr-TR" dirty="0" smtClean="0"/>
              <a:t> </a:t>
            </a:r>
            <a:r>
              <a:rPr lang="tr-TR" dirty="0" err="1"/>
              <a:t>Principles</a:t>
            </a:r>
            <a:r>
              <a:rPr lang="tr-TR" dirty="0"/>
              <a:t> of </a:t>
            </a:r>
            <a:r>
              <a:rPr lang="tr-TR" dirty="0" err="1"/>
              <a:t>Scientific</a:t>
            </a:r>
            <a:r>
              <a:rPr lang="tr-TR" dirty="0"/>
              <a:t> Management) </a:t>
            </a:r>
            <a:r>
              <a:rPr lang="tr-TR" dirty="0" smtClean="0"/>
              <a:t>– 1911</a:t>
            </a:r>
          </a:p>
          <a:p>
            <a:pPr algn="just"/>
            <a:r>
              <a:rPr lang="tr-TR" dirty="0" smtClean="0"/>
              <a:t>Maksimum verimliliği sağlamak için tek bir yol vardır (</a:t>
            </a:r>
            <a:r>
              <a:rPr lang="tr-TR" dirty="0" err="1"/>
              <a:t>t</a:t>
            </a:r>
            <a:r>
              <a:rPr lang="tr-TR" dirty="0" err="1" smtClean="0"/>
              <a:t>he</a:t>
            </a:r>
            <a:r>
              <a:rPr lang="tr-TR" dirty="0" smtClean="0"/>
              <a:t> </a:t>
            </a:r>
            <a:r>
              <a:rPr lang="tr-TR" dirty="0" err="1" smtClean="0"/>
              <a:t>one</a:t>
            </a:r>
            <a:r>
              <a:rPr lang="tr-TR" dirty="0" smtClean="0"/>
              <a:t> </a:t>
            </a:r>
            <a:r>
              <a:rPr lang="tr-TR" dirty="0" err="1" smtClean="0"/>
              <a:t>best</a:t>
            </a:r>
            <a:r>
              <a:rPr lang="tr-TR" dirty="0" smtClean="0"/>
              <a:t> </a:t>
            </a:r>
            <a:r>
              <a:rPr lang="tr-TR" dirty="0" err="1" smtClean="0"/>
              <a:t>way</a:t>
            </a:r>
            <a:r>
              <a:rPr lang="tr-TR" dirty="0" smtClean="0"/>
              <a:t>). Bu yolu bulmak bilim insanının, uygulatmak ise yöneticisinin işidir.</a:t>
            </a:r>
          </a:p>
        </p:txBody>
      </p:sp>
    </p:spTree>
    <p:extLst>
      <p:ext uri="{BB962C8B-B14F-4D97-AF65-F5344CB8AC3E}">
        <p14:creationId xmlns:p14="http://schemas.microsoft.com/office/powerpoint/2010/main" val="66302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r>
              <a:rPr lang="tr-TR" dirty="0" smtClean="0"/>
              <a:t>Zaman ve hareket etütleri aracılığıyla işleri en verimli şekilde yapmaya imkan verecek bir düzeneğin oluşturulması.</a:t>
            </a:r>
          </a:p>
          <a:p>
            <a:r>
              <a:rPr lang="tr-TR" dirty="0" smtClean="0"/>
              <a:t>İşbölümü ve uzmanlaşma.</a:t>
            </a:r>
          </a:p>
          <a:p>
            <a:r>
              <a:rPr lang="tr-TR" dirty="0" smtClean="0"/>
              <a:t>Hiyerarşik organizasyon.</a:t>
            </a:r>
          </a:p>
          <a:p>
            <a:r>
              <a:rPr lang="tr-TR" dirty="0"/>
              <a:t>S</a:t>
            </a:r>
            <a:r>
              <a:rPr lang="tr-TR" dirty="0" smtClean="0"/>
              <a:t>ıkı kontrol.</a:t>
            </a:r>
          </a:p>
          <a:p>
            <a:r>
              <a:rPr lang="tr-TR" dirty="0" smtClean="0"/>
              <a:t>Parça başına ücret, ücretin verimlikle ilişkilendirilmesi.</a:t>
            </a:r>
            <a:endParaRPr lang="tr-TR" dirty="0"/>
          </a:p>
        </p:txBody>
      </p:sp>
    </p:spTree>
    <p:extLst>
      <p:ext uri="{BB962C8B-B14F-4D97-AF65-F5344CB8AC3E}">
        <p14:creationId xmlns:p14="http://schemas.microsoft.com/office/powerpoint/2010/main" val="1515979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b="1" dirty="0" err="1" smtClean="0">
                <a:solidFill>
                  <a:srgbClr val="FF0000"/>
                </a:solidFill>
              </a:rPr>
              <a:t>Fordizm</a:t>
            </a:r>
            <a:endParaRPr lang="tr-TR" sz="2400" b="1" dirty="0">
              <a:solidFill>
                <a:srgbClr val="FF0000"/>
              </a:solidFill>
            </a:endParaRPr>
          </a:p>
        </p:txBody>
      </p:sp>
      <p:sp>
        <p:nvSpPr>
          <p:cNvPr id="3" name="İçerik Yer Tutucusu 2"/>
          <p:cNvSpPr>
            <a:spLocks noGrp="1"/>
          </p:cNvSpPr>
          <p:nvPr>
            <p:ph sz="quarter" idx="1"/>
          </p:nvPr>
        </p:nvSpPr>
        <p:spPr/>
        <p:txBody>
          <a:bodyPr>
            <a:normAutofit fontScale="92500" lnSpcReduction="20000"/>
          </a:bodyPr>
          <a:lstStyle/>
          <a:p>
            <a:pPr algn="just"/>
            <a:r>
              <a:rPr lang="tr-TR" dirty="0" err="1"/>
              <a:t>Taylorist</a:t>
            </a:r>
            <a:r>
              <a:rPr lang="tr-TR" dirty="0"/>
              <a:t> ilkelerin üretim sürecine uygulanmasıyla ortaya çıkan </a:t>
            </a:r>
            <a:r>
              <a:rPr lang="tr-TR" dirty="0" err="1"/>
              <a:t>Fordist</a:t>
            </a:r>
            <a:r>
              <a:rPr lang="tr-TR" dirty="0"/>
              <a:t> üretim </a:t>
            </a:r>
            <a:r>
              <a:rPr lang="tr-TR" dirty="0" smtClean="0"/>
              <a:t>sistemi, </a:t>
            </a:r>
            <a:r>
              <a:rPr lang="tr-TR" i="1" u="sng" dirty="0" err="1"/>
              <a:t>standartizasyon</a:t>
            </a:r>
            <a:r>
              <a:rPr lang="tr-TR" u="sng" dirty="0"/>
              <a:t>,</a:t>
            </a:r>
            <a:r>
              <a:rPr lang="tr-TR" b="1" u="sng" dirty="0"/>
              <a:t> </a:t>
            </a:r>
            <a:r>
              <a:rPr lang="tr-TR" i="1" u="sng" dirty="0"/>
              <a:t>devamlılık, sınırlılık</a:t>
            </a:r>
            <a:r>
              <a:rPr lang="tr-TR" u="sng" dirty="0"/>
              <a:t> ve </a:t>
            </a:r>
            <a:r>
              <a:rPr lang="tr-TR" i="1" u="sng" dirty="0"/>
              <a:t>iş basitliği</a:t>
            </a:r>
            <a:r>
              <a:rPr lang="tr-TR" dirty="0"/>
              <a:t> gibi özelliklerle tanımlanabilir. </a:t>
            </a:r>
            <a:endParaRPr lang="tr-TR" dirty="0" smtClean="0"/>
          </a:p>
          <a:p>
            <a:pPr algn="just"/>
            <a:r>
              <a:rPr lang="tr-TR" dirty="0" err="1" smtClean="0"/>
              <a:t>Fordist</a:t>
            </a:r>
            <a:r>
              <a:rPr lang="tr-TR" dirty="0" smtClean="0"/>
              <a:t> </a:t>
            </a:r>
            <a:r>
              <a:rPr lang="tr-TR" dirty="0"/>
              <a:t>dönem sembolik olarak </a:t>
            </a:r>
            <a:r>
              <a:rPr lang="tr-TR" dirty="0" err="1"/>
              <a:t>Henri</a:t>
            </a:r>
            <a:r>
              <a:rPr lang="tr-TR" dirty="0"/>
              <a:t> Ford’un ilk fabrikasını kurduğu 1914 yılından başlatılsa da </a:t>
            </a:r>
            <a:r>
              <a:rPr lang="tr-TR" dirty="0" smtClean="0"/>
              <a:t>asıl olarak büyük krizle (1929) </a:t>
            </a:r>
            <a:r>
              <a:rPr lang="tr-TR" dirty="0"/>
              <a:t>1970’ler arası dönem </a:t>
            </a:r>
            <a:r>
              <a:rPr lang="tr-TR" dirty="0" smtClean="0"/>
              <a:t>(</a:t>
            </a:r>
            <a:r>
              <a:rPr lang="tr-TR" dirty="0"/>
              <a:t>özellikle Batı için) </a:t>
            </a:r>
            <a:r>
              <a:rPr lang="tr-TR" dirty="0" err="1"/>
              <a:t>Fordist</a:t>
            </a:r>
            <a:r>
              <a:rPr lang="tr-TR" dirty="0"/>
              <a:t> dönem olarak kabul edilir. </a:t>
            </a:r>
            <a:endParaRPr lang="tr-TR" dirty="0" smtClean="0"/>
          </a:p>
          <a:p>
            <a:pPr algn="just"/>
            <a:r>
              <a:rPr lang="tr-TR" u="sng" dirty="0" smtClean="0"/>
              <a:t>Belli </a:t>
            </a:r>
            <a:r>
              <a:rPr lang="tr-TR" u="sng" dirty="0"/>
              <a:t>bir montaj hattı üzerinde</a:t>
            </a:r>
            <a:r>
              <a:rPr lang="tr-TR" dirty="0"/>
              <a:t>, işin </a:t>
            </a:r>
            <a:r>
              <a:rPr lang="tr-TR" u="sng" dirty="0"/>
              <a:t>basit</a:t>
            </a:r>
            <a:r>
              <a:rPr lang="tr-TR" dirty="0"/>
              <a:t>, </a:t>
            </a:r>
            <a:r>
              <a:rPr lang="tr-TR" u="sng" dirty="0"/>
              <a:t>sürekli kendini yenileyen</a:t>
            </a:r>
            <a:r>
              <a:rPr lang="tr-TR" dirty="0"/>
              <a:t>, </a:t>
            </a:r>
            <a:r>
              <a:rPr lang="tr-TR" u="sng" dirty="0"/>
              <a:t>sabit</a:t>
            </a:r>
            <a:r>
              <a:rPr lang="tr-TR" dirty="0"/>
              <a:t> parçalara bölünmesi ve bu işlerin her birinin </a:t>
            </a:r>
            <a:r>
              <a:rPr lang="tr-TR" u="sng" dirty="0"/>
              <a:t>vasıfsız çalışanlar</a:t>
            </a:r>
            <a:r>
              <a:rPr lang="tr-TR" dirty="0"/>
              <a:t>a yaptırılması </a:t>
            </a:r>
            <a:r>
              <a:rPr lang="tr-TR" dirty="0" err="1"/>
              <a:t>Fordist</a:t>
            </a:r>
            <a:r>
              <a:rPr lang="tr-TR" dirty="0"/>
              <a:t> </a:t>
            </a:r>
            <a:r>
              <a:rPr lang="tr-TR" dirty="0" smtClean="0"/>
              <a:t>üretimi özetler.</a:t>
            </a:r>
          </a:p>
          <a:p>
            <a:pPr algn="just"/>
            <a:r>
              <a:rPr lang="tr-TR" dirty="0" smtClean="0"/>
              <a:t> Sistem</a:t>
            </a:r>
            <a:r>
              <a:rPr lang="tr-TR" dirty="0"/>
              <a:t>, hiyerarşik bir kontrol mekanizması yaratmakta, ileri derecede uzmanlaşma ve işbölümünü teşvik etmekte, kafa ve kol emeğini köktenci biçimde ayırmaktadır.   </a:t>
            </a:r>
          </a:p>
          <a:p>
            <a:endParaRPr lang="tr-TR" dirty="0"/>
          </a:p>
        </p:txBody>
      </p:sp>
    </p:spTree>
    <p:extLst>
      <p:ext uri="{BB962C8B-B14F-4D97-AF65-F5344CB8AC3E}">
        <p14:creationId xmlns:p14="http://schemas.microsoft.com/office/powerpoint/2010/main" val="3741525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1547664" y="1916832"/>
            <a:ext cx="6228000" cy="4029133"/>
          </a:xfrm>
        </p:spPr>
      </p:pic>
    </p:spTree>
    <p:extLst>
      <p:ext uri="{BB962C8B-B14F-4D97-AF65-F5344CB8AC3E}">
        <p14:creationId xmlns:p14="http://schemas.microsoft.com/office/powerpoint/2010/main" val="2682826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914400" y="1547812"/>
            <a:ext cx="7772400" cy="4371975"/>
          </a:xfrm>
        </p:spPr>
      </p:pic>
    </p:spTree>
    <p:extLst>
      <p:ext uri="{BB962C8B-B14F-4D97-AF65-F5344CB8AC3E}">
        <p14:creationId xmlns:p14="http://schemas.microsoft.com/office/powerpoint/2010/main" val="41255792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1166</TotalTime>
  <Words>715</Words>
  <Application>Microsoft Office PowerPoint</Application>
  <PresentationFormat>Ekran Gösterisi (4:3)</PresentationFormat>
  <Paragraphs>60</Paragraphs>
  <Slides>18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18</vt:i4>
      </vt:variant>
    </vt:vector>
  </HeadingPairs>
  <TitlesOfParts>
    <vt:vector size="23" baseType="lpstr">
      <vt:lpstr>Calibri</vt:lpstr>
      <vt:lpstr>Franklin Gothic Book</vt:lpstr>
      <vt:lpstr>Perpetua</vt:lpstr>
      <vt:lpstr>Wingdings 2</vt:lpstr>
      <vt:lpstr>Hisse Senedi</vt:lpstr>
      <vt:lpstr>Eğitim Sisteminde İstihdam Dersi Notları – 7</vt:lpstr>
      <vt:lpstr>Fordizmden Post - Fordizme</vt:lpstr>
      <vt:lpstr>PowerPoint Sunusu</vt:lpstr>
      <vt:lpstr>PowerPoint Sunusu</vt:lpstr>
      <vt:lpstr>Taylorizm</vt:lpstr>
      <vt:lpstr>PowerPoint Sunusu</vt:lpstr>
      <vt:lpstr>Fordizm</vt:lpstr>
      <vt:lpstr>PowerPoint Sunusu</vt:lpstr>
      <vt:lpstr>PowerPoint Sunusu</vt:lpstr>
      <vt:lpstr>PowerPoint Sunusu</vt:lpstr>
      <vt:lpstr>PowerPoint Sunusu</vt:lpstr>
      <vt:lpstr>PowerPoint Sunusu</vt:lpstr>
      <vt:lpstr>Kriz ve Üretim Düzeyinde Yeniden Yapılanma</vt:lpstr>
      <vt:lpstr>PowerPoint Sunusu</vt:lpstr>
      <vt:lpstr>Post-Fordizm</vt:lpstr>
      <vt:lpstr>PowerPoint Sunusu</vt:lpstr>
      <vt:lpstr>Esnek istihdam </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Alanında Performans Değerlendirme Sistemine İlişkin Okul Yöneticilerinin  Görüşleri</dc:title>
  <dc:creator>TARIKSOYDAN</dc:creator>
  <cp:lastModifiedBy>Tarik soydan</cp:lastModifiedBy>
  <cp:revision>341</cp:revision>
  <dcterms:created xsi:type="dcterms:W3CDTF">2014-05-05T08:01:07Z</dcterms:created>
  <dcterms:modified xsi:type="dcterms:W3CDTF">2019-11-21T06:53:38Z</dcterms:modified>
</cp:coreProperties>
</file>