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B39276-9C4E-4625-99D3-B9D69A4C5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82AD07B-08F7-4AC7-933D-7573FEAFF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CCADEB-E594-4E6C-9C79-7A3BF366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2E4669-BA12-4DD6-BE6A-CCF71015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382CF4-3082-4CA1-B06C-C734F244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89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15C77B-F8DA-4103-A331-2CEB5150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530B414-C889-4A5A-BA41-D09980A00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1ACDF7-9E06-43C7-A4B5-1DE84D97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183531-E7F8-4150-B7C8-7C3F0225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5847A6-C358-4096-B93E-7A7633E2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67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906B245-8CB7-4500-93CC-2DE5EDDE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96152DB-0159-4A9A-9B10-B13E5777E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E8B268-6356-4A0C-86F8-DCF240EC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F4E4A3-8B0C-4D43-8DBA-60036248C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2ECF71-D3FE-479C-917E-76D5A364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14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F12C2E-26EE-4F27-BC9E-0AD3DF10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6C0CD0-7813-41F5-9BF3-0606906CC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10D8F9-1974-47FC-A07D-28E869AB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78E195-3359-4C69-8B2E-3D0C11D6B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4DBAFC-C4C6-4864-8AB1-00CF4C37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90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55E4E-74DA-4309-9756-A50408F6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4880CB9-0AE6-4B02-A180-CB08BF997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317A1D-906A-41AA-ABB1-50D4959E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B83239-544F-4FE0-B7FE-26714861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A5708D-5125-4D80-B0A0-0968412D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32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3C0B95-3A7A-4638-BAE7-D7C661D3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1E51D4-B734-421D-9CFF-7CF9E91DD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B05F492-4CB3-4504-AF15-E51A345C9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0D6B9A1-3603-4C3E-A914-6BB7AE337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46B676-B032-46E4-A46F-3FDB7BC3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16B061-668A-4A34-8D57-A2B84E21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31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261D1F-249B-475F-A3D3-E5A7369B4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7012BF-CDAD-4234-B250-3E6D60DCF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9688C2-4E1D-4DAE-83B1-F93F9BCB4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911EB9E-DFAC-4025-B26D-DE386A7C6F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649EE56-BDB8-4613-BF0B-F1E5E0624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C43D713-3D0C-4B61-B812-D6E840FF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9294973-7041-4B59-8550-5EC2D9AE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76DEF13-D6FF-49A4-BD1C-CBE74999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85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09741B-95C6-4B3A-97CD-4ABE8776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5BC3E91-6223-4822-B7D5-0EF19E08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ED67315-8CD4-471C-A8AC-44939EAE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3B175E5-6186-493F-AA37-8432D479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3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D0FD534-BBC5-410A-9B34-498A1B03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B68F3D2-1CDF-45FD-B028-862EAE00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6B4E902-08BA-45D8-A06E-ADB16DAA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08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CC2138-1536-4CD4-90D2-6C115E73B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2D5F0C-C839-4FDF-AA93-2BDB7DBC4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757887E-D891-4906-ACC9-181428A6D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7A8177C-3050-4264-BAEE-49A5E89C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7C8FA6-4C77-40A7-B526-7503C232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BD74BC-FA5B-4C8A-A2D2-B185627A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23E543-965A-40F5-8FD4-27CC285B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F7CD013-3943-40D7-8FED-2D4154E2A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B2B759-05D3-4214-A4B0-F55C749A5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EEF309D-E6E2-492C-9CD6-7F2C927C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BD7B25-537D-493F-A074-F83C68DD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07EA02-8430-48EF-B0E9-BA7F7D85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88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233326A-2C8E-4307-9893-0F611397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BC8CEC-4B03-4C4C-9FCC-2AA916025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EEF21A-9D50-4C89-87F2-F0C256D2A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7898B-40C3-4BC8-9B35-B0B865C53144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CE17BC-4C31-432F-8DA2-85640A3ED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5FD019-D78A-4329-95FD-095D12276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C6FF-47BC-450A-841A-01276E0CF1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8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r.qaz.wiki/wiki/List_of_crowdsourcing_projec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fundme.com/" TargetMode="External"/><Relationship Id="rId2" Type="http://schemas.openxmlformats.org/officeDocument/2006/relationships/hyperlink" Target="https://www.indiegog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4C6255-C187-44A6-9C40-FCE9DFF31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Kitle Kaynak Araçları</a:t>
            </a:r>
          </a:p>
        </p:txBody>
      </p:sp>
    </p:spTree>
    <p:extLst>
      <p:ext uri="{BB962C8B-B14F-4D97-AF65-F5344CB8AC3E}">
        <p14:creationId xmlns:p14="http://schemas.microsoft.com/office/powerpoint/2010/main" val="117537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EE58F-3759-420F-BD06-2FDA3536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Kitle Kaynak (</a:t>
            </a:r>
            <a:r>
              <a:rPr lang="tr-TR" dirty="0" err="1"/>
              <a:t>crowdsourcing</a:t>
            </a:r>
            <a:r>
              <a:rPr lang="tr-TR" dirty="0"/>
              <a:t>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CF6565-8127-4826-99F0-742B5B59D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Herhangi bir sorun çözümü için sorunu ilan ederek kitlelerden çözüm bulmasını beklemek olarak ifade edilebilir. </a:t>
            </a:r>
          </a:p>
          <a:p>
            <a:r>
              <a:rPr lang="tr-TR" dirty="0"/>
              <a:t>Bireysel sorunların çözümü için kullanılabileceği gibi şirketler tarafından ya da sivil toplum kuruluşları tarafından da kullanılabilir. </a:t>
            </a:r>
          </a:p>
          <a:p>
            <a:r>
              <a:rPr lang="tr-TR" dirty="0"/>
              <a:t>Kitle kaynak ile problem çözümü sağlanabilir, herhangi bir görev için iş birliği yapılabilir, finansal destek sağlanabilir, kitle ile birlikte içerik oluşturulabilir ya da üretim yapılabilir. </a:t>
            </a:r>
          </a:p>
        </p:txBody>
      </p:sp>
    </p:spTree>
    <p:extLst>
      <p:ext uri="{BB962C8B-B14F-4D97-AF65-F5344CB8AC3E}">
        <p14:creationId xmlns:p14="http://schemas.microsoft.com/office/powerpoint/2010/main" val="267169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EB3DDF-44B5-4C88-B68C-6508EB0B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Kitle Kaynak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27BDEE-2F3B-49E7-95AC-628480F01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94" y="1353483"/>
            <a:ext cx="10515600" cy="4278293"/>
          </a:xfrm>
        </p:spPr>
        <p:txBody>
          <a:bodyPr>
            <a:normAutofit/>
          </a:bodyPr>
          <a:lstStyle/>
          <a:p>
            <a:r>
              <a:rPr lang="tr-TR" sz="3600" dirty="0"/>
              <a:t>«</a:t>
            </a:r>
            <a:r>
              <a:rPr lang="tr-TR" sz="3600" b="1" dirty="0"/>
              <a:t>Kitle Ağı (</a:t>
            </a:r>
            <a:r>
              <a:rPr lang="tr-TR" sz="3600" b="1" dirty="0" err="1"/>
              <a:t>Crowdcasting</a:t>
            </a:r>
            <a:r>
              <a:rPr lang="tr-TR" sz="3600" b="1" dirty="0"/>
              <a:t>) </a:t>
            </a:r>
            <a:r>
              <a:rPr lang="tr-TR" sz="3600" dirty="0"/>
              <a:t>: Bir problemin ya da görevin çözümünde ilk ya da en hızlı çözen kişinin ödüllendirilmesi esasına dayanır.»</a:t>
            </a:r>
          </a:p>
          <a:p>
            <a:r>
              <a:rPr lang="tr-TR" sz="3600" b="1" dirty="0"/>
              <a:t>Kitle İşbirliği (</a:t>
            </a:r>
            <a:r>
              <a:rPr lang="tr-TR" sz="3600" b="1" dirty="0" err="1"/>
              <a:t>Crowdcollaboration</a:t>
            </a:r>
            <a:r>
              <a:rPr lang="tr-TR" sz="3600" b="1" dirty="0"/>
              <a:t>):</a:t>
            </a:r>
            <a:r>
              <a:rPr lang="tr-TR" sz="3600" dirty="0"/>
              <a:t> Çözümü bulan kişinin ödül alması esasına dayanmaz.  Kendi içinde ikiye ayrılır. </a:t>
            </a:r>
          </a:p>
          <a:p>
            <a:pPr lvl="1"/>
            <a:r>
              <a:rPr lang="tr-TR" sz="3200" dirty="0"/>
              <a:t>Kitle fırtınası (</a:t>
            </a:r>
            <a:r>
              <a:rPr lang="tr-TR" sz="3200" dirty="0" err="1"/>
              <a:t>Crowdstorming</a:t>
            </a:r>
            <a:r>
              <a:rPr lang="tr-TR" sz="3200" dirty="0"/>
              <a:t>) </a:t>
            </a:r>
          </a:p>
          <a:p>
            <a:pPr lvl="1"/>
            <a:r>
              <a:rPr lang="tr-TR" sz="3200" dirty="0"/>
              <a:t>Kitle destek (</a:t>
            </a:r>
            <a:r>
              <a:rPr lang="tr-TR" sz="3200" dirty="0" err="1"/>
              <a:t>Crowdsupport</a:t>
            </a:r>
            <a:r>
              <a:rPr lang="tr-TR" sz="3200" dirty="0"/>
              <a:t>)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DAF3F0E-9652-4FD2-B3AC-485B23B5BC94}"/>
              </a:ext>
            </a:extLst>
          </p:cNvPr>
          <p:cNvSpPr txBox="1"/>
          <p:nvPr/>
        </p:nvSpPr>
        <p:spPr>
          <a:xfrm>
            <a:off x="0" y="586796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tr-TR" sz="2400" b="1" dirty="0"/>
              <a:t>Kaynak</a:t>
            </a:r>
            <a:r>
              <a:rPr lang="tr-TR" sz="2400" dirty="0"/>
              <a:t>: Batu Anadolu, 2016, Üreticinin Çevrimiçi Hali: Kitle Kaynak Yönetimi (</a:t>
            </a:r>
            <a:r>
              <a:rPr lang="tr-TR" sz="2400" dirty="0" err="1"/>
              <a:t>Crowdsourcing</a:t>
            </a:r>
            <a:r>
              <a:rPr lang="tr-TR" sz="2400" dirty="0"/>
              <a:t>). İçinde Dijital Kavramlar, Olanaklar, Deneyimler, </a:t>
            </a:r>
            <a:r>
              <a:rPr lang="tr-TR" sz="2400" dirty="0" err="1"/>
              <a:t>Kalkedon</a:t>
            </a:r>
            <a:r>
              <a:rPr lang="tr-TR" sz="2400" dirty="0"/>
              <a:t> Yayınları, Ed. Prof. Dr. Nilüfer </a:t>
            </a:r>
            <a:r>
              <a:rPr lang="tr-TR" sz="2400" dirty="0" err="1"/>
              <a:t>Timisi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4893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EB3DDF-44B5-4C88-B68C-6508EB0B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Kitle Kaynak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27BDEE-2F3B-49E7-95AC-628480F01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413"/>
            <a:ext cx="10515600" cy="4351338"/>
          </a:xfrm>
        </p:spPr>
        <p:txBody>
          <a:bodyPr>
            <a:normAutofit/>
          </a:bodyPr>
          <a:lstStyle/>
          <a:p>
            <a:r>
              <a:rPr lang="tr-TR" sz="3600" dirty="0"/>
              <a:t>«</a:t>
            </a:r>
            <a:r>
              <a:rPr lang="tr-TR" sz="3600" b="1" dirty="0"/>
              <a:t>Kitle İçerik (</a:t>
            </a:r>
            <a:r>
              <a:rPr lang="tr-TR" sz="3600" b="1" dirty="0" err="1"/>
              <a:t>Crowdcontent</a:t>
            </a:r>
            <a:r>
              <a:rPr lang="tr-TR" sz="3600" b="1" dirty="0"/>
              <a:t>): </a:t>
            </a:r>
            <a:r>
              <a:rPr lang="tr-TR" sz="3600" dirty="0"/>
              <a:t>Tek bir çözüme yönelik çalışmaları bir araya getirme yöntemi». Üçe ayrılır:</a:t>
            </a:r>
          </a:p>
          <a:p>
            <a:pPr lvl="1"/>
            <a:r>
              <a:rPr lang="tr-TR" sz="3200" b="1" dirty="0"/>
              <a:t>Kitle Üretim (</a:t>
            </a:r>
            <a:r>
              <a:rPr lang="tr-TR" sz="3200" b="1" dirty="0" err="1"/>
              <a:t>Crowdproduction</a:t>
            </a:r>
            <a:r>
              <a:rPr lang="tr-TR" sz="3200" b="1" dirty="0"/>
              <a:t>)</a:t>
            </a:r>
            <a:r>
              <a:rPr lang="tr-TR" sz="3200" dirty="0"/>
              <a:t> : «İşin küçük parçalarını yapma»</a:t>
            </a:r>
          </a:p>
          <a:p>
            <a:pPr lvl="1"/>
            <a:r>
              <a:rPr lang="tr-TR" sz="3200" b="1" dirty="0"/>
              <a:t>Kitle Arama (</a:t>
            </a:r>
            <a:r>
              <a:rPr lang="tr-TR" sz="3200" b="1" dirty="0" err="1"/>
              <a:t>Crowdsearching</a:t>
            </a:r>
            <a:r>
              <a:rPr lang="tr-TR" sz="3200" b="1" dirty="0"/>
              <a:t>) </a:t>
            </a:r>
            <a:r>
              <a:rPr lang="tr-TR" sz="3200" dirty="0"/>
              <a:t>: «Kitlenin bir maç doğrultusunda internet içeriğini taramaya yönlendirilmesi»</a:t>
            </a:r>
          </a:p>
          <a:p>
            <a:pPr lvl="1"/>
            <a:r>
              <a:rPr lang="tr-TR" sz="3200" b="1" dirty="0"/>
              <a:t>Kitle Analiz (</a:t>
            </a:r>
            <a:r>
              <a:rPr lang="tr-TR" sz="3200" b="1" dirty="0" err="1"/>
              <a:t>Crowdanalysing</a:t>
            </a:r>
            <a:r>
              <a:rPr lang="tr-TR" sz="3200" b="1" dirty="0"/>
              <a:t>) : «</a:t>
            </a:r>
            <a:r>
              <a:rPr lang="tr-TR" sz="3200" dirty="0"/>
              <a:t>Multimedya belgelerinin incelenmesi»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029B70D-6309-4B5D-8B44-4856790D8AAF}"/>
              </a:ext>
            </a:extLst>
          </p:cNvPr>
          <p:cNvSpPr txBox="1"/>
          <p:nvPr/>
        </p:nvSpPr>
        <p:spPr>
          <a:xfrm>
            <a:off x="0" y="586796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tr-TR" sz="2400" b="1" dirty="0"/>
              <a:t>Kaynak</a:t>
            </a:r>
            <a:r>
              <a:rPr lang="tr-TR" sz="2400" dirty="0"/>
              <a:t>: Batu Anadolu, 2016, Üreticinin Çevrimiçi Hali: Kitle Kaynak Yönetimi (</a:t>
            </a:r>
            <a:r>
              <a:rPr lang="tr-TR" sz="2400" dirty="0" err="1"/>
              <a:t>Crowdsourcing</a:t>
            </a:r>
            <a:r>
              <a:rPr lang="tr-TR" sz="2400" dirty="0"/>
              <a:t>). İçinde Dijital Kavramlar, Olanaklar, Deneyimler, </a:t>
            </a:r>
            <a:r>
              <a:rPr lang="tr-TR" sz="2400" dirty="0" err="1"/>
              <a:t>Kalkedon</a:t>
            </a:r>
            <a:r>
              <a:rPr lang="tr-TR" sz="2400" dirty="0"/>
              <a:t> Yayınları, Ed. Prof. Dr. Nilüfer </a:t>
            </a:r>
            <a:r>
              <a:rPr lang="tr-TR" sz="2400" dirty="0" err="1"/>
              <a:t>Timisi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2130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EB3DDF-44B5-4C88-B68C-6508EB0B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Kitle Kaynak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27BDEE-2F3B-49E7-95AC-628480F01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1404"/>
          </a:xfrm>
        </p:spPr>
        <p:txBody>
          <a:bodyPr>
            <a:normAutofit/>
          </a:bodyPr>
          <a:lstStyle/>
          <a:p>
            <a:r>
              <a:rPr lang="tr-TR" sz="3200" dirty="0"/>
              <a:t>«</a:t>
            </a:r>
            <a:r>
              <a:rPr lang="tr-TR" sz="3200" b="1" dirty="0"/>
              <a:t>Kitle Fonlama (</a:t>
            </a:r>
            <a:r>
              <a:rPr lang="tr-TR" sz="3200" b="1" dirty="0" err="1"/>
              <a:t>Crowdfunding</a:t>
            </a:r>
            <a:r>
              <a:rPr lang="tr-TR" sz="3200" b="1" dirty="0"/>
              <a:t>): «</a:t>
            </a:r>
            <a:r>
              <a:rPr lang="tr-TR" sz="3200" dirty="0"/>
              <a:t>Bir işin kitlelerce yapılmasından çok hedefe yönelik para toplanmasını amaçlayan bir yöntemdir.»</a:t>
            </a:r>
          </a:p>
          <a:p>
            <a:r>
              <a:rPr lang="tr-TR" sz="3200" b="1" dirty="0"/>
              <a:t>Kitle Fikir (</a:t>
            </a:r>
            <a:r>
              <a:rPr lang="tr-TR" sz="3200" b="1" dirty="0" err="1"/>
              <a:t>Crowdopinion</a:t>
            </a:r>
            <a:r>
              <a:rPr lang="tr-TR" sz="3200" b="1" dirty="0"/>
              <a:t>):</a:t>
            </a:r>
            <a:r>
              <a:rPr lang="tr-TR" sz="3200" dirty="0"/>
              <a:t> «Girişimcilerin bir ürün, olay ya da karar konusunda kitleden geri bildirim almasıdır.»</a:t>
            </a:r>
          </a:p>
          <a:p>
            <a:r>
              <a:rPr lang="tr-TR" sz="3200" dirty="0"/>
              <a:t>Örnek projeler için bakınız: </a:t>
            </a:r>
            <a:r>
              <a:rPr lang="tr-TR" sz="3200" dirty="0">
                <a:hlinkClick r:id="rId2"/>
              </a:rPr>
              <a:t>https://tr.qaz.wiki/wiki/List_of_crowdsourcing_projects</a:t>
            </a:r>
            <a:r>
              <a:rPr lang="tr-TR" sz="3200" dirty="0"/>
              <a:t>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CA2956E-D2DF-4E8C-A5DD-AB46B2482A46}"/>
              </a:ext>
            </a:extLst>
          </p:cNvPr>
          <p:cNvSpPr txBox="1"/>
          <p:nvPr/>
        </p:nvSpPr>
        <p:spPr>
          <a:xfrm>
            <a:off x="0" y="586796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tr-TR" sz="2400" b="1" dirty="0"/>
              <a:t>Kaynak</a:t>
            </a:r>
            <a:r>
              <a:rPr lang="tr-TR" sz="2400" dirty="0"/>
              <a:t>: Batu Anadolu, 2016, Üreticinin Çevrimiçi Hali: Kitle Kaynak Yönetimi (</a:t>
            </a:r>
            <a:r>
              <a:rPr lang="tr-TR" sz="2400" dirty="0" err="1"/>
              <a:t>Crowdsourcing</a:t>
            </a:r>
            <a:r>
              <a:rPr lang="tr-TR" sz="2400" dirty="0"/>
              <a:t>). İçinde Dijital Kavramlar, Olanaklar, Deneyimler, </a:t>
            </a:r>
            <a:r>
              <a:rPr lang="tr-TR" sz="2400" dirty="0" err="1"/>
              <a:t>Kalkedon</a:t>
            </a:r>
            <a:r>
              <a:rPr lang="tr-TR" sz="2400" dirty="0"/>
              <a:t> Yayınları, Ed. Prof. Dr. Nilüfer </a:t>
            </a:r>
            <a:r>
              <a:rPr lang="tr-TR" sz="2400" dirty="0" err="1"/>
              <a:t>Timisi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1820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F5C609-E5C5-4662-BB52-E1F6554D1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Kickstarter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B09BA3-03D9-4420-9F34-E33B5FA4B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Kitle fonu (</a:t>
            </a:r>
            <a:r>
              <a:rPr lang="tr-TR" dirty="0" err="1"/>
              <a:t>crowdfund</a:t>
            </a:r>
            <a:r>
              <a:rPr lang="tr-TR" dirty="0"/>
              <a:t>) platformudur. </a:t>
            </a:r>
          </a:p>
          <a:p>
            <a:r>
              <a:rPr lang="tr-TR" dirty="0"/>
              <a:t>Elde ettiğiniz gelirden %5 kesinti yapmaktadır. </a:t>
            </a:r>
          </a:p>
          <a:p>
            <a:r>
              <a:rPr lang="tr-TR" dirty="0"/>
              <a:t>Fon için gösterebileceğiniz bir projeniz ve prototip gösterimi istemektedir. </a:t>
            </a:r>
          </a:p>
          <a:p>
            <a:r>
              <a:rPr lang="tr-TR" dirty="0"/>
              <a:t>Kendi sitesinde içerik oluşturucu el kitabı bulunmaktadır. </a:t>
            </a:r>
          </a:p>
          <a:p>
            <a:r>
              <a:rPr lang="tr-TR" dirty="0"/>
              <a:t>Kendi sitesinde «</a:t>
            </a:r>
            <a:r>
              <a:rPr lang="tr-TR" dirty="0" err="1"/>
              <a:t>creator</a:t>
            </a:r>
            <a:r>
              <a:rPr lang="tr-TR" dirty="0"/>
              <a:t> </a:t>
            </a:r>
            <a:r>
              <a:rPr lang="tr-TR" dirty="0" err="1"/>
              <a:t>handbook</a:t>
            </a:r>
            <a:r>
              <a:rPr lang="tr-TR" dirty="0"/>
              <a:t>» adında içerik oluştururken kullanabileceğiniz bir el kitabı bulunmaktadır.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03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E5D0069-4B61-4FCE-85DA-DA7AAE51B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tr-TR" sz="4000"/>
              <a:t>Indiegogo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74AD5B-A156-4456-912C-4D123B681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321" y="1755092"/>
            <a:ext cx="4832749" cy="4303464"/>
          </a:xfrm>
        </p:spPr>
        <p:txBody>
          <a:bodyPr>
            <a:normAutofit/>
          </a:bodyPr>
          <a:lstStyle/>
          <a:p>
            <a:r>
              <a:rPr lang="tr-TR" sz="2000" dirty="0"/>
              <a:t>2008 yılında kurulan kitle fonu (</a:t>
            </a:r>
            <a:r>
              <a:rPr lang="tr-TR" sz="2000" dirty="0" err="1"/>
              <a:t>crowdfund</a:t>
            </a:r>
            <a:r>
              <a:rPr lang="tr-TR" sz="2000" dirty="0"/>
              <a:t>) </a:t>
            </a:r>
          </a:p>
          <a:p>
            <a:r>
              <a:rPr lang="tr-TR" sz="2000" dirty="0">
                <a:hlinkClick r:id="rId2"/>
              </a:rPr>
              <a:t>https://www.indiegogo.com/</a:t>
            </a:r>
            <a:endParaRPr lang="tr-TR" sz="2000" dirty="0"/>
          </a:p>
          <a:p>
            <a:r>
              <a:rPr lang="tr-TR" sz="2000" dirty="0"/>
              <a:t>Bir proje hazırlayarak ve projenizin neden desteklenmesi gerektiğini açıklayarak projenize bağış toplayabilirsiniz. </a:t>
            </a:r>
            <a:r>
              <a:rPr lang="tr-TR" sz="2000" dirty="0" err="1"/>
              <a:t>Indiegogo</a:t>
            </a:r>
            <a:r>
              <a:rPr lang="tr-TR" sz="2000" dirty="0"/>
              <a:t> bu hizmeti nedeniyle elde ettiğiniz gelirin %5’inde kesinti yapmaktadır. </a:t>
            </a:r>
          </a:p>
          <a:p>
            <a:r>
              <a:rPr lang="tr-TR" sz="2000" dirty="0">
                <a:hlinkClick r:id="rId3"/>
              </a:rPr>
              <a:t>https://www.gofundme.com/</a:t>
            </a:r>
            <a:r>
              <a:rPr lang="tr-TR" sz="2000" dirty="0"/>
              <a:t> yardım odaklı bir platform olarak %5 kesinti yapmamaktadır. </a:t>
            </a:r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4AA3B34C-6D55-470F-8DCF-6402658C80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28" b="-1"/>
          <a:stretch/>
        </p:blipFill>
        <p:spPr>
          <a:xfrm>
            <a:off x="6627928" y="2252331"/>
            <a:ext cx="4832750" cy="33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8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C488BB-CD7C-4291-91E6-7B7AF03B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Patreon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813C72-B762-4589-AC01-7FC7CF42D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Kitle fonu (</a:t>
            </a:r>
            <a:r>
              <a:rPr lang="tr-TR" dirty="0" err="1"/>
              <a:t>crowdfund</a:t>
            </a:r>
            <a:r>
              <a:rPr lang="tr-TR" dirty="0"/>
              <a:t>).</a:t>
            </a:r>
          </a:p>
          <a:p>
            <a:r>
              <a:rPr lang="tr-TR" dirty="0" err="1"/>
              <a:t>YouTube</a:t>
            </a:r>
            <a:r>
              <a:rPr lang="tr-TR" dirty="0"/>
              <a:t> gibi içerik paylaşılan platformlardaki içerik üreticilerine bağış yapmayı sağlayan platformdur. </a:t>
            </a:r>
          </a:p>
          <a:p>
            <a:r>
              <a:rPr lang="tr-TR" dirty="0" err="1"/>
              <a:t>Patreon</a:t>
            </a:r>
            <a:r>
              <a:rPr lang="tr-TR" dirty="0"/>
              <a:t> ve sıraladığımız diğer kitle kaynak platformları üzerinden elde edeceğiniz gelir ulaştığınız kitleye, projenize </a:t>
            </a:r>
            <a:r>
              <a:rPr lang="tr-TR" dirty="0" err="1"/>
              <a:t>vb</a:t>
            </a:r>
            <a:r>
              <a:rPr lang="tr-TR" dirty="0"/>
              <a:t> bağlı olarak değişmektedir.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305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506</Words>
  <Application>Microsoft Office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Kitle Kaynak Araçları</vt:lpstr>
      <vt:lpstr>Kitle Kaynak (crowdsourcing) </vt:lpstr>
      <vt:lpstr>Kitle Kaynak Türleri</vt:lpstr>
      <vt:lpstr>Kitle Kaynak Türleri</vt:lpstr>
      <vt:lpstr>Kitle Kaynak Türleri</vt:lpstr>
      <vt:lpstr>Kickstarter</vt:lpstr>
      <vt:lpstr>Indiegogo</vt:lpstr>
      <vt:lpstr>Patreon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Kitle Kaynak Araçları</dc:title>
  <dc:creator>Yazar </dc:creator>
  <cp:lastModifiedBy>Yazar </cp:lastModifiedBy>
  <cp:revision>18</cp:revision>
  <dcterms:created xsi:type="dcterms:W3CDTF">2021-03-23T11:01:04Z</dcterms:created>
  <dcterms:modified xsi:type="dcterms:W3CDTF">2021-03-24T11:17:14Z</dcterms:modified>
</cp:coreProperties>
</file>