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61" r:id="rId4"/>
    <p:sldId id="262" r:id="rId5"/>
    <p:sldId id="263" r:id="rId6"/>
    <p:sldId id="257" r:id="rId7"/>
    <p:sldId id="258" r:id="rId8"/>
    <p:sldId id="259" r:id="rId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1" d="100"/>
          <a:sy n="71" d="100"/>
        </p:scale>
        <p:origin x="760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1B39276-9C4E-4625-99D3-B9D69A4C588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F82AD07B-08F7-4AC7-933D-7573FEAFF23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C6CCADEB-E594-4E6C-9C79-7A3BF36647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C7898B-40C3-4BC8-9B35-B0B865C53144}" type="datetimeFigureOut">
              <a:rPr lang="tr-TR" smtClean="0"/>
              <a:t>24.03.2021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4C2E4669-BA12-4DD6-BE6A-CCF710150B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EA382CF4-3082-4CA1-B06C-C734F244B2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28C6FF-47BC-450A-841A-01276E0CF10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378999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815C77B-F8DA-4103-A331-2CEB5150DC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6530B414-C889-4A5A-BA41-D09980A00EC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771ACDF7-9E06-43C7-A4B5-1DE84D9775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C7898B-40C3-4BC8-9B35-B0B865C53144}" type="datetimeFigureOut">
              <a:rPr lang="tr-TR" smtClean="0"/>
              <a:t>24.03.2021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53183531-E7F8-4150-B7C8-7C3F02255C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405847A6-C358-4096-B93E-7A7633E223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28C6FF-47BC-450A-841A-01276E0CF10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656779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8906B245-8CB7-4500-93CC-2DE5EDDE288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B96152DB-0159-4A9A-9B10-B13E5777EF5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BAE8B268-6356-4A0C-86F8-DCF240EC74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C7898B-40C3-4BC8-9B35-B0B865C53144}" type="datetimeFigureOut">
              <a:rPr lang="tr-TR" smtClean="0"/>
              <a:t>24.03.2021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32F4E4A3-8B0C-4D43-8DBA-60036248C2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7F2ECF71-D3FE-479C-917E-76D5A364C7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28C6FF-47BC-450A-841A-01276E0CF10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561449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0F12C2E-26EE-4F27-BC9E-0AD3DF104D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16C0CD0-7813-41F5-9BF3-0606906CC65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A010D8F9-1974-47FC-A07D-28E869ABF6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C7898B-40C3-4BC8-9B35-B0B865C53144}" type="datetimeFigureOut">
              <a:rPr lang="tr-TR" smtClean="0"/>
              <a:t>24.03.2021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A778E195-3359-4C69-8B2E-3D0C11D6B5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F74DBAFC-C4C6-4864-8AB1-00CF4C37FB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28C6FF-47BC-450A-841A-01276E0CF10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609034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A055E4E-74DA-4309-9756-A50408F627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C4880CB9-0AE6-4B02-A180-CB08BF997E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45317A1D-906A-41AA-ABB1-50D4959E3D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C7898B-40C3-4BC8-9B35-B0B865C53144}" type="datetimeFigureOut">
              <a:rPr lang="tr-TR" smtClean="0"/>
              <a:t>24.03.2021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CCB83239-544F-4FE0-B7FE-267148611A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8AA5708D-5125-4D80-B0A0-0968412D7F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28C6FF-47BC-450A-841A-01276E0CF10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183257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B3C0B95-3A7A-4638-BAE7-D7C661D36E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B91E51D4-B734-421D-9CFF-7CF9E91DD51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9B05F492-4CB3-4504-AF15-E51A345C9B6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F0D6B9A1-3603-4C3E-A914-6BB7AE3379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C7898B-40C3-4BC8-9B35-B0B865C53144}" type="datetimeFigureOut">
              <a:rPr lang="tr-TR" smtClean="0"/>
              <a:t>24.03.2021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2746B676-B032-46E4-A46F-3FDB7BC37B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0816B061-668A-4A34-8D57-A2B84E21CA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28C6FF-47BC-450A-841A-01276E0CF10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933185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1261D1F-249B-475F-A3D3-E5A7369B46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B57012BF-CDAD-4234-B250-3E6D60DCFE1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739688C2-4E1D-4DAE-83B1-F93F9BCB4A3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F911EB9E-DFAC-4025-B26D-DE386A7C6FB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0649EE56-BDB8-4613-BF0B-F1E5E062480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5C43D713-3D0C-4B61-B812-D6E840FF16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C7898B-40C3-4BC8-9B35-B0B865C53144}" type="datetimeFigureOut">
              <a:rPr lang="tr-TR" smtClean="0"/>
              <a:t>24.03.2021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69294973-7041-4B59-8550-5EC2D9AE35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376DEF13-D6FF-49A4-BD1C-CBE7499904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28C6FF-47BC-450A-841A-01276E0CF10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938565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609741B-95C6-4B3A-97CD-4ABE877687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C5BC3E91-6223-4822-B7D5-0EF19E082A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C7898B-40C3-4BC8-9B35-B0B865C53144}" type="datetimeFigureOut">
              <a:rPr lang="tr-TR" smtClean="0"/>
              <a:t>24.03.2021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EED67315-8CD4-471C-A8AC-44939EAEA9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D3B175E5-6186-493F-AA37-8432D4790E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28C6FF-47BC-450A-841A-01276E0CF10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713570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4D0FD534-BBC5-410A-9B34-498A1B03E2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C7898B-40C3-4BC8-9B35-B0B865C53144}" type="datetimeFigureOut">
              <a:rPr lang="tr-TR" smtClean="0"/>
              <a:t>24.03.2021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0B68F3D2-1CDF-45FD-B028-862EAE00AF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B6B4E902-08BA-45D8-A06E-ADB16DAA28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28C6FF-47BC-450A-841A-01276E0CF10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720887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5CC2138-1536-4CD4-90D2-6C115E73B1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92D5F0C-C839-4FDF-AA93-2BDB7DBC45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6757887E-D891-4906-ACC9-181428A6D4B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C7A8177C-3050-4264-BAEE-49A5E89C6B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C7898B-40C3-4BC8-9B35-B0B865C53144}" type="datetimeFigureOut">
              <a:rPr lang="tr-TR" smtClean="0"/>
              <a:t>24.03.2021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A37C8FA6-4C77-40A7-B526-7503C2321B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C4BD74BC-FA5B-4C8A-A2D2-B185627AC8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28C6FF-47BC-450A-841A-01276E0CF10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392153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723E543-965A-40F5-8FD4-27CC285B95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0F7CD013-3943-40D7-8FED-2D4154E2A60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64B2B759-05D3-4214-A4B0-F55C749A508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DEEF309D-E6E2-492C-9CD6-7F2C927CD7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C7898B-40C3-4BC8-9B35-B0B865C53144}" type="datetimeFigureOut">
              <a:rPr lang="tr-TR" smtClean="0"/>
              <a:t>24.03.2021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EBBD7B25-537D-493F-A074-F83C68DD65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3A07EA02-8430-48EF-B0E9-BA7F7D850E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28C6FF-47BC-450A-841A-01276E0CF10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098823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C233326A-2C8E-4307-9893-0F611397D6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41BC8CEC-4B03-4C4C-9FCC-2AA916025C0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3DEEF21A-9D50-4C89-87F2-F0C256D2AB6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C7898B-40C3-4BC8-9B35-B0B865C53144}" type="datetimeFigureOut">
              <a:rPr lang="tr-TR" smtClean="0"/>
              <a:t>24.03.2021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91CE17BC-4C31-432F-8DA2-85640A3ED6D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BC5FD019-D78A-4329-95FD-095D12276DD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28C6FF-47BC-450A-841A-01276E0CF10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30878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tr.qaz.wiki/wiki/List_of_crowdsourcing_projects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ofundme.com/" TargetMode="External"/><Relationship Id="rId2" Type="http://schemas.openxmlformats.org/officeDocument/2006/relationships/hyperlink" Target="https://www.indiegogo.com/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14C6255-C187-44A6-9C40-FCE9DFF315A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/>
              <a:t>Kitle Kaynak Araçları</a:t>
            </a:r>
          </a:p>
        </p:txBody>
      </p:sp>
    </p:spTree>
    <p:extLst>
      <p:ext uri="{BB962C8B-B14F-4D97-AF65-F5344CB8AC3E}">
        <p14:creationId xmlns:p14="http://schemas.microsoft.com/office/powerpoint/2010/main" val="11753718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C8EE58F-3759-420F-BD06-2FDA353624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Kitle Kaynak (</a:t>
            </a:r>
            <a:r>
              <a:rPr lang="tr-TR" dirty="0" err="1"/>
              <a:t>crowdsourcing</a:t>
            </a:r>
            <a:r>
              <a:rPr lang="tr-TR" dirty="0"/>
              <a:t>) 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4CF6565-8127-4826-99F0-742B5B59D2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Herhangi bir sorun çözümü için sorunu ilan ederek kitlelerden çözüm bulmasını beklemek olarak ifade edilebilir. </a:t>
            </a:r>
          </a:p>
          <a:p>
            <a:r>
              <a:rPr lang="tr-TR" dirty="0"/>
              <a:t>Bireysel sorunların çözümü için kullanılabileceği gibi şirketler tarafından ya da sivil toplum kuruluşları tarafından da kullanılabilir. </a:t>
            </a:r>
          </a:p>
          <a:p>
            <a:r>
              <a:rPr lang="tr-TR" dirty="0"/>
              <a:t>Kitle kaynak ile problem çözümü sağlanabilir, herhangi bir görev için iş birliği yapılabilir, finansal destek sağlanabilir, kitle ile birlikte içerik oluşturulabilir ya da üretim yapılabilir. </a:t>
            </a:r>
          </a:p>
        </p:txBody>
      </p:sp>
    </p:spTree>
    <p:extLst>
      <p:ext uri="{BB962C8B-B14F-4D97-AF65-F5344CB8AC3E}">
        <p14:creationId xmlns:p14="http://schemas.microsoft.com/office/powerpoint/2010/main" val="26716917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CEB3DDF-44B5-4C88-B68C-6508EB0BC6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Kitle Kaynak Türleri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327BDEE-2F3B-49E7-95AC-628480F013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5894" y="1353483"/>
            <a:ext cx="10515600" cy="4278293"/>
          </a:xfrm>
        </p:spPr>
        <p:txBody>
          <a:bodyPr>
            <a:normAutofit/>
          </a:bodyPr>
          <a:lstStyle/>
          <a:p>
            <a:r>
              <a:rPr lang="tr-TR" sz="3600" dirty="0"/>
              <a:t>«</a:t>
            </a:r>
            <a:r>
              <a:rPr lang="tr-TR" sz="3600" b="1" dirty="0"/>
              <a:t>Kitle Ağı (</a:t>
            </a:r>
            <a:r>
              <a:rPr lang="tr-TR" sz="3600" b="1" dirty="0" err="1"/>
              <a:t>Crowdcasting</a:t>
            </a:r>
            <a:r>
              <a:rPr lang="tr-TR" sz="3600" b="1" dirty="0"/>
              <a:t>) </a:t>
            </a:r>
            <a:r>
              <a:rPr lang="tr-TR" sz="3600" dirty="0"/>
              <a:t>: Bir problemin ya da görevin çözümünde ilk ya da en hızlı çözen kişinin ödüllendirilmesi esasına dayanır.»</a:t>
            </a:r>
          </a:p>
          <a:p>
            <a:r>
              <a:rPr lang="tr-TR" sz="3600" b="1" dirty="0"/>
              <a:t>Kitle İşbirliği (</a:t>
            </a:r>
            <a:r>
              <a:rPr lang="tr-TR" sz="3600" b="1" dirty="0" err="1"/>
              <a:t>Crowdcollaboration</a:t>
            </a:r>
            <a:r>
              <a:rPr lang="tr-TR" sz="3600" b="1" dirty="0"/>
              <a:t>):</a:t>
            </a:r>
            <a:r>
              <a:rPr lang="tr-TR" sz="3600" dirty="0"/>
              <a:t> Çözümü bulan kişinin ödül alması esasına dayanmaz.  Kendi içinde ikiye ayrılır. </a:t>
            </a:r>
          </a:p>
          <a:p>
            <a:pPr lvl="1"/>
            <a:r>
              <a:rPr lang="tr-TR" sz="3200" dirty="0"/>
              <a:t>Kitle fırtınası (</a:t>
            </a:r>
            <a:r>
              <a:rPr lang="tr-TR" sz="3200" dirty="0" err="1"/>
              <a:t>Crowdstorming</a:t>
            </a:r>
            <a:r>
              <a:rPr lang="tr-TR" sz="3200" dirty="0"/>
              <a:t>) </a:t>
            </a:r>
          </a:p>
          <a:p>
            <a:pPr lvl="1"/>
            <a:r>
              <a:rPr lang="tr-TR" sz="3200" dirty="0"/>
              <a:t>Kitle destek (</a:t>
            </a:r>
            <a:r>
              <a:rPr lang="tr-TR" sz="3200" dirty="0" err="1"/>
              <a:t>Crowdsupport</a:t>
            </a:r>
            <a:r>
              <a:rPr lang="tr-TR" sz="3200" dirty="0"/>
              <a:t>) </a:t>
            </a:r>
          </a:p>
        </p:txBody>
      </p:sp>
      <p:sp>
        <p:nvSpPr>
          <p:cNvPr id="4" name="Metin kutusu 3">
            <a:extLst>
              <a:ext uri="{FF2B5EF4-FFF2-40B4-BE49-F238E27FC236}">
                <a16:creationId xmlns:a16="http://schemas.microsoft.com/office/drawing/2014/main" id="{CDAF3F0E-9652-4FD2-B3AC-485B23B5BC94}"/>
              </a:ext>
            </a:extLst>
          </p:cNvPr>
          <p:cNvSpPr txBox="1"/>
          <p:nvPr/>
        </p:nvSpPr>
        <p:spPr>
          <a:xfrm>
            <a:off x="0" y="5867963"/>
            <a:ext cx="12192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buFont typeface="Arial" panose="020B0604020202020204" pitchFamily="34" charset="0"/>
              <a:buChar char="•"/>
            </a:pPr>
            <a:r>
              <a:rPr lang="tr-TR" sz="2400" b="1" dirty="0"/>
              <a:t>Kaynak</a:t>
            </a:r>
            <a:r>
              <a:rPr lang="tr-TR" sz="2400" dirty="0"/>
              <a:t>: Batu Anadolu, 2016, Üreticinin Çevrimiçi Hali: Kitle Kaynak Yönetimi (</a:t>
            </a:r>
            <a:r>
              <a:rPr lang="tr-TR" sz="2400" dirty="0" err="1"/>
              <a:t>Crowdsourcing</a:t>
            </a:r>
            <a:r>
              <a:rPr lang="tr-TR" sz="2400" dirty="0"/>
              <a:t>). İçinde Dijital Kavramlar, Olanaklar, Deneyimler, </a:t>
            </a:r>
            <a:r>
              <a:rPr lang="tr-TR" sz="2400" dirty="0" err="1"/>
              <a:t>Kalkedon</a:t>
            </a:r>
            <a:r>
              <a:rPr lang="tr-TR" sz="2400" dirty="0"/>
              <a:t> Yayınları, Ed. Prof. Dr. Nilüfer </a:t>
            </a:r>
            <a:r>
              <a:rPr lang="tr-TR" sz="2400" dirty="0" err="1"/>
              <a:t>Timisi</a:t>
            </a: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34489386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CEB3DDF-44B5-4C88-B68C-6508EB0BC6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Kitle Kaynak Türleri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327BDEE-2F3B-49E7-95AC-628480F013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71413"/>
            <a:ext cx="10515600" cy="4351338"/>
          </a:xfrm>
        </p:spPr>
        <p:txBody>
          <a:bodyPr>
            <a:normAutofit/>
          </a:bodyPr>
          <a:lstStyle/>
          <a:p>
            <a:r>
              <a:rPr lang="tr-TR" sz="3600" dirty="0"/>
              <a:t>«</a:t>
            </a:r>
            <a:r>
              <a:rPr lang="tr-TR" sz="3600" b="1" dirty="0"/>
              <a:t>Kitle İçerik (</a:t>
            </a:r>
            <a:r>
              <a:rPr lang="tr-TR" sz="3600" b="1" dirty="0" err="1"/>
              <a:t>Crowdcontent</a:t>
            </a:r>
            <a:r>
              <a:rPr lang="tr-TR" sz="3600" b="1" dirty="0"/>
              <a:t>): </a:t>
            </a:r>
            <a:r>
              <a:rPr lang="tr-TR" sz="3600" dirty="0"/>
              <a:t>Tek bir çözüme yönelik çalışmaları bir araya getirme yöntemi». Üçe ayrılır:</a:t>
            </a:r>
          </a:p>
          <a:p>
            <a:pPr lvl="1"/>
            <a:r>
              <a:rPr lang="tr-TR" sz="3200" b="1" dirty="0"/>
              <a:t>Kitle Üretim (</a:t>
            </a:r>
            <a:r>
              <a:rPr lang="tr-TR" sz="3200" b="1" dirty="0" err="1"/>
              <a:t>Crowdproduction</a:t>
            </a:r>
            <a:r>
              <a:rPr lang="tr-TR" sz="3200" b="1" dirty="0"/>
              <a:t>)</a:t>
            </a:r>
            <a:r>
              <a:rPr lang="tr-TR" sz="3200" dirty="0"/>
              <a:t> : «İşin küçük parçalarını yapma»</a:t>
            </a:r>
          </a:p>
          <a:p>
            <a:pPr lvl="1"/>
            <a:r>
              <a:rPr lang="tr-TR" sz="3200" b="1" dirty="0"/>
              <a:t>Kitle Arama (</a:t>
            </a:r>
            <a:r>
              <a:rPr lang="tr-TR" sz="3200" b="1" dirty="0" err="1"/>
              <a:t>Crowdsearching</a:t>
            </a:r>
            <a:r>
              <a:rPr lang="tr-TR" sz="3200" b="1" dirty="0"/>
              <a:t>) </a:t>
            </a:r>
            <a:r>
              <a:rPr lang="tr-TR" sz="3200" dirty="0"/>
              <a:t>: «Kitlenin bir maç doğrultusunda internet içeriğini taramaya yönlendirilmesi»</a:t>
            </a:r>
          </a:p>
          <a:p>
            <a:pPr lvl="1"/>
            <a:r>
              <a:rPr lang="tr-TR" sz="3200" b="1" dirty="0"/>
              <a:t>Kitle Analiz (</a:t>
            </a:r>
            <a:r>
              <a:rPr lang="tr-TR" sz="3200" b="1" dirty="0" err="1"/>
              <a:t>Crowdanalysing</a:t>
            </a:r>
            <a:r>
              <a:rPr lang="tr-TR" sz="3200" b="1" dirty="0"/>
              <a:t>) : «</a:t>
            </a:r>
            <a:r>
              <a:rPr lang="tr-TR" sz="3200" dirty="0"/>
              <a:t>Multimedya belgelerinin incelenmesi»</a:t>
            </a:r>
          </a:p>
        </p:txBody>
      </p:sp>
      <p:sp>
        <p:nvSpPr>
          <p:cNvPr id="4" name="Metin kutusu 3">
            <a:extLst>
              <a:ext uri="{FF2B5EF4-FFF2-40B4-BE49-F238E27FC236}">
                <a16:creationId xmlns:a16="http://schemas.microsoft.com/office/drawing/2014/main" id="{A029B70D-6309-4B5D-8B44-4856790D8AAF}"/>
              </a:ext>
            </a:extLst>
          </p:cNvPr>
          <p:cNvSpPr txBox="1"/>
          <p:nvPr/>
        </p:nvSpPr>
        <p:spPr>
          <a:xfrm>
            <a:off x="0" y="5867963"/>
            <a:ext cx="12192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buFont typeface="Arial" panose="020B0604020202020204" pitchFamily="34" charset="0"/>
              <a:buChar char="•"/>
            </a:pPr>
            <a:r>
              <a:rPr lang="tr-TR" sz="2400" b="1" dirty="0"/>
              <a:t>Kaynak</a:t>
            </a:r>
            <a:r>
              <a:rPr lang="tr-TR" sz="2400" dirty="0"/>
              <a:t>: Batu Anadolu, 2016, Üreticinin Çevrimiçi Hali: Kitle Kaynak Yönetimi (</a:t>
            </a:r>
            <a:r>
              <a:rPr lang="tr-TR" sz="2400" dirty="0" err="1"/>
              <a:t>Crowdsourcing</a:t>
            </a:r>
            <a:r>
              <a:rPr lang="tr-TR" sz="2400" dirty="0"/>
              <a:t>). İçinde Dijital Kavramlar, Olanaklar, Deneyimler, </a:t>
            </a:r>
            <a:r>
              <a:rPr lang="tr-TR" sz="2400" dirty="0" err="1"/>
              <a:t>Kalkedon</a:t>
            </a:r>
            <a:r>
              <a:rPr lang="tr-TR" sz="2400" dirty="0"/>
              <a:t> Yayınları, Ed. Prof. Dr. Nilüfer </a:t>
            </a:r>
            <a:r>
              <a:rPr lang="tr-TR" sz="2400" dirty="0" err="1"/>
              <a:t>Timisi</a:t>
            </a: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20213066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CEB3DDF-44B5-4C88-B68C-6508EB0BC6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Kitle Kaynak Türleri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327BDEE-2F3B-49E7-95AC-628480F013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791404"/>
          </a:xfrm>
        </p:spPr>
        <p:txBody>
          <a:bodyPr>
            <a:normAutofit/>
          </a:bodyPr>
          <a:lstStyle/>
          <a:p>
            <a:r>
              <a:rPr lang="tr-TR" sz="3200" dirty="0"/>
              <a:t>«</a:t>
            </a:r>
            <a:r>
              <a:rPr lang="tr-TR" sz="3200" b="1" dirty="0"/>
              <a:t>Kitle Fonlama (</a:t>
            </a:r>
            <a:r>
              <a:rPr lang="tr-TR" sz="3200" b="1" dirty="0" err="1"/>
              <a:t>Crowdfunding</a:t>
            </a:r>
            <a:r>
              <a:rPr lang="tr-TR" sz="3200" b="1" dirty="0"/>
              <a:t>): «</a:t>
            </a:r>
            <a:r>
              <a:rPr lang="tr-TR" sz="3200" dirty="0"/>
              <a:t>Bir işin kitlelerce yapılmasından çok hedefe yönelik para toplanmasını amaçlayan bir yöntemdir.»</a:t>
            </a:r>
          </a:p>
          <a:p>
            <a:r>
              <a:rPr lang="tr-TR" sz="3200" b="1" dirty="0"/>
              <a:t>Kitle Fikir (</a:t>
            </a:r>
            <a:r>
              <a:rPr lang="tr-TR" sz="3200" b="1" dirty="0" err="1"/>
              <a:t>Crowdopinion</a:t>
            </a:r>
            <a:r>
              <a:rPr lang="tr-TR" sz="3200" b="1" dirty="0"/>
              <a:t>):</a:t>
            </a:r>
            <a:r>
              <a:rPr lang="tr-TR" sz="3200" dirty="0"/>
              <a:t> «Girişimcilerin bir ürün, olay ya da karar konusunda kitleden geri bildirim almasıdır.»</a:t>
            </a:r>
          </a:p>
          <a:p>
            <a:r>
              <a:rPr lang="tr-TR" sz="3200" dirty="0"/>
              <a:t>Örnek projeler için bakınız: </a:t>
            </a:r>
            <a:r>
              <a:rPr lang="tr-TR" sz="3200" dirty="0">
                <a:hlinkClick r:id="rId2"/>
              </a:rPr>
              <a:t>https://tr.qaz.wiki/wiki/List_of_crowdsourcing_projects</a:t>
            </a:r>
            <a:r>
              <a:rPr lang="tr-TR" sz="3200" dirty="0"/>
              <a:t> </a:t>
            </a:r>
          </a:p>
        </p:txBody>
      </p:sp>
      <p:sp>
        <p:nvSpPr>
          <p:cNvPr id="4" name="Metin kutusu 3">
            <a:extLst>
              <a:ext uri="{FF2B5EF4-FFF2-40B4-BE49-F238E27FC236}">
                <a16:creationId xmlns:a16="http://schemas.microsoft.com/office/drawing/2014/main" id="{DCA2956E-D2DF-4E8C-A5DD-AB46B2482A46}"/>
              </a:ext>
            </a:extLst>
          </p:cNvPr>
          <p:cNvSpPr txBox="1"/>
          <p:nvPr/>
        </p:nvSpPr>
        <p:spPr>
          <a:xfrm>
            <a:off x="0" y="5867963"/>
            <a:ext cx="12192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buFont typeface="Arial" panose="020B0604020202020204" pitchFamily="34" charset="0"/>
              <a:buChar char="•"/>
            </a:pPr>
            <a:r>
              <a:rPr lang="tr-TR" sz="2400" b="1" dirty="0"/>
              <a:t>Kaynak</a:t>
            </a:r>
            <a:r>
              <a:rPr lang="tr-TR" sz="2400" dirty="0"/>
              <a:t>: Batu Anadolu, 2016, Üreticinin Çevrimiçi Hali: Kitle Kaynak Yönetimi (</a:t>
            </a:r>
            <a:r>
              <a:rPr lang="tr-TR" sz="2400" dirty="0" err="1"/>
              <a:t>Crowdsourcing</a:t>
            </a:r>
            <a:r>
              <a:rPr lang="tr-TR" sz="2400" dirty="0"/>
              <a:t>). İçinde Dijital Kavramlar, Olanaklar, Deneyimler, </a:t>
            </a:r>
            <a:r>
              <a:rPr lang="tr-TR" sz="2400" dirty="0" err="1"/>
              <a:t>Kalkedon</a:t>
            </a:r>
            <a:r>
              <a:rPr lang="tr-TR" sz="2400" dirty="0"/>
              <a:t> Yayınları, Ed. Prof. Dr. Nilüfer </a:t>
            </a:r>
            <a:r>
              <a:rPr lang="tr-TR" sz="2400" dirty="0" err="1"/>
              <a:t>Timisi</a:t>
            </a: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29182093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0F5C609-E5C5-4662-BB52-E1F6554D1F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Kickstarter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7B09BA3-03D9-4420-9F34-E33B5FA4B1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Kitle fonu (</a:t>
            </a:r>
            <a:r>
              <a:rPr lang="tr-TR" dirty="0" err="1"/>
              <a:t>crowdfund</a:t>
            </a:r>
            <a:r>
              <a:rPr lang="tr-TR" dirty="0"/>
              <a:t>) platformudur. </a:t>
            </a:r>
          </a:p>
          <a:p>
            <a:r>
              <a:rPr lang="tr-TR" dirty="0"/>
              <a:t>Elde ettiğiniz gelirden %5 kesinti yapmaktadır. </a:t>
            </a:r>
          </a:p>
          <a:p>
            <a:r>
              <a:rPr lang="tr-TR" dirty="0"/>
              <a:t>Fon için gösterebileceğiniz bir projeniz ve prototip gösterimi istemektedir. </a:t>
            </a:r>
          </a:p>
          <a:p>
            <a:r>
              <a:rPr lang="tr-TR" dirty="0"/>
              <a:t>Kendi sitesinde içerik oluşturucu el kitabı bulunmaktadır. </a:t>
            </a:r>
          </a:p>
          <a:p>
            <a:r>
              <a:rPr lang="tr-TR" dirty="0"/>
              <a:t>Kendi sitesinde «</a:t>
            </a:r>
            <a:r>
              <a:rPr lang="tr-TR" dirty="0" err="1"/>
              <a:t>creator</a:t>
            </a:r>
            <a:r>
              <a:rPr lang="tr-TR" dirty="0"/>
              <a:t> </a:t>
            </a:r>
            <a:r>
              <a:rPr lang="tr-TR" dirty="0" err="1"/>
              <a:t>handbook</a:t>
            </a:r>
            <a:r>
              <a:rPr lang="tr-TR" dirty="0"/>
              <a:t>» adında içerik oluştururken kullanabileceğiniz bir el kitabı bulunmaktadır. </a:t>
            </a:r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910370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9427AF5F-9A0E-42B7-A252-FD64C9885F9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Başlık 1">
            <a:extLst>
              <a:ext uri="{FF2B5EF4-FFF2-40B4-BE49-F238E27FC236}">
                <a16:creationId xmlns:a16="http://schemas.microsoft.com/office/drawing/2014/main" id="{0E5D0069-4B61-4FCE-85DA-DA7AAE51BF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06443"/>
          </a:xfrm>
        </p:spPr>
        <p:txBody>
          <a:bodyPr>
            <a:normAutofit/>
          </a:bodyPr>
          <a:lstStyle/>
          <a:p>
            <a:r>
              <a:rPr lang="tr-TR" sz="4000"/>
              <a:t>Indiegogo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274AD5B-A156-4456-912C-4D123B681C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31321" y="1755092"/>
            <a:ext cx="4832749" cy="4303464"/>
          </a:xfrm>
        </p:spPr>
        <p:txBody>
          <a:bodyPr>
            <a:normAutofit/>
          </a:bodyPr>
          <a:lstStyle/>
          <a:p>
            <a:r>
              <a:rPr lang="tr-TR" sz="2000" dirty="0"/>
              <a:t>2008 yılında kurulan kitle fonu (</a:t>
            </a:r>
            <a:r>
              <a:rPr lang="tr-TR" sz="2000" dirty="0" err="1"/>
              <a:t>crowdfund</a:t>
            </a:r>
            <a:r>
              <a:rPr lang="tr-TR" sz="2000" dirty="0"/>
              <a:t>) </a:t>
            </a:r>
          </a:p>
          <a:p>
            <a:r>
              <a:rPr lang="tr-TR" sz="2000" dirty="0">
                <a:hlinkClick r:id="rId2"/>
              </a:rPr>
              <a:t>https://www.indiegogo.com/</a:t>
            </a:r>
            <a:endParaRPr lang="tr-TR" sz="2000" dirty="0"/>
          </a:p>
          <a:p>
            <a:r>
              <a:rPr lang="tr-TR" sz="2000" dirty="0"/>
              <a:t>Bir proje hazırlayarak ve projenizin neden desteklenmesi gerektiğini açıklayarak projenize bağış toplayabilirsiniz. </a:t>
            </a:r>
            <a:r>
              <a:rPr lang="tr-TR" sz="2000" dirty="0" err="1"/>
              <a:t>Indiegogo</a:t>
            </a:r>
            <a:r>
              <a:rPr lang="tr-TR" sz="2000" dirty="0"/>
              <a:t> bu hizmeti nedeniyle elde ettiğiniz gelirin %5’inde kesinti yapmaktadır. </a:t>
            </a:r>
          </a:p>
          <a:p>
            <a:r>
              <a:rPr lang="tr-TR" sz="2000" dirty="0">
                <a:hlinkClick r:id="rId3"/>
              </a:rPr>
              <a:t>https://www.gofundme.com/</a:t>
            </a:r>
            <a:r>
              <a:rPr lang="tr-TR" sz="2000" dirty="0"/>
              <a:t> yardım odaklı bir platform olarak %5 kesinti yapmamaktadır. </a:t>
            </a:r>
          </a:p>
        </p:txBody>
      </p:sp>
      <p:pic>
        <p:nvPicPr>
          <p:cNvPr id="5" name="Resim 4" descr="metin içeren bir resim&#10;&#10;Açıklama otomatik olarak oluşturuldu">
            <a:extLst>
              <a:ext uri="{FF2B5EF4-FFF2-40B4-BE49-F238E27FC236}">
                <a16:creationId xmlns:a16="http://schemas.microsoft.com/office/drawing/2014/main" id="{4AA3B34C-6D55-470F-8DCF-6402658C80B2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r="6528" b="-1"/>
          <a:stretch/>
        </p:blipFill>
        <p:spPr>
          <a:xfrm>
            <a:off x="6627928" y="2252331"/>
            <a:ext cx="4832750" cy="33089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79899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2C488BB-CD7C-4291-91E6-7B7AF03B70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Patreon</a:t>
            </a:r>
            <a:r>
              <a:rPr lang="tr-TR" dirty="0"/>
              <a:t> 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AC813C72-B762-4589-AC01-7FC7CF42DF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Kitle fonu (</a:t>
            </a:r>
            <a:r>
              <a:rPr lang="tr-TR" dirty="0" err="1"/>
              <a:t>crowdfund</a:t>
            </a:r>
            <a:r>
              <a:rPr lang="tr-TR" dirty="0"/>
              <a:t>).</a:t>
            </a:r>
          </a:p>
          <a:p>
            <a:r>
              <a:rPr lang="tr-TR" dirty="0" err="1"/>
              <a:t>YouTube</a:t>
            </a:r>
            <a:r>
              <a:rPr lang="tr-TR" dirty="0"/>
              <a:t> gibi içerik paylaşılan platformlardaki içerik üreticilerine bağış yapmayı sağlayan platformdur. </a:t>
            </a:r>
          </a:p>
          <a:p>
            <a:r>
              <a:rPr lang="tr-TR" dirty="0" err="1"/>
              <a:t>Patreon</a:t>
            </a:r>
            <a:r>
              <a:rPr lang="tr-TR" dirty="0"/>
              <a:t> ve sıraladığımız diğer kitle kaynak platformları üzerinden elde edeceğiniz gelir ulaştığınız kitleye, projenize </a:t>
            </a:r>
            <a:r>
              <a:rPr lang="tr-TR" dirty="0" err="1"/>
              <a:t>vb</a:t>
            </a:r>
            <a:r>
              <a:rPr lang="tr-TR" dirty="0"/>
              <a:t> bağlı olarak değişmektedir. 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343051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91</TotalTime>
  <Words>506</Words>
  <Application>Microsoft Office PowerPoint</Application>
  <PresentationFormat>Geniş ekran</PresentationFormat>
  <Paragraphs>37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Teması</vt:lpstr>
      <vt:lpstr>Kitle Kaynak Araçları</vt:lpstr>
      <vt:lpstr>Kitle Kaynak (crowdsourcing) </vt:lpstr>
      <vt:lpstr>Kitle Kaynak Türleri</vt:lpstr>
      <vt:lpstr>Kitle Kaynak Türleri</vt:lpstr>
      <vt:lpstr>Kitle Kaynak Türleri</vt:lpstr>
      <vt:lpstr>Kickstarter</vt:lpstr>
      <vt:lpstr>Indiegogo</vt:lpstr>
      <vt:lpstr>Patreon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Kitle Kaynak Araçları</dc:title>
  <dc:creator>Yazar </dc:creator>
  <cp:lastModifiedBy>Yazar </cp:lastModifiedBy>
  <cp:revision>18</cp:revision>
  <dcterms:created xsi:type="dcterms:W3CDTF">2021-03-23T11:01:04Z</dcterms:created>
  <dcterms:modified xsi:type="dcterms:W3CDTF">2021-03-24T11:17:14Z</dcterms:modified>
</cp:coreProperties>
</file>