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49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668474A-3EF9-4A8B-A8AF-D0ED1FB1401B}" type="datetimeFigureOut">
              <a:rPr lang="tr-TR" smtClean="0"/>
              <a:t>29.12.2017</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A33C4DB7-2BE9-459E-8F85-472617DB9988}"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1586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668474A-3EF9-4A8B-A8AF-D0ED1FB1401B}" type="datetimeFigureOut">
              <a:rPr lang="tr-TR" smtClean="0"/>
              <a:t>29.12.2017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33C4DB7-2BE9-459E-8F85-472617DB9988}" type="slidenum">
              <a:rPr lang="tr-TR" smtClean="0"/>
              <a:t>‹#›</a:t>
            </a:fld>
            <a:endParaRPr lang="tr-TR"/>
          </a:p>
        </p:txBody>
      </p:sp>
    </p:spTree>
    <p:extLst>
      <p:ext uri="{BB962C8B-B14F-4D97-AF65-F5344CB8AC3E}">
        <p14:creationId xmlns:p14="http://schemas.microsoft.com/office/powerpoint/2010/main" val="2877638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668474A-3EF9-4A8B-A8AF-D0ED1FB1401B}" type="datetimeFigureOut">
              <a:rPr lang="tr-TR" smtClean="0"/>
              <a:t>29.12.2017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33C4DB7-2BE9-459E-8F85-472617DB9988}"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6283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668474A-3EF9-4A8B-A8AF-D0ED1FB1401B}" type="datetimeFigureOut">
              <a:rPr lang="tr-TR" smtClean="0"/>
              <a:t>29.12.2017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33C4DB7-2BE9-459E-8F85-472617DB9988}"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3118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668474A-3EF9-4A8B-A8AF-D0ED1FB1401B}" type="datetimeFigureOut">
              <a:rPr lang="tr-TR" smtClean="0"/>
              <a:t>29.12.2017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33C4DB7-2BE9-459E-8F85-472617DB9988}" type="slidenum">
              <a:rPr lang="tr-TR" smtClean="0"/>
              <a:t>‹#›</a:t>
            </a:fld>
            <a:endParaRPr lang="tr-TR"/>
          </a:p>
        </p:txBody>
      </p:sp>
    </p:spTree>
    <p:extLst>
      <p:ext uri="{BB962C8B-B14F-4D97-AF65-F5344CB8AC3E}">
        <p14:creationId xmlns:p14="http://schemas.microsoft.com/office/powerpoint/2010/main" val="1155079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668474A-3EF9-4A8B-A8AF-D0ED1FB1401B}" type="datetimeFigureOut">
              <a:rPr lang="tr-TR" smtClean="0"/>
              <a:t>29.12.2017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33C4DB7-2BE9-459E-8F85-472617DB9988}"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122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668474A-3EF9-4A8B-A8AF-D0ED1FB1401B}" type="datetimeFigureOut">
              <a:rPr lang="tr-TR" smtClean="0"/>
              <a:t>29.12.2017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33C4DB7-2BE9-459E-8F85-472617DB9988}"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4711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668474A-3EF9-4A8B-A8AF-D0ED1FB1401B}" type="datetimeFigureOut">
              <a:rPr lang="tr-TR" smtClean="0"/>
              <a:t>29.12.2017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33C4DB7-2BE9-459E-8F85-472617DB9988}"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2214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668474A-3EF9-4A8B-A8AF-D0ED1FB1401B}" type="datetimeFigureOut">
              <a:rPr lang="tr-TR" smtClean="0"/>
              <a:t>29.12.2017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33C4DB7-2BE9-459E-8F85-472617DB9988}"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3835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668474A-3EF9-4A8B-A8AF-D0ED1FB1401B}" type="datetimeFigureOut">
              <a:rPr lang="tr-TR" smtClean="0"/>
              <a:t>29.12.2017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33C4DB7-2BE9-459E-8F85-472617DB9988}" type="slidenum">
              <a:rPr lang="tr-TR" smtClean="0"/>
              <a:t>‹#›</a:t>
            </a:fld>
            <a:endParaRPr lang="tr-TR"/>
          </a:p>
        </p:txBody>
      </p:sp>
    </p:spTree>
    <p:extLst>
      <p:ext uri="{BB962C8B-B14F-4D97-AF65-F5344CB8AC3E}">
        <p14:creationId xmlns:p14="http://schemas.microsoft.com/office/powerpoint/2010/main" val="2696128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668474A-3EF9-4A8B-A8AF-D0ED1FB1401B}" type="datetimeFigureOut">
              <a:rPr lang="tr-TR" smtClean="0"/>
              <a:t>29.12.2017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33C4DB7-2BE9-459E-8F85-472617DB9988}"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6566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7668474A-3EF9-4A8B-A8AF-D0ED1FB1401B}" type="datetimeFigureOut">
              <a:rPr lang="tr-TR" smtClean="0"/>
              <a:t>29.12.2017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33C4DB7-2BE9-459E-8F85-472617DB9988}" type="slidenum">
              <a:rPr lang="tr-TR" smtClean="0"/>
              <a:t>‹#›</a:t>
            </a:fld>
            <a:endParaRPr lang="tr-TR"/>
          </a:p>
        </p:txBody>
      </p:sp>
    </p:spTree>
    <p:extLst>
      <p:ext uri="{BB962C8B-B14F-4D97-AF65-F5344CB8AC3E}">
        <p14:creationId xmlns:p14="http://schemas.microsoft.com/office/powerpoint/2010/main" val="386416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7668474A-3EF9-4A8B-A8AF-D0ED1FB1401B}" type="datetimeFigureOut">
              <a:rPr lang="tr-TR" smtClean="0"/>
              <a:t>29.12.2017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33C4DB7-2BE9-459E-8F85-472617DB9988}"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1813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7668474A-3EF9-4A8B-A8AF-D0ED1FB1401B}" type="datetimeFigureOut">
              <a:rPr lang="tr-TR" smtClean="0"/>
              <a:t>29.12.2017</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33C4DB7-2BE9-459E-8F85-472617DB9988}"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3555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68474A-3EF9-4A8B-A8AF-D0ED1FB1401B}" type="datetimeFigureOut">
              <a:rPr lang="tr-TR" smtClean="0"/>
              <a:t>29.12.2017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33C4DB7-2BE9-459E-8F85-472617DB9988}" type="slidenum">
              <a:rPr lang="tr-TR" smtClean="0"/>
              <a:t>‹#›</a:t>
            </a:fld>
            <a:endParaRPr lang="tr-TR"/>
          </a:p>
        </p:txBody>
      </p:sp>
    </p:spTree>
    <p:extLst>
      <p:ext uri="{BB962C8B-B14F-4D97-AF65-F5344CB8AC3E}">
        <p14:creationId xmlns:p14="http://schemas.microsoft.com/office/powerpoint/2010/main" val="2173654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668474A-3EF9-4A8B-A8AF-D0ED1FB1401B}" type="datetimeFigureOut">
              <a:rPr lang="tr-TR" smtClean="0"/>
              <a:t>29.12.2017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33C4DB7-2BE9-459E-8F85-472617DB9988}"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2665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668474A-3EF9-4A8B-A8AF-D0ED1FB1401B}" type="datetimeFigureOut">
              <a:rPr lang="tr-TR" smtClean="0"/>
              <a:t>29.12.2017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33C4DB7-2BE9-459E-8F85-472617DB9988}" type="slidenum">
              <a:rPr lang="tr-TR" smtClean="0"/>
              <a:t>‹#›</a:t>
            </a:fld>
            <a:endParaRPr lang="tr-TR"/>
          </a:p>
        </p:txBody>
      </p:sp>
    </p:spTree>
    <p:extLst>
      <p:ext uri="{BB962C8B-B14F-4D97-AF65-F5344CB8AC3E}">
        <p14:creationId xmlns:p14="http://schemas.microsoft.com/office/powerpoint/2010/main" val="1866469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668474A-3EF9-4A8B-A8AF-D0ED1FB1401B}" type="datetimeFigureOut">
              <a:rPr lang="tr-TR" smtClean="0"/>
              <a:t>29.12.2017</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33C4DB7-2BE9-459E-8F85-472617DB9988}" type="slidenum">
              <a:rPr lang="tr-TR" smtClean="0"/>
              <a:t>‹#›</a:t>
            </a:fld>
            <a:endParaRPr lang="tr-TR"/>
          </a:p>
        </p:txBody>
      </p:sp>
    </p:spTree>
    <p:extLst>
      <p:ext uri="{BB962C8B-B14F-4D97-AF65-F5344CB8AC3E}">
        <p14:creationId xmlns:p14="http://schemas.microsoft.com/office/powerpoint/2010/main" val="22254012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latin typeface="Garamond" panose="02020404030301010803" pitchFamily="18" charset="0"/>
              </a:rPr>
              <a:t>Din Sosyolojisi I</a:t>
            </a:r>
            <a:endParaRPr lang="tr-TR" dirty="0">
              <a:latin typeface="Garamond" panose="02020404030301010803" pitchFamily="18" charset="0"/>
            </a:endParaRPr>
          </a:p>
        </p:txBody>
      </p:sp>
      <p:sp>
        <p:nvSpPr>
          <p:cNvPr id="3" name="Alt Başlık 2"/>
          <p:cNvSpPr>
            <a:spLocks noGrp="1"/>
          </p:cNvSpPr>
          <p:nvPr>
            <p:ph type="subTitle" idx="1"/>
          </p:nvPr>
        </p:nvSpPr>
        <p:spPr/>
        <p:txBody>
          <a:bodyPr/>
          <a:lstStyle/>
          <a:p>
            <a:r>
              <a:rPr lang="tr-TR" dirty="0" smtClean="0">
                <a:latin typeface="Garamond" panose="02020404030301010803" pitchFamily="18" charset="0"/>
              </a:rPr>
              <a:t>Doç. Dr. İhsan ÇAPCIOĞLU</a:t>
            </a:r>
          </a:p>
          <a:p>
            <a:r>
              <a:rPr lang="tr-TR" dirty="0" smtClean="0">
                <a:latin typeface="Garamond" panose="02020404030301010803" pitchFamily="18" charset="0"/>
              </a:rPr>
              <a:t>12. </a:t>
            </a:r>
            <a:r>
              <a:rPr lang="tr-TR" dirty="0" smtClean="0">
                <a:latin typeface="Garamond" panose="02020404030301010803" pitchFamily="18" charset="0"/>
              </a:rPr>
              <a:t>Hafta: </a:t>
            </a:r>
            <a:r>
              <a:rPr lang="nn-NO" dirty="0" smtClean="0"/>
              <a:t>Din</a:t>
            </a:r>
            <a:r>
              <a:rPr lang="tr-TR" dirty="0" smtClean="0"/>
              <a:t> mi?,</a:t>
            </a:r>
            <a:r>
              <a:rPr lang="nn-NO" dirty="0" smtClean="0"/>
              <a:t> </a:t>
            </a:r>
            <a:r>
              <a:rPr lang="tr-TR" dirty="0"/>
              <a:t>k</a:t>
            </a:r>
            <a:r>
              <a:rPr lang="tr-TR" dirty="0" smtClean="0"/>
              <a:t>ült mü?</a:t>
            </a:r>
            <a:endParaRPr lang="nn-NO" dirty="0"/>
          </a:p>
          <a:p>
            <a:endParaRPr lang="tr-TR" dirty="0"/>
          </a:p>
        </p:txBody>
      </p:sp>
    </p:spTree>
    <p:extLst>
      <p:ext uri="{BB962C8B-B14F-4D97-AF65-F5344CB8AC3E}">
        <p14:creationId xmlns:p14="http://schemas.microsoft.com/office/powerpoint/2010/main" val="3934976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Dini Meşruiyet Sorunu</a:t>
            </a:r>
            <a:endParaRPr lang="tr-TR" dirty="0"/>
          </a:p>
        </p:txBody>
      </p:sp>
      <p:sp>
        <p:nvSpPr>
          <p:cNvPr id="3" name="İçerik Yer Tutucusu 2"/>
          <p:cNvSpPr>
            <a:spLocks noGrp="1"/>
          </p:cNvSpPr>
          <p:nvPr>
            <p:ph idx="1"/>
          </p:nvPr>
        </p:nvSpPr>
        <p:spPr/>
        <p:txBody>
          <a:bodyPr/>
          <a:lstStyle/>
          <a:p>
            <a:r>
              <a:rPr lang="tr-TR" dirty="0" smtClean="0"/>
              <a:t>Din sosyolojisi literatüründe kült ve din tartışmasının temelinde dini açıdan meşruiyet arayışı yatmaktadır.</a:t>
            </a:r>
          </a:p>
          <a:p>
            <a:r>
              <a:rPr lang="tr-TR" dirty="0" smtClean="0"/>
              <a:t>Özetle belirtmek gerekirse, </a:t>
            </a:r>
            <a:r>
              <a:rPr lang="tr-TR" dirty="0"/>
              <a:t>söz konusu </a:t>
            </a:r>
            <a:r>
              <a:rPr lang="tr-TR" dirty="0" smtClean="0"/>
              <a:t>tartışmada </a:t>
            </a:r>
            <a:r>
              <a:rPr lang="tr-TR" dirty="0"/>
              <a:t>dini meşruiyetin sosyal yapılanmasının genellikle iki temel faktöre dayandığı </a:t>
            </a:r>
            <a:r>
              <a:rPr lang="tr-TR" dirty="0" smtClean="0"/>
              <a:t>görülmektedir: </a:t>
            </a:r>
            <a:r>
              <a:rPr lang="tr-TR" dirty="0"/>
              <a:t>(1) Dini grubun var oluş süresi, (2) mensuplarının net sayısı.</a:t>
            </a:r>
          </a:p>
        </p:txBody>
      </p:sp>
    </p:spTree>
    <p:extLst>
      <p:ext uri="{BB962C8B-B14F-4D97-AF65-F5344CB8AC3E}">
        <p14:creationId xmlns:p14="http://schemas.microsoft.com/office/powerpoint/2010/main" val="1144379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Dini Meşruiyet Sorunu</a:t>
            </a:r>
            <a:endParaRPr lang="tr-TR" dirty="0"/>
          </a:p>
        </p:txBody>
      </p:sp>
      <p:sp>
        <p:nvSpPr>
          <p:cNvPr id="3" name="İçerik Yer Tutucusu 2"/>
          <p:cNvSpPr>
            <a:spLocks noGrp="1"/>
          </p:cNvSpPr>
          <p:nvPr>
            <p:ph idx="1"/>
          </p:nvPr>
        </p:nvSpPr>
        <p:spPr/>
        <p:txBody>
          <a:bodyPr/>
          <a:lstStyle/>
          <a:p>
            <a:r>
              <a:rPr lang="tr-TR" dirty="0"/>
              <a:t>Bir dini grup </a:t>
            </a:r>
            <a:r>
              <a:rPr lang="tr-TR" b="1" dirty="0"/>
              <a:t>ne kadar uzun süre </a:t>
            </a:r>
            <a:r>
              <a:rPr lang="tr-TR" dirty="0"/>
              <a:t>varlığını devam ettirirse, “kült” olarak adlandırılma ihtimali o kadar az, meşru bir din olarak kabul görme olasılığı ise, o oranda fazladır. </a:t>
            </a:r>
            <a:r>
              <a:rPr lang="tr-TR" dirty="0" smtClean="0"/>
              <a:t>Geçen </a:t>
            </a:r>
            <a:r>
              <a:rPr lang="tr-TR" dirty="0"/>
              <a:t>zaman bir şekilde dini meşruiyeti sağlamaktadır. Grubun inançları ve ibadet şekilleri olduğu gibi muhafaza edilebilir, liderlik hiyerarşisi aynen kalabilir, dini grubun temel mantığının da değişmesine gerek yoktur. Grup sadece olabildiğince uzun süre hayatta kalmalıdır, sosyal kabulleniş sonunda </a:t>
            </a:r>
            <a:r>
              <a:rPr lang="tr-TR" dirty="0" smtClean="0"/>
              <a:t>gerçekleşecektir.</a:t>
            </a:r>
            <a:endParaRPr lang="tr-TR" dirty="0"/>
          </a:p>
        </p:txBody>
      </p:sp>
    </p:spTree>
    <p:extLst>
      <p:ext uri="{BB962C8B-B14F-4D97-AF65-F5344CB8AC3E}">
        <p14:creationId xmlns:p14="http://schemas.microsoft.com/office/powerpoint/2010/main" val="1800587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Dini Meşruiyet Sorunu</a:t>
            </a:r>
            <a:endParaRPr lang="tr-TR" dirty="0"/>
          </a:p>
        </p:txBody>
      </p:sp>
      <p:sp>
        <p:nvSpPr>
          <p:cNvPr id="3" name="İçerik Yer Tutucusu 2"/>
          <p:cNvSpPr>
            <a:spLocks noGrp="1"/>
          </p:cNvSpPr>
          <p:nvPr>
            <p:ph idx="1"/>
          </p:nvPr>
        </p:nvSpPr>
        <p:spPr/>
        <p:txBody>
          <a:bodyPr>
            <a:normAutofit/>
          </a:bodyPr>
          <a:lstStyle/>
          <a:p>
            <a:r>
              <a:rPr lang="tr-TR" dirty="0"/>
              <a:t>Dini meşruiyetin oluşumunda ikinci faktör, sayıdır</a:t>
            </a:r>
            <a:r>
              <a:rPr lang="tr-TR" dirty="0" smtClean="0"/>
              <a:t>.</a:t>
            </a:r>
          </a:p>
          <a:p>
            <a:r>
              <a:rPr lang="tr-TR" dirty="0"/>
              <a:t> </a:t>
            </a:r>
            <a:r>
              <a:rPr lang="tr-TR" dirty="0" err="1" smtClean="0"/>
              <a:t>Zuckerman</a:t>
            </a:r>
            <a:r>
              <a:rPr lang="tr-TR" dirty="0" smtClean="0"/>
              <a:t> (2009), sayının dini meşruiyetin oluşumuna etki eden temel faktörlerden biri olduğu yönündeki iddiasını şöyle açıklamaktadır:</a:t>
            </a:r>
          </a:p>
          <a:p>
            <a:r>
              <a:rPr lang="tr-TR" dirty="0" smtClean="0"/>
              <a:t>Eğer </a:t>
            </a:r>
            <a:r>
              <a:rPr lang="tr-TR" dirty="0"/>
              <a:t>tek bir insan sıkı bir şekilde başka hiç kimsenin inanmadığı (ve çok az ampirik kanıtı olan ya da hiçbir ampirik kanıtı olmayan) bir şeye inanırsa, insanlar genellikle böyle bir bireyi “deli” ya da “çılgın” olarak adlandırırlar. </a:t>
            </a:r>
          </a:p>
        </p:txBody>
      </p:sp>
    </p:spTree>
    <p:extLst>
      <p:ext uri="{BB962C8B-B14F-4D97-AF65-F5344CB8AC3E}">
        <p14:creationId xmlns:p14="http://schemas.microsoft.com/office/powerpoint/2010/main" val="84127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Dini Meşruiyet Sorunu</a:t>
            </a:r>
            <a:endParaRPr lang="tr-TR" dirty="0"/>
          </a:p>
        </p:txBody>
      </p:sp>
      <p:sp>
        <p:nvSpPr>
          <p:cNvPr id="3" name="İçerik Yer Tutucusu 2"/>
          <p:cNvSpPr>
            <a:spLocks noGrp="1"/>
          </p:cNvSpPr>
          <p:nvPr>
            <p:ph idx="1"/>
          </p:nvPr>
        </p:nvSpPr>
        <p:spPr/>
        <p:txBody>
          <a:bodyPr>
            <a:normAutofit fontScale="92500" lnSpcReduction="10000"/>
          </a:bodyPr>
          <a:lstStyle/>
          <a:p>
            <a:r>
              <a:rPr lang="tr-TR" dirty="0"/>
              <a:t>Eğer, on ya da on beş kişi sıkı bir şekilde başka hiç kimsenin inanmadığı (ve çok az ampirik kanıtı olan ya da hiçbir ampirik kanıtı olmayan) bir şeye inanırsa, insanlar böyle bir grubu “kült” ile ilişkilendirebilirler. Fakat eğer </a:t>
            </a:r>
            <a:r>
              <a:rPr lang="tr-TR" dirty="0" err="1"/>
              <a:t>beşyüz</a:t>
            </a:r>
            <a:r>
              <a:rPr lang="tr-TR" dirty="0"/>
              <a:t> ya da </a:t>
            </a:r>
            <a:r>
              <a:rPr lang="tr-TR" dirty="0" err="1"/>
              <a:t>beşbin</a:t>
            </a:r>
            <a:r>
              <a:rPr lang="tr-TR" dirty="0"/>
              <a:t> kişi sıkı bir şekilde başka hiç kimsenin inanmadığı (ve çok az ampirik kanıtı olan ya da hiçbir ampirik kanıtı olmayan) bir şeye inanırsa, böyle bir grup “</a:t>
            </a:r>
            <a:r>
              <a:rPr lang="tr-TR" dirty="0" err="1"/>
              <a:t>sekt</a:t>
            </a:r>
            <a:r>
              <a:rPr lang="tr-TR" dirty="0"/>
              <a:t>” olarak tanımlanabilir. Ve eğer sayı </a:t>
            </a:r>
            <a:r>
              <a:rPr lang="tr-TR" dirty="0" err="1"/>
              <a:t>onbeş</a:t>
            </a:r>
            <a:r>
              <a:rPr lang="tr-TR" dirty="0"/>
              <a:t> bine ya da </a:t>
            </a:r>
            <a:r>
              <a:rPr lang="tr-TR" dirty="0" err="1"/>
              <a:t>beşyüz</a:t>
            </a:r>
            <a:r>
              <a:rPr lang="tr-TR" dirty="0"/>
              <a:t> bine ulaşırsa, o zaman “</a:t>
            </a:r>
            <a:r>
              <a:rPr lang="tr-TR" dirty="0" err="1"/>
              <a:t>denomination”dan</a:t>
            </a:r>
            <a:r>
              <a:rPr lang="tr-TR" dirty="0"/>
              <a:t> söz edebiliriz. Eğer sayı beş milyon ya da daha fazlaysa, bu durumda ortada gerçek bir “din” var demektir. Elbette, bu sayıları rastgele veriyorum. Basitçe anlatmaya çalıştığım nokta, dini meşruiyetin belirli bir organizasyona mensup bireylerin sayısına göre belirlendiğidir.</a:t>
            </a:r>
          </a:p>
          <a:p>
            <a:endParaRPr lang="tr-TR" dirty="0"/>
          </a:p>
        </p:txBody>
      </p:sp>
    </p:spTree>
    <p:extLst>
      <p:ext uri="{BB962C8B-B14F-4D97-AF65-F5344CB8AC3E}">
        <p14:creationId xmlns:p14="http://schemas.microsoft.com/office/powerpoint/2010/main" val="3008963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Sonuç</a:t>
            </a:r>
            <a:endParaRPr lang="tr-TR" dirty="0"/>
          </a:p>
        </p:txBody>
      </p:sp>
      <p:sp>
        <p:nvSpPr>
          <p:cNvPr id="3" name="İçerik Yer Tutucusu 2"/>
          <p:cNvSpPr>
            <a:spLocks noGrp="1"/>
          </p:cNvSpPr>
          <p:nvPr>
            <p:ph idx="1"/>
          </p:nvPr>
        </p:nvSpPr>
        <p:spPr/>
        <p:txBody>
          <a:bodyPr/>
          <a:lstStyle/>
          <a:p>
            <a:r>
              <a:rPr lang="tr-TR" dirty="0" smtClean="0"/>
              <a:t>Bununla birlikte üzerinde durduğumuz </a:t>
            </a:r>
            <a:r>
              <a:rPr lang="tr-TR" dirty="0"/>
              <a:t>iki faktörün, </a:t>
            </a:r>
            <a:r>
              <a:rPr lang="tr-TR" dirty="0" smtClean="0"/>
              <a:t>yani zaman </a:t>
            </a:r>
            <a:r>
              <a:rPr lang="tr-TR" dirty="0"/>
              <a:t>ve sayının dışında belirli bir dini organizasyonun meşruiyetinin ya da </a:t>
            </a:r>
            <a:r>
              <a:rPr lang="tr-TR" dirty="0" err="1"/>
              <a:t>meşruiyetsizliğinin</a:t>
            </a:r>
            <a:r>
              <a:rPr lang="tr-TR" dirty="0"/>
              <a:t> toplumsal oluşumunda rol oynayan pek çok faktör vardır</a:t>
            </a:r>
            <a:r>
              <a:rPr lang="tr-TR" dirty="0" smtClean="0"/>
              <a:t>. Bu faktörlerin neler olduğuna ilişkin açıklamalar ise, daha sonraki derslerimizin konusudur. </a:t>
            </a:r>
            <a:endParaRPr lang="tr-TR" dirty="0"/>
          </a:p>
        </p:txBody>
      </p:sp>
    </p:spTree>
    <p:extLst>
      <p:ext uri="{BB962C8B-B14F-4D97-AF65-F5344CB8AC3E}">
        <p14:creationId xmlns:p14="http://schemas.microsoft.com/office/powerpoint/2010/main" val="1059535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Temel Kavramlar</a:t>
            </a:r>
            <a:endParaRPr lang="tr-TR" dirty="0"/>
          </a:p>
        </p:txBody>
      </p:sp>
      <p:sp>
        <p:nvSpPr>
          <p:cNvPr id="3" name="İçerik Yer Tutucusu 2"/>
          <p:cNvSpPr>
            <a:spLocks noGrp="1"/>
          </p:cNvSpPr>
          <p:nvPr>
            <p:ph idx="1"/>
          </p:nvPr>
        </p:nvSpPr>
        <p:spPr/>
        <p:txBody>
          <a:bodyPr/>
          <a:lstStyle/>
          <a:p>
            <a:r>
              <a:rPr lang="tr-TR" dirty="0" smtClean="0"/>
              <a:t>Bu dersin konusu kült, </a:t>
            </a:r>
            <a:r>
              <a:rPr lang="tr-TR" dirty="0" err="1" smtClean="0"/>
              <a:t>sekt</a:t>
            </a:r>
            <a:r>
              <a:rPr lang="tr-TR" dirty="0" smtClean="0"/>
              <a:t>, </a:t>
            </a:r>
            <a:r>
              <a:rPr lang="tr-TR" dirty="0" err="1" smtClean="0"/>
              <a:t>denomination</a:t>
            </a:r>
            <a:r>
              <a:rPr lang="tr-TR" dirty="0" smtClean="0"/>
              <a:t> ve din kavramlarıyla kastedilenin ne olduğunu din sosyolojisi literatürü </a:t>
            </a:r>
            <a:r>
              <a:rPr lang="tr-TR" dirty="0" err="1" smtClean="0"/>
              <a:t>çerçevsinde</a:t>
            </a:r>
            <a:r>
              <a:rPr lang="tr-TR" dirty="0" smtClean="0"/>
              <a:t> açıklamaktır.</a:t>
            </a:r>
          </a:p>
          <a:p>
            <a:r>
              <a:rPr lang="tr-TR" dirty="0" smtClean="0"/>
              <a:t>Bu çerçevede öncelikle şu soruların sorulması gerekir:</a:t>
            </a:r>
          </a:p>
          <a:p>
            <a:r>
              <a:rPr lang="tr-TR" dirty="0" smtClean="0"/>
              <a:t>“Kült </a:t>
            </a:r>
            <a:r>
              <a:rPr lang="tr-TR" dirty="0"/>
              <a:t>kavramıyla tam olarak ne kastedilmektedir? Bir grubu din, diğer bir grubu kült yapan şey nedir?” “Kült”, “</a:t>
            </a:r>
            <a:r>
              <a:rPr lang="tr-TR" dirty="0" err="1"/>
              <a:t>sekt</a:t>
            </a:r>
            <a:r>
              <a:rPr lang="tr-TR" dirty="0"/>
              <a:t>” , “</a:t>
            </a:r>
            <a:r>
              <a:rPr lang="tr-TR" dirty="0" err="1"/>
              <a:t>denomination</a:t>
            </a:r>
            <a:r>
              <a:rPr lang="tr-TR" dirty="0"/>
              <a:t>”, “din” gibi yaygın olarak kullanılan kavramlar gerçekte ne anlama gelmektedir?” </a:t>
            </a:r>
          </a:p>
        </p:txBody>
      </p:sp>
    </p:spTree>
    <p:extLst>
      <p:ext uri="{BB962C8B-B14F-4D97-AF65-F5344CB8AC3E}">
        <p14:creationId xmlns:p14="http://schemas.microsoft.com/office/powerpoint/2010/main" val="1854438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Temel Kavramlar</a:t>
            </a:r>
            <a:endParaRPr lang="tr-TR" dirty="0"/>
          </a:p>
        </p:txBody>
      </p:sp>
      <p:sp>
        <p:nvSpPr>
          <p:cNvPr id="3" name="İçerik Yer Tutucusu 2"/>
          <p:cNvSpPr>
            <a:spLocks noGrp="1"/>
          </p:cNvSpPr>
          <p:nvPr>
            <p:ph idx="1"/>
          </p:nvPr>
        </p:nvSpPr>
        <p:spPr/>
        <p:txBody>
          <a:bodyPr/>
          <a:lstStyle/>
          <a:p>
            <a:r>
              <a:rPr lang="tr-TR" dirty="0"/>
              <a:t>Ne yazık ki, bu terimler, ampirik açıdan statik fenomenlerden türetilmiş tanımlar değildir. Daha doğrusu bunlar, kolayca biçimlendirilebilen, tartışmalı ve mütemadiyen değişen sosyal oluşumlardır. </a:t>
            </a:r>
            <a:r>
              <a:rPr lang="tr-TR" dirty="0" smtClean="0"/>
              <a:t>Bununla birlikte din </a:t>
            </a:r>
            <a:r>
              <a:rPr lang="tr-TR" dirty="0"/>
              <a:t>sosyolojisi literatürü, bu kavramların son derece bilimsel bir şekilde tanımlamasına ve ayrıntılı bir biçimde incelemesine ilişkin, kadim, zengin ve saygıdeğer bir geçmişe sahiptir (</a:t>
            </a:r>
            <a:r>
              <a:rPr lang="tr-TR" dirty="0" err="1"/>
              <a:t>Troeltsch</a:t>
            </a:r>
            <a:r>
              <a:rPr lang="tr-TR" dirty="0"/>
              <a:t> 1931; Johnson 1963,1971; </a:t>
            </a:r>
            <a:r>
              <a:rPr lang="tr-TR" dirty="0" err="1"/>
              <a:t>Swatos</a:t>
            </a:r>
            <a:r>
              <a:rPr lang="tr-TR" dirty="0"/>
              <a:t> 1981; </a:t>
            </a:r>
            <a:r>
              <a:rPr lang="tr-TR" dirty="0" err="1"/>
              <a:t>Bainbridge</a:t>
            </a:r>
            <a:r>
              <a:rPr lang="tr-TR" dirty="0"/>
              <a:t> 1997; </a:t>
            </a:r>
            <a:r>
              <a:rPr lang="tr-TR" dirty="0" err="1"/>
              <a:t>Stark</a:t>
            </a:r>
            <a:r>
              <a:rPr lang="tr-TR" dirty="0"/>
              <a:t> ve </a:t>
            </a:r>
            <a:r>
              <a:rPr lang="tr-TR" dirty="0" err="1"/>
              <a:t>Bainbridge</a:t>
            </a:r>
            <a:r>
              <a:rPr lang="tr-TR" dirty="0"/>
              <a:t> 1985; Wilson 1993; </a:t>
            </a:r>
            <a:r>
              <a:rPr lang="tr-TR" dirty="0" err="1"/>
              <a:t>Zablocki</a:t>
            </a:r>
            <a:r>
              <a:rPr lang="tr-TR" dirty="0"/>
              <a:t> ve </a:t>
            </a:r>
            <a:r>
              <a:rPr lang="tr-TR" dirty="0" err="1"/>
              <a:t>Robbins</a:t>
            </a:r>
            <a:r>
              <a:rPr lang="tr-TR" dirty="0"/>
              <a:t> 2001).</a:t>
            </a:r>
          </a:p>
        </p:txBody>
      </p:sp>
    </p:spTree>
    <p:extLst>
      <p:ext uri="{BB962C8B-B14F-4D97-AF65-F5344CB8AC3E}">
        <p14:creationId xmlns:p14="http://schemas.microsoft.com/office/powerpoint/2010/main" val="2921781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Tanımsal Belirsizlik </a:t>
            </a:r>
            <a:endParaRPr lang="tr-TR" dirty="0"/>
          </a:p>
        </p:txBody>
      </p:sp>
      <p:sp>
        <p:nvSpPr>
          <p:cNvPr id="3" name="İçerik Yer Tutucusu 2"/>
          <p:cNvSpPr>
            <a:spLocks noGrp="1"/>
          </p:cNvSpPr>
          <p:nvPr>
            <p:ph idx="1"/>
          </p:nvPr>
        </p:nvSpPr>
        <p:spPr/>
        <p:txBody>
          <a:bodyPr>
            <a:normAutofit/>
          </a:bodyPr>
          <a:lstStyle/>
          <a:p>
            <a:r>
              <a:rPr lang="tr-TR" dirty="0" smtClean="0"/>
              <a:t>Din sosyologlarının ortaya </a:t>
            </a:r>
            <a:r>
              <a:rPr lang="tr-TR" dirty="0"/>
              <a:t>koyduğu tanımlar, anlaşılır, mantıklı ve teorik açıdan faydalı olmasına rağmen, pek çoğumuzun aşina olduğu tanımlar değildir (</a:t>
            </a:r>
            <a:r>
              <a:rPr lang="tr-TR" dirty="0" err="1"/>
              <a:t>Richardson</a:t>
            </a:r>
            <a:r>
              <a:rPr lang="tr-TR" dirty="0"/>
              <a:t> 1993b; </a:t>
            </a:r>
            <a:r>
              <a:rPr lang="tr-TR" dirty="0" err="1"/>
              <a:t>Richardson</a:t>
            </a:r>
            <a:r>
              <a:rPr lang="tr-TR" dirty="0"/>
              <a:t> ve Van </a:t>
            </a:r>
            <a:r>
              <a:rPr lang="tr-TR" dirty="0" err="1"/>
              <a:t>Driel</a:t>
            </a:r>
            <a:r>
              <a:rPr lang="tr-TR" dirty="0"/>
              <a:t> 1997). Çoğu insana göre, “kült” terimi, aslında bir grubu haksız çıkarmak ya da protesto etmek için kullanılan aşağılayıcı bir etikettir. </a:t>
            </a:r>
          </a:p>
        </p:txBody>
      </p:sp>
    </p:spTree>
    <p:extLst>
      <p:ext uri="{BB962C8B-B14F-4D97-AF65-F5344CB8AC3E}">
        <p14:creationId xmlns:p14="http://schemas.microsoft.com/office/powerpoint/2010/main" val="482067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Tanımsal Belirsizlik</a:t>
            </a:r>
            <a:endParaRPr lang="tr-TR" dirty="0"/>
          </a:p>
        </p:txBody>
      </p:sp>
      <p:sp>
        <p:nvSpPr>
          <p:cNvPr id="3" name="İçerik Yer Tutucusu 2"/>
          <p:cNvSpPr>
            <a:spLocks noGrp="1"/>
          </p:cNvSpPr>
          <p:nvPr>
            <p:ph idx="1"/>
          </p:nvPr>
        </p:nvSpPr>
        <p:spPr/>
        <p:txBody>
          <a:bodyPr/>
          <a:lstStyle/>
          <a:p>
            <a:r>
              <a:rPr lang="tr-TR" dirty="0"/>
              <a:t>Diğer taraftan “din” terimi, aslında, kabul görüşü ve saygıyı veya en azından yasallığı ifade eden bir kavramdır. Ayrıca, tanımlamayı yapan kişi, bir grubu yerin dibine batırmak ve aşağılamak ya da desteklemek ve yüceltmek için, belirli ideolojik, politik ya da teolojik amaçlarına hangi kelime uygunsa onu kullanacaktır. Bu nedenle, biz akademisyenlerin dergi makalelerinde ve konferans sunumlarında verdiği bilgilere aldırış etmeksizin, genel kanaatime göre, günümüzde Amerikalıların çoğu bu kavramları aşağıdaki gibi tanımlamaktadır</a:t>
            </a:r>
            <a:r>
              <a:rPr lang="tr-TR" dirty="0" smtClean="0"/>
              <a:t>:</a:t>
            </a:r>
            <a:endParaRPr lang="tr-TR" dirty="0"/>
          </a:p>
        </p:txBody>
      </p:sp>
    </p:spTree>
    <p:extLst>
      <p:ext uri="{BB962C8B-B14F-4D97-AF65-F5344CB8AC3E}">
        <p14:creationId xmlns:p14="http://schemas.microsoft.com/office/powerpoint/2010/main" val="1321697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Kült ve </a:t>
            </a:r>
            <a:r>
              <a:rPr lang="tr-TR" dirty="0" err="1" smtClean="0"/>
              <a:t>Sekt</a:t>
            </a:r>
            <a:endParaRPr lang="tr-TR" dirty="0"/>
          </a:p>
        </p:txBody>
      </p:sp>
      <p:sp>
        <p:nvSpPr>
          <p:cNvPr id="3" name="İçerik Yer Tutucusu 2"/>
          <p:cNvSpPr>
            <a:spLocks noGrp="1"/>
          </p:cNvSpPr>
          <p:nvPr>
            <p:ph idx="1"/>
          </p:nvPr>
        </p:nvSpPr>
        <p:spPr/>
        <p:txBody>
          <a:bodyPr>
            <a:normAutofit/>
          </a:bodyPr>
          <a:lstStyle/>
          <a:p>
            <a:r>
              <a:rPr lang="tr-TR" dirty="0" smtClean="0"/>
              <a:t>Kült</a:t>
            </a:r>
            <a:r>
              <a:rPr lang="tr-TR" dirty="0"/>
              <a:t>, en iyi anlamıyla tuhaf; en kötü anlamıyla öldürücü küçük bir dini gruptur. Kültlere bir şekilde şüpheyle yaklaşılması gerekir. Onlar tehlikelidir ve kesinlikle “yasal” dini organizasyonlar değildir.</a:t>
            </a:r>
          </a:p>
          <a:p>
            <a:r>
              <a:rPr lang="tr-TR" dirty="0" err="1" smtClean="0"/>
              <a:t>Sekt</a:t>
            </a:r>
            <a:r>
              <a:rPr lang="tr-TR" dirty="0"/>
              <a:t>, külte benzer. Bunlar, küçük, tuhaf, farklı ve muhtemelen problemlidir. Fakat, kült kadar da kötü, acayip ve tehlikeli değillerdir. </a:t>
            </a:r>
            <a:r>
              <a:rPr lang="tr-TR" dirty="0" err="1"/>
              <a:t>Sektler</a:t>
            </a:r>
            <a:r>
              <a:rPr lang="tr-TR" dirty="0"/>
              <a:t>, “yasal” dini gruplar olabilir ya da olmayabilirler; statüleri bir şekilde sınırlıdır</a:t>
            </a:r>
            <a:r>
              <a:rPr lang="tr-TR" dirty="0" smtClean="0"/>
              <a:t>.</a:t>
            </a:r>
            <a:endParaRPr lang="tr-TR" dirty="0"/>
          </a:p>
        </p:txBody>
      </p:sp>
    </p:spTree>
    <p:extLst>
      <p:ext uri="{BB962C8B-B14F-4D97-AF65-F5344CB8AC3E}">
        <p14:creationId xmlns:p14="http://schemas.microsoft.com/office/powerpoint/2010/main" val="2065986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Denomination</a:t>
            </a:r>
            <a:r>
              <a:rPr lang="tr-TR" dirty="0" smtClean="0"/>
              <a:t> ve Din</a:t>
            </a:r>
            <a:endParaRPr lang="tr-TR" dirty="0"/>
          </a:p>
        </p:txBody>
      </p:sp>
      <p:sp>
        <p:nvSpPr>
          <p:cNvPr id="3" name="İçerik Yer Tutucusu 2"/>
          <p:cNvSpPr>
            <a:spLocks noGrp="1"/>
          </p:cNvSpPr>
          <p:nvPr>
            <p:ph idx="1"/>
          </p:nvPr>
        </p:nvSpPr>
        <p:spPr/>
        <p:txBody>
          <a:bodyPr/>
          <a:lstStyle/>
          <a:p>
            <a:r>
              <a:rPr lang="nn-NO" dirty="0" smtClean="0"/>
              <a:t>Denomination</a:t>
            </a:r>
            <a:r>
              <a:rPr lang="nn-NO" dirty="0"/>
              <a:t>, büyük bir dinin alt grubudur ve genellikle yasal bir dini topluluk olarak kabul edilir</a:t>
            </a:r>
            <a:r>
              <a:rPr lang="nn-NO" dirty="0" smtClean="0"/>
              <a:t>.</a:t>
            </a:r>
            <a:endParaRPr lang="nn-NO" dirty="0"/>
          </a:p>
          <a:p>
            <a:r>
              <a:rPr lang="tr-TR" dirty="0" smtClean="0"/>
              <a:t>Din</a:t>
            </a:r>
            <a:r>
              <a:rPr lang="tr-TR" dirty="0"/>
              <a:t>, tartışmasız yasal olan büyük bir dini gruptur.</a:t>
            </a:r>
          </a:p>
        </p:txBody>
      </p:sp>
    </p:spTree>
    <p:extLst>
      <p:ext uri="{BB962C8B-B14F-4D97-AF65-F5344CB8AC3E}">
        <p14:creationId xmlns:p14="http://schemas.microsoft.com/office/powerpoint/2010/main" val="2636301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Kült Nedir?</a:t>
            </a:r>
            <a:endParaRPr lang="tr-TR" dirty="0"/>
          </a:p>
        </p:txBody>
      </p:sp>
      <p:sp>
        <p:nvSpPr>
          <p:cNvPr id="3" name="İçerik Yer Tutucusu 2"/>
          <p:cNvSpPr>
            <a:spLocks noGrp="1"/>
          </p:cNvSpPr>
          <p:nvPr>
            <p:ph idx="1"/>
          </p:nvPr>
        </p:nvSpPr>
        <p:spPr/>
        <p:txBody>
          <a:bodyPr/>
          <a:lstStyle/>
          <a:p>
            <a:r>
              <a:rPr lang="tr-TR" dirty="0" smtClean="0"/>
              <a:t>Bu konuda çeşitli görüşler vardır:</a:t>
            </a:r>
          </a:p>
          <a:p>
            <a:r>
              <a:rPr lang="tr-TR" dirty="0" smtClean="0"/>
              <a:t>Birinci </a:t>
            </a:r>
            <a:r>
              <a:rPr lang="tr-TR" dirty="0"/>
              <a:t>görüşe göre, </a:t>
            </a:r>
            <a:r>
              <a:rPr lang="tr-TR" i="1" dirty="0"/>
              <a:t>kültler, karizmatik bir lider tarafından yönetilen dini gruplardır. </a:t>
            </a:r>
            <a:r>
              <a:rPr lang="tr-TR" dirty="0"/>
              <a:t>Özetle, hemen hemen her büyük ve “meşru” din, bir zamanlar karizmatik bir lider tarafından yönetilmiştir ya da bugün yönetilmektedir. </a:t>
            </a:r>
            <a:r>
              <a:rPr lang="tr-TR" dirty="0" smtClean="0"/>
              <a:t> </a:t>
            </a:r>
          </a:p>
          <a:p>
            <a:r>
              <a:rPr lang="tr-TR" dirty="0"/>
              <a:t>İnsanların “</a:t>
            </a:r>
            <a:r>
              <a:rPr lang="tr-TR" dirty="0" err="1"/>
              <a:t>kültler”le</a:t>
            </a:r>
            <a:r>
              <a:rPr lang="tr-TR" dirty="0"/>
              <a:t> ilişkilendirdiği </a:t>
            </a:r>
            <a:r>
              <a:rPr lang="tr-TR" dirty="0" smtClean="0"/>
              <a:t>ikinci görüş, </a:t>
            </a:r>
            <a:r>
              <a:rPr lang="tr-TR" i="1" dirty="0"/>
              <a:t>beyin yıkamadır</a:t>
            </a:r>
            <a:r>
              <a:rPr lang="tr-TR" dirty="0"/>
              <a:t>. Birçok insan kültlerin, psikolojinin harika ve işe yarayan metodu “beyin </a:t>
            </a:r>
            <a:r>
              <a:rPr lang="tr-TR" dirty="0" err="1"/>
              <a:t>kontrolü”nü</a:t>
            </a:r>
            <a:r>
              <a:rPr lang="tr-TR" dirty="0"/>
              <a:t> kullanarak, masum ve saf mensuplarının beyinlerini yıkayan mistik güçlere sahip dini gruplar olduğuna inanır (</a:t>
            </a:r>
            <a:r>
              <a:rPr lang="tr-TR" dirty="0" err="1"/>
              <a:t>Bromley</a:t>
            </a:r>
            <a:r>
              <a:rPr lang="tr-TR" dirty="0"/>
              <a:t> ve Hadden 1993, 30)</a:t>
            </a:r>
          </a:p>
        </p:txBody>
      </p:sp>
    </p:spTree>
    <p:extLst>
      <p:ext uri="{BB962C8B-B14F-4D97-AF65-F5344CB8AC3E}">
        <p14:creationId xmlns:p14="http://schemas.microsoft.com/office/powerpoint/2010/main" val="1543950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Kült Nedir?</a:t>
            </a:r>
            <a:endParaRPr lang="tr-TR" dirty="0"/>
          </a:p>
        </p:txBody>
      </p:sp>
      <p:sp>
        <p:nvSpPr>
          <p:cNvPr id="3" name="İçerik Yer Tutucusu 2"/>
          <p:cNvSpPr>
            <a:spLocks noGrp="1"/>
          </p:cNvSpPr>
          <p:nvPr>
            <p:ph idx="1"/>
          </p:nvPr>
        </p:nvSpPr>
        <p:spPr/>
        <p:txBody>
          <a:bodyPr>
            <a:normAutofit fontScale="92500" lnSpcReduction="10000"/>
          </a:bodyPr>
          <a:lstStyle/>
          <a:p>
            <a:r>
              <a:rPr lang="tr-TR" dirty="0"/>
              <a:t>İnsanların “</a:t>
            </a:r>
            <a:r>
              <a:rPr lang="tr-TR" dirty="0" err="1"/>
              <a:t>kültler”le</a:t>
            </a:r>
            <a:r>
              <a:rPr lang="tr-TR" dirty="0"/>
              <a:t> ilişkilendirdiği üçüncü yaygın </a:t>
            </a:r>
            <a:r>
              <a:rPr lang="tr-TR" dirty="0" smtClean="0"/>
              <a:t>görüş, </a:t>
            </a:r>
            <a:r>
              <a:rPr lang="tr-TR" i="1" dirty="0"/>
              <a:t>onların mensuplarını, </a:t>
            </a:r>
            <a:r>
              <a:rPr lang="tr-TR" i="1" dirty="0" smtClean="0"/>
              <a:t>yasa </a:t>
            </a:r>
            <a:r>
              <a:rPr lang="tr-TR" i="1" dirty="0"/>
              <a:t>dışı, </a:t>
            </a:r>
            <a:r>
              <a:rPr lang="tr-TR" i="1" dirty="0" err="1"/>
              <a:t>kriminal</a:t>
            </a:r>
            <a:r>
              <a:rPr lang="tr-TR" i="1" dirty="0"/>
              <a:t> ya da vahşice eylemlerde bulunmaya zorlamalarıdır. </a:t>
            </a:r>
            <a:endParaRPr lang="tr-TR" i="1" dirty="0" smtClean="0"/>
          </a:p>
          <a:p>
            <a:r>
              <a:rPr lang="tr-TR" dirty="0" smtClean="0"/>
              <a:t>İnsanların </a:t>
            </a:r>
            <a:r>
              <a:rPr lang="tr-TR" dirty="0"/>
              <a:t>“</a:t>
            </a:r>
            <a:r>
              <a:rPr lang="tr-TR" dirty="0" err="1"/>
              <a:t>kültler”le</a:t>
            </a:r>
            <a:r>
              <a:rPr lang="tr-TR" dirty="0"/>
              <a:t> ilişkilendirdiği dördüncü ve son yargı, </a:t>
            </a:r>
            <a:r>
              <a:rPr lang="tr-TR" i="1" dirty="0"/>
              <a:t>onların saçma inanışlara sahip olduğudur. </a:t>
            </a:r>
            <a:endParaRPr lang="tr-TR" i="1" dirty="0" smtClean="0"/>
          </a:p>
          <a:p>
            <a:r>
              <a:rPr lang="tr-TR" dirty="0"/>
              <a:t>Özetle, insanların “kült” olarak nitelendirebilmek için dini organizasyonlarla ilişkilendirdikleri karizmatik liderlik, beyin yıkama, yıkıcı davranış ve tuhaf inanışlar gibi sözde biricik ve ayırt edici özelliklere, şu ya da bu şekilde, hemen hemen her dinde rastlanabilir. Bu durum, “kült” ve “din” arasındaki bütün farkları bilimsel açıdan geçersiz kılmaktadır.</a:t>
            </a:r>
          </a:p>
        </p:txBody>
      </p:sp>
    </p:spTree>
    <p:extLst>
      <p:ext uri="{BB962C8B-B14F-4D97-AF65-F5344CB8AC3E}">
        <p14:creationId xmlns:p14="http://schemas.microsoft.com/office/powerpoint/2010/main" val="20905766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28</TotalTime>
  <Words>1028</Words>
  <Application>Microsoft Office PowerPoint</Application>
  <PresentationFormat>Geniş ekran</PresentationFormat>
  <Paragraphs>40</Paragraphs>
  <Slides>14</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14</vt:i4>
      </vt:variant>
    </vt:vector>
  </HeadingPairs>
  <TitlesOfParts>
    <vt:vector size="17" baseType="lpstr">
      <vt:lpstr>Arial</vt:lpstr>
      <vt:lpstr>Garamond</vt:lpstr>
      <vt:lpstr>Organik</vt:lpstr>
      <vt:lpstr>Din Sosyolojisi I</vt:lpstr>
      <vt:lpstr>Temel Kavramlar</vt:lpstr>
      <vt:lpstr>Temel Kavramlar</vt:lpstr>
      <vt:lpstr>Tanımsal Belirsizlik </vt:lpstr>
      <vt:lpstr>Tanımsal Belirsizlik</vt:lpstr>
      <vt:lpstr>Kült ve Sekt</vt:lpstr>
      <vt:lpstr>Denomination ve Din</vt:lpstr>
      <vt:lpstr>Kült Nedir?</vt:lpstr>
      <vt:lpstr>Kült Nedir?</vt:lpstr>
      <vt:lpstr>Dini Meşruiyet Sorunu</vt:lpstr>
      <vt:lpstr>Dini Meşruiyet Sorunu</vt:lpstr>
      <vt:lpstr>Dini Meşruiyet Sorunu</vt:lpstr>
      <vt:lpstr>Dini Meşruiyet Sorunu</vt:lpstr>
      <vt:lpstr>Sonuç</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 Sosyolojisi I</dc:title>
  <dc:creator>user</dc:creator>
  <cp:lastModifiedBy>user</cp:lastModifiedBy>
  <cp:revision>5</cp:revision>
  <dcterms:created xsi:type="dcterms:W3CDTF">2017-12-29T13:18:09Z</dcterms:created>
  <dcterms:modified xsi:type="dcterms:W3CDTF">2017-12-29T13:46:40Z</dcterms:modified>
</cp:coreProperties>
</file>