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sldIdLst>
    <p:sldId id="256" r:id="rId2"/>
    <p:sldId id="275" r:id="rId3"/>
    <p:sldId id="257" r:id="rId4"/>
    <p:sldId id="258" r:id="rId5"/>
    <p:sldId id="260" r:id="rId6"/>
    <p:sldId id="262" r:id="rId7"/>
    <p:sldId id="270" r:id="rId8"/>
    <p:sldId id="261" r:id="rId9"/>
    <p:sldId id="268" r:id="rId10"/>
    <p:sldId id="267" r:id="rId11"/>
    <p:sldId id="269" r:id="rId12"/>
    <p:sldId id="259" r:id="rId13"/>
    <p:sldId id="266" r:id="rId14"/>
    <p:sldId id="263" r:id="rId15"/>
    <p:sldId id="272" r:id="rId16"/>
    <p:sldId id="271" r:id="rId17"/>
    <p:sldId id="280" r:id="rId18"/>
    <p:sldId id="265" r:id="rId19"/>
    <p:sldId id="277" r:id="rId20"/>
    <p:sldId id="264" r:id="rId21"/>
    <p:sldId id="279" r:id="rId22"/>
    <p:sldId id="276" r:id="rId23"/>
    <p:sldId id="281" r:id="rId24"/>
    <p:sldId id="278" r:id="rId25"/>
    <p:sldId id="334" r:id="rId26"/>
    <p:sldId id="274" r:id="rId27"/>
    <p:sldId id="282" r:id="rId28"/>
    <p:sldId id="283" r:id="rId29"/>
    <p:sldId id="284" r:id="rId30"/>
    <p:sldId id="285" r:id="rId31"/>
    <p:sldId id="288" r:id="rId32"/>
    <p:sldId id="287" r:id="rId33"/>
    <p:sldId id="286" r:id="rId34"/>
    <p:sldId id="289" r:id="rId35"/>
    <p:sldId id="335" r:id="rId36"/>
    <p:sldId id="292" r:id="rId37"/>
    <p:sldId id="273" r:id="rId38"/>
    <p:sldId id="290" r:id="rId39"/>
    <p:sldId id="291" r:id="rId40"/>
    <p:sldId id="296" r:id="rId41"/>
    <p:sldId id="298" r:id="rId42"/>
    <p:sldId id="297" r:id="rId43"/>
    <p:sldId id="299" r:id="rId44"/>
    <p:sldId id="302" r:id="rId45"/>
    <p:sldId id="300" r:id="rId46"/>
    <p:sldId id="336" r:id="rId47"/>
    <p:sldId id="329" r:id="rId48"/>
    <p:sldId id="330" r:id="rId49"/>
    <p:sldId id="322" r:id="rId50"/>
    <p:sldId id="321" r:id="rId51"/>
    <p:sldId id="320" r:id="rId52"/>
    <p:sldId id="319" r:id="rId53"/>
    <p:sldId id="318" r:id="rId54"/>
    <p:sldId id="317" r:id="rId55"/>
    <p:sldId id="316" r:id="rId56"/>
    <p:sldId id="315" r:id="rId57"/>
    <p:sldId id="314" r:id="rId58"/>
    <p:sldId id="313" r:id="rId59"/>
    <p:sldId id="331" r:id="rId60"/>
    <p:sldId id="332" r:id="rId61"/>
    <p:sldId id="312" r:id="rId62"/>
    <p:sldId id="311" r:id="rId63"/>
    <p:sldId id="309" r:id="rId64"/>
    <p:sldId id="325" r:id="rId65"/>
    <p:sldId id="303" r:id="rId66"/>
    <p:sldId id="304" r:id="rId67"/>
    <p:sldId id="308" r:id="rId68"/>
    <p:sldId id="307" r:id="rId69"/>
    <p:sldId id="306" r:id="rId70"/>
    <p:sldId id="305" r:id="rId71"/>
    <p:sldId id="333" r:id="rId72"/>
    <p:sldId id="324" r:id="rId73"/>
    <p:sldId id="323" r:id="rId74"/>
    <p:sldId id="326"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544" autoAdjust="0"/>
    <p:restoredTop sz="94660"/>
  </p:normalViewPr>
  <p:slideViewPr>
    <p:cSldViewPr snapToGrid="0">
      <p:cViewPr varScale="1">
        <p:scale>
          <a:sx n="73" d="100"/>
          <a:sy n="73" d="100"/>
        </p:scale>
        <p:origin x="-74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A288C74B-538C-4A93-9CC4-A39E68DA7FD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416F66-A7D0-4EFA-B022-812E855A679B}"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A288C74B-538C-4A93-9CC4-A39E68DA7FD3}" type="slidenum">
              <a:rPr lang="tr-TR" smtClean="0"/>
              <a:pPr/>
              <a:t>‹#›</a:t>
            </a:fld>
            <a:endParaRPr lang="tr-TR"/>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3416F66-A7D0-4EFA-B022-812E855A679B}" type="datetimeFigureOut">
              <a:rPr lang="tr-TR" smtClean="0"/>
              <a:pPr/>
              <a:t>25.11.2018</a:t>
            </a:fld>
            <a:endParaRPr lang="tr-TR"/>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288C74B-538C-4A93-9CC4-A39E68DA7FD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8430B7-D68B-42A7-81BC-59B2A80F4C26}"/>
              </a:ext>
            </a:extLst>
          </p:cNvPr>
          <p:cNvSpPr>
            <a:spLocks noGrp="1"/>
          </p:cNvSpPr>
          <p:nvPr>
            <p:ph type="ctrTitle"/>
          </p:nvPr>
        </p:nvSpPr>
        <p:spPr/>
        <p:txBody>
          <a:bodyPr/>
          <a:lstStyle/>
          <a:p>
            <a:r>
              <a:rPr lang="tr-TR" dirty="0" smtClean="0"/>
              <a:t>YUNAN VE ROMA MATEMETİKÇİLERİ</a:t>
            </a:r>
            <a:endParaRPr lang="tr-TR" dirty="0"/>
          </a:p>
        </p:txBody>
      </p:sp>
    </p:spTree>
    <p:extLst>
      <p:ext uri="{BB962C8B-B14F-4D97-AF65-F5344CB8AC3E}">
        <p14:creationId xmlns="" xmlns:p14="http://schemas.microsoft.com/office/powerpoint/2010/main" val="226481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72A2D05-F010-42C1-8801-0AA96039A4A9}"/>
              </a:ext>
            </a:extLst>
          </p:cNvPr>
          <p:cNvSpPr>
            <a:spLocks noGrp="1"/>
          </p:cNvSpPr>
          <p:nvPr>
            <p:ph type="title"/>
          </p:nvPr>
        </p:nvSpPr>
        <p:spPr>
          <a:xfrm>
            <a:off x="470453" y="1537873"/>
            <a:ext cx="3200400" cy="2286000"/>
          </a:xfrm>
        </p:spPr>
        <p:txBody>
          <a:bodyPr/>
          <a:lstStyle/>
          <a:p>
            <a:r>
              <a:rPr lang="tr-TR" dirty="0"/>
              <a:t>THALES TEOREMİ</a:t>
            </a:r>
            <a:br>
              <a:rPr lang="tr-TR" dirty="0"/>
            </a:br>
            <a:r>
              <a:rPr lang="tr-TR" dirty="0"/>
              <a:t>(ÇEMBER)</a:t>
            </a:r>
          </a:p>
        </p:txBody>
      </p:sp>
      <p:pic>
        <p:nvPicPr>
          <p:cNvPr id="6" name="Resim 5">
            <a:extLst>
              <a:ext uri="{FF2B5EF4-FFF2-40B4-BE49-F238E27FC236}">
                <a16:creationId xmlns="" xmlns:a16="http://schemas.microsoft.com/office/drawing/2014/main" id="{D8BD1526-C241-492D-811F-38095BC2C6C9}"/>
              </a:ext>
            </a:extLst>
          </p:cNvPr>
          <p:cNvPicPr>
            <a:picLocks noChangeAspect="1"/>
          </p:cNvPicPr>
          <p:nvPr/>
        </p:nvPicPr>
        <p:blipFill>
          <a:blip r:embed="rId2"/>
          <a:stretch>
            <a:fillRect/>
          </a:stretch>
        </p:blipFill>
        <p:spPr>
          <a:xfrm>
            <a:off x="5623062" y="1378847"/>
            <a:ext cx="4762500" cy="3914775"/>
          </a:xfrm>
          <a:prstGeom prst="rect">
            <a:avLst/>
          </a:prstGeom>
        </p:spPr>
      </p:pic>
    </p:spTree>
    <p:extLst>
      <p:ext uri="{BB962C8B-B14F-4D97-AF65-F5344CB8AC3E}">
        <p14:creationId xmlns="" xmlns:p14="http://schemas.microsoft.com/office/powerpoint/2010/main" val="10556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AEA58AA-3A78-4EB5-BFF5-DB8D9685E717}"/>
              </a:ext>
            </a:extLst>
          </p:cNvPr>
          <p:cNvSpPr>
            <a:spLocks noGrp="1"/>
          </p:cNvSpPr>
          <p:nvPr>
            <p:ph type="title"/>
          </p:nvPr>
        </p:nvSpPr>
        <p:spPr>
          <a:xfrm>
            <a:off x="496956" y="1840063"/>
            <a:ext cx="3200400" cy="2286000"/>
          </a:xfrm>
        </p:spPr>
        <p:txBody>
          <a:bodyPr/>
          <a:lstStyle/>
          <a:p>
            <a:r>
              <a:rPr lang="tr-TR" dirty="0"/>
              <a:t>THALES TEOREMİ’NİN İSPATI</a:t>
            </a:r>
            <a:br>
              <a:rPr lang="tr-TR" dirty="0"/>
            </a:br>
            <a:r>
              <a:rPr lang="tr-TR" dirty="0"/>
              <a:t>(ÇEMBER)</a:t>
            </a:r>
          </a:p>
        </p:txBody>
      </p:sp>
      <p:pic>
        <p:nvPicPr>
          <p:cNvPr id="5" name="İçerik Yer Tutucusu 4">
            <a:extLst>
              <a:ext uri="{FF2B5EF4-FFF2-40B4-BE49-F238E27FC236}">
                <a16:creationId xmlns="" xmlns:a16="http://schemas.microsoft.com/office/drawing/2014/main" id="{C217C41B-4A61-4A2C-AF24-1B1FAD93E977}"/>
              </a:ext>
            </a:extLst>
          </p:cNvPr>
          <p:cNvPicPr>
            <a:picLocks noGrp="1" noChangeAspect="1"/>
          </p:cNvPicPr>
          <p:nvPr>
            <p:ph sz="half" idx="1"/>
          </p:nvPr>
        </p:nvPicPr>
        <p:blipFill>
          <a:blip r:embed="rId2"/>
          <a:stretch>
            <a:fillRect/>
          </a:stretch>
        </p:blipFill>
        <p:spPr>
          <a:xfrm>
            <a:off x="6152605" y="1335087"/>
            <a:ext cx="3735978" cy="3914775"/>
          </a:xfrm>
          <a:prstGeom prst="rect">
            <a:avLst/>
          </a:prstGeom>
        </p:spPr>
      </p:pic>
    </p:spTree>
    <p:extLst>
      <p:ext uri="{BB962C8B-B14F-4D97-AF65-F5344CB8AC3E}">
        <p14:creationId xmlns="" xmlns:p14="http://schemas.microsoft.com/office/powerpoint/2010/main" val="319015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B45C5D55-9931-4DCC-BFDC-A9E5E281813D}"/>
              </a:ext>
            </a:extLst>
          </p:cNvPr>
          <p:cNvSpPr>
            <a:spLocks noGrp="1"/>
          </p:cNvSpPr>
          <p:nvPr>
            <p:ph type="title"/>
          </p:nvPr>
        </p:nvSpPr>
        <p:spPr>
          <a:xfrm>
            <a:off x="457200" y="1208832"/>
            <a:ext cx="4049486" cy="1300465"/>
          </a:xfrm>
        </p:spPr>
        <p:txBody>
          <a:bodyPr>
            <a:normAutofit/>
          </a:bodyPr>
          <a:lstStyle/>
          <a:p>
            <a:r>
              <a:rPr lang="tr-TR" sz="4800" dirty="0"/>
              <a:t>PİSAGOR</a:t>
            </a:r>
          </a:p>
        </p:txBody>
      </p:sp>
      <p:sp>
        <p:nvSpPr>
          <p:cNvPr id="6" name="Metin Yer Tutucusu 5">
            <a:extLst>
              <a:ext uri="{FF2B5EF4-FFF2-40B4-BE49-F238E27FC236}">
                <a16:creationId xmlns="" xmlns:a16="http://schemas.microsoft.com/office/drawing/2014/main" id="{03ACE475-62EA-4368-92BE-7BD6B7B67766}"/>
              </a:ext>
            </a:extLst>
          </p:cNvPr>
          <p:cNvSpPr>
            <a:spLocks noGrp="1"/>
          </p:cNvSpPr>
          <p:nvPr>
            <p:ph type="body" idx="2"/>
          </p:nvPr>
        </p:nvSpPr>
        <p:spPr>
          <a:xfrm>
            <a:off x="457200" y="2767054"/>
            <a:ext cx="3200400" cy="3379124"/>
          </a:xfrm>
        </p:spPr>
        <p:txBody>
          <a:bodyPr>
            <a:normAutofit/>
          </a:bodyPr>
          <a:lstStyle/>
          <a:p>
            <a:r>
              <a:rPr lang="tr-TR" dirty="0"/>
              <a:t>Tam adı : Sisamlı Pisagor</a:t>
            </a:r>
          </a:p>
          <a:p>
            <a:r>
              <a:rPr lang="tr-TR" dirty="0"/>
              <a:t>Doğumu : M.Ö. 570 Sisam</a:t>
            </a:r>
          </a:p>
          <a:p>
            <a:r>
              <a:rPr lang="tr-TR" dirty="0"/>
              <a:t>Ölümü : M.Ö. 495</a:t>
            </a:r>
          </a:p>
          <a:p>
            <a:r>
              <a:rPr lang="tr-TR" dirty="0"/>
              <a:t>Çağı : Sokrates öncesi felsefe</a:t>
            </a:r>
          </a:p>
          <a:p>
            <a:r>
              <a:rPr lang="tr-TR" dirty="0"/>
              <a:t>Okulu : </a:t>
            </a:r>
            <a:r>
              <a:rPr lang="tr-TR" dirty="0" err="1"/>
              <a:t>Pisagorculuk</a:t>
            </a:r>
            <a:endParaRPr lang="tr-TR" dirty="0"/>
          </a:p>
          <a:p>
            <a:r>
              <a:rPr lang="tr-TR" dirty="0"/>
              <a:t>İlgi alanları : metafizik, müzik, matematik, etik, politika</a:t>
            </a:r>
          </a:p>
          <a:p>
            <a:r>
              <a:rPr lang="tr-TR" dirty="0"/>
              <a:t>Önemli fikirleri : </a:t>
            </a:r>
            <a:r>
              <a:rPr lang="tr-TR" dirty="0" err="1"/>
              <a:t>Musica</a:t>
            </a:r>
            <a:r>
              <a:rPr lang="tr-TR" dirty="0"/>
              <a:t> </a:t>
            </a:r>
            <a:r>
              <a:rPr lang="tr-TR" dirty="0" err="1"/>
              <a:t>universalis</a:t>
            </a:r>
            <a:r>
              <a:rPr lang="tr-TR" dirty="0"/>
              <a:t>, altın oran, Pisagor teoremi, Pisagor akordu</a:t>
            </a:r>
          </a:p>
        </p:txBody>
      </p:sp>
      <p:pic>
        <p:nvPicPr>
          <p:cNvPr id="2" name="İçerik Yer Tutucusu 1">
            <a:extLst>
              <a:ext uri="{FF2B5EF4-FFF2-40B4-BE49-F238E27FC236}">
                <a16:creationId xmlns="" xmlns:a16="http://schemas.microsoft.com/office/drawing/2014/main" id="{45E26704-A3E2-4665-913B-42CC8F119818}"/>
              </a:ext>
            </a:extLst>
          </p:cNvPr>
          <p:cNvPicPr>
            <a:picLocks noGrp="1" noChangeAspect="1"/>
          </p:cNvPicPr>
          <p:nvPr>
            <p:ph sz="half" idx="1"/>
          </p:nvPr>
        </p:nvPicPr>
        <p:blipFill>
          <a:blip r:embed="rId2"/>
          <a:stretch>
            <a:fillRect/>
          </a:stretch>
        </p:blipFill>
        <p:spPr>
          <a:xfrm>
            <a:off x="6374296" y="1579894"/>
            <a:ext cx="3200400" cy="3407229"/>
          </a:xfrm>
          <a:prstGeom prst="rect">
            <a:avLst/>
          </a:prstGeom>
        </p:spPr>
      </p:pic>
    </p:spTree>
    <p:extLst>
      <p:ext uri="{BB962C8B-B14F-4D97-AF65-F5344CB8AC3E}">
        <p14:creationId xmlns="" xmlns:p14="http://schemas.microsoft.com/office/powerpoint/2010/main" val="320526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319A096-4271-4977-9502-AF9118065A93}"/>
              </a:ext>
            </a:extLst>
          </p:cNvPr>
          <p:cNvSpPr>
            <a:spLocks noGrp="1"/>
          </p:cNvSpPr>
          <p:nvPr>
            <p:ph type="title"/>
          </p:nvPr>
        </p:nvSpPr>
        <p:spPr/>
        <p:txBody>
          <a:bodyPr/>
          <a:lstStyle/>
          <a:p>
            <a:r>
              <a:rPr lang="tr-TR" dirty="0"/>
              <a:t>                              PİSAGOR</a:t>
            </a:r>
          </a:p>
        </p:txBody>
      </p:sp>
      <p:sp>
        <p:nvSpPr>
          <p:cNvPr id="3" name="İçerik Yer Tutucusu 2">
            <a:extLst>
              <a:ext uri="{FF2B5EF4-FFF2-40B4-BE49-F238E27FC236}">
                <a16:creationId xmlns="" xmlns:a16="http://schemas.microsoft.com/office/drawing/2014/main" id="{4539A73F-B590-412E-ABF4-1F5D1B4D46CF}"/>
              </a:ext>
            </a:extLst>
          </p:cNvPr>
          <p:cNvSpPr>
            <a:spLocks noGrp="1"/>
          </p:cNvSpPr>
          <p:nvPr>
            <p:ph idx="1"/>
          </p:nvPr>
        </p:nvSpPr>
        <p:spPr/>
        <p:txBody>
          <a:bodyPr>
            <a:normAutofit fontScale="77500" lnSpcReduction="20000"/>
          </a:bodyPr>
          <a:lstStyle/>
          <a:p>
            <a:pPr marL="0" indent="0">
              <a:buNone/>
            </a:pPr>
            <a:r>
              <a:rPr lang="tr-TR" dirty="0"/>
              <a:t>    Yunan filozof ve matematikçi olan Pisagor hayatı boyunca birçok bilim dalıyla ilgilenmiş ancak en büyük tutkusu sayılar olmuştur. Nitekim de sayıların evreni yönettiğine, evrenin hakiminin sayılar olduğuna hatta Tanrı’nın sayılar olduğuna inanıyordu.</a:t>
            </a:r>
          </a:p>
          <a:p>
            <a:pPr marL="0" indent="0">
              <a:buNone/>
            </a:pPr>
            <a:r>
              <a:rPr lang="tr-TR" dirty="0"/>
              <a:t>    Pisagor sayılara dayalı olarak </a:t>
            </a:r>
            <a:r>
              <a:rPr lang="tr-TR" dirty="0" err="1"/>
              <a:t>astronomi,fizik,felsefe</a:t>
            </a:r>
            <a:r>
              <a:rPr lang="tr-TR" dirty="0"/>
              <a:t> ve dini alanlarda çalışmalar yapmıştır.  Ancak kendisiyle özleşen en büyük keşif ise Pisagor Teoremi olmuştur. Bu teoremle irrasyonel sayıları keşfetmiş müziğin matematiksel bir özellik taşıdığını düşünerek </a:t>
            </a:r>
            <a:r>
              <a:rPr lang="tr-TR" dirty="0" err="1"/>
              <a:t>diaktonik</a:t>
            </a:r>
            <a:r>
              <a:rPr lang="tr-TR" dirty="0"/>
              <a:t> skalayı bulmuştur.</a:t>
            </a:r>
          </a:p>
          <a:p>
            <a:pPr marL="0" indent="0">
              <a:buNone/>
            </a:pPr>
            <a:r>
              <a:rPr lang="tr-TR" dirty="0"/>
              <a:t>    Ayrıca Dünya’nın yuvarlak olduğunu iddia eden ilk bilim insanıdır. Akşam ve sabah yıldızı olarak adlandırılan yıldızların da Venüs gezegeni olduğunu da keşfetmiştir. O dönemlerde hakim olan Güneş’in  Dünya etrafında döndüğü görüşüne de karşı çıkmıştır ve Dünya’nın güneş etrafında döndüğünü savunmuştur. Ancak bu görüşüyle çok sert tepkiler alması sebebiyle bu düşüncesini resmi olarak açıklamamıştır.</a:t>
            </a:r>
          </a:p>
        </p:txBody>
      </p:sp>
    </p:spTree>
    <p:extLst>
      <p:ext uri="{BB962C8B-B14F-4D97-AF65-F5344CB8AC3E}">
        <p14:creationId xmlns="" xmlns:p14="http://schemas.microsoft.com/office/powerpoint/2010/main" val="256633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644FE6-588E-4163-8ED0-EF3CE6211ECB}"/>
              </a:ext>
            </a:extLst>
          </p:cNvPr>
          <p:cNvSpPr>
            <a:spLocks noGrp="1"/>
          </p:cNvSpPr>
          <p:nvPr>
            <p:ph type="title"/>
          </p:nvPr>
        </p:nvSpPr>
        <p:spPr/>
        <p:txBody>
          <a:bodyPr/>
          <a:lstStyle/>
          <a:p>
            <a:r>
              <a:rPr lang="tr-TR" dirty="0"/>
              <a:t>     PİSAGORCULUK VE PİSAGOR OKULU</a:t>
            </a:r>
          </a:p>
        </p:txBody>
      </p:sp>
      <p:sp>
        <p:nvSpPr>
          <p:cNvPr id="3" name="İçerik Yer Tutucusu 2">
            <a:extLst>
              <a:ext uri="{FF2B5EF4-FFF2-40B4-BE49-F238E27FC236}">
                <a16:creationId xmlns="" xmlns:a16="http://schemas.microsoft.com/office/drawing/2014/main" id="{F248CD15-CCAC-42C2-BC36-177999851EFF}"/>
              </a:ext>
            </a:extLst>
          </p:cNvPr>
          <p:cNvSpPr>
            <a:spLocks noGrp="1"/>
          </p:cNvSpPr>
          <p:nvPr>
            <p:ph idx="1"/>
          </p:nvPr>
        </p:nvSpPr>
        <p:spPr/>
        <p:txBody>
          <a:bodyPr>
            <a:normAutofit fontScale="92500" lnSpcReduction="10000"/>
          </a:bodyPr>
          <a:lstStyle/>
          <a:p>
            <a:pPr marL="0" indent="0">
              <a:buNone/>
            </a:pPr>
            <a:r>
              <a:rPr lang="tr-TR" dirty="0"/>
              <a:t> </a:t>
            </a:r>
            <a:r>
              <a:rPr lang="tr-TR" dirty="0" err="1"/>
              <a:t>Croton</a:t>
            </a:r>
            <a:r>
              <a:rPr lang="tr-TR" dirty="0"/>
              <a:t> kentinde göç eden Pisagor’un kurduğu felsefi ve dini konsepte sahip olan okul ,belli öğretileri temel almıştır. Fizik, matematik , astronomi ve müzik derslerinin yanı sıra bu okul dini bir tarikattı. </a:t>
            </a:r>
          </a:p>
          <a:p>
            <a:pPr marL="0" indent="0">
              <a:buNone/>
            </a:pPr>
            <a:r>
              <a:rPr lang="tr-TR" dirty="0"/>
              <a:t>Pisagor’un bu okul vasıtasıyla oluşturduğu cemaatin uyması gereken kurallar vardı. Cemaat üyelerinin kendilerini somut dünyevi ihtiyaçlardan arındırıp temiz bir hayat sürmeleri en önemli kuraldı. Ayrıca et yemek , kurban vermek ve hayvan öldürmek yasaktı. Bu kurallar dönemin halkı tarafından bilindiğinden günümüzde et yemeyen vejetaryen kelimesi yerine 1842 yılına kadar </a:t>
            </a:r>
            <a:r>
              <a:rPr lang="tr-TR" dirty="0" err="1"/>
              <a:t>pisagorcu</a:t>
            </a:r>
            <a:r>
              <a:rPr lang="tr-TR" dirty="0"/>
              <a:t> kelimesi kullanılmaktaydı.</a:t>
            </a:r>
          </a:p>
        </p:txBody>
      </p:sp>
    </p:spTree>
    <p:extLst>
      <p:ext uri="{BB962C8B-B14F-4D97-AF65-F5344CB8AC3E}">
        <p14:creationId xmlns="" xmlns:p14="http://schemas.microsoft.com/office/powerpoint/2010/main" val="3492936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8C05B37-0CA2-4399-BE6A-EAB112163F74}"/>
              </a:ext>
            </a:extLst>
          </p:cNvPr>
          <p:cNvSpPr>
            <a:spLocks noGrp="1"/>
          </p:cNvSpPr>
          <p:nvPr>
            <p:ph type="title"/>
          </p:nvPr>
        </p:nvSpPr>
        <p:spPr/>
        <p:txBody>
          <a:bodyPr/>
          <a:lstStyle/>
          <a:p>
            <a:r>
              <a:rPr lang="tr-TR" dirty="0"/>
              <a:t>              PİSAGORCULUKTA SAYI</a:t>
            </a:r>
          </a:p>
        </p:txBody>
      </p:sp>
      <p:sp>
        <p:nvSpPr>
          <p:cNvPr id="3" name="İçerik Yer Tutucusu 2">
            <a:extLst>
              <a:ext uri="{FF2B5EF4-FFF2-40B4-BE49-F238E27FC236}">
                <a16:creationId xmlns="" xmlns:a16="http://schemas.microsoft.com/office/drawing/2014/main" id="{78F490B0-846D-475B-83D0-D02CE145E22F}"/>
              </a:ext>
            </a:extLst>
          </p:cNvPr>
          <p:cNvSpPr>
            <a:spLocks noGrp="1"/>
          </p:cNvSpPr>
          <p:nvPr>
            <p:ph idx="1"/>
          </p:nvPr>
        </p:nvSpPr>
        <p:spPr/>
        <p:txBody>
          <a:bodyPr>
            <a:normAutofit fontScale="77500" lnSpcReduction="20000"/>
          </a:bodyPr>
          <a:lstStyle/>
          <a:p>
            <a:r>
              <a:rPr lang="tr-TR" dirty="0"/>
              <a:t>Sayılara tanrısal özellik atfeden Pisagor’a göre sayılar evrendeki her şeyi açıklayabiliyordu. Buna paralel olarak Pisagor sayılara göre bazı özel anlamlar  oluşturmuştur. Bunlar;</a:t>
            </a:r>
          </a:p>
          <a:p>
            <a:r>
              <a:rPr lang="tr-TR" dirty="0"/>
              <a:t>1 : Temel sayıdır. Tek ve çift sayıları meydana getirendir. Sayıların ve varlıkların sonsuz dizisi Bir'den çıkar. İki türlü Bir vardır. İlki, bütün sayılar (varlıklar) zincirinin içinden çıktığı ve sonuç olarak da onları içeren, kuşatan, özetleyen, karşıtı olmayan Mutlak Bir'dir. Bütün varlıkların değişmez ilkesi ve ebedî kaynağı, sarsılmaz ilkesidir.</a:t>
            </a:r>
          </a:p>
          <a:p>
            <a:r>
              <a:rPr lang="tr-TR" dirty="0"/>
              <a:t>2 : Dişiliği ve doğanın bu dişilikten geldiğini ifade eder.</a:t>
            </a:r>
          </a:p>
          <a:p>
            <a:r>
              <a:rPr lang="tr-TR" dirty="0"/>
              <a:t>3 : Uyum ve düzenle maddenin içerdiği üçlü öğeyi temsil eder. Bu sayı, başlangıcı, ortası ve sonu olan ilk rakamdır, yetkin bir sayıdır.</a:t>
            </a:r>
          </a:p>
          <a:p>
            <a:r>
              <a:rPr lang="tr-TR" dirty="0"/>
              <a:t>4 : Tanrısal gücü simgeler. İlk çift sayı olan </a:t>
            </a:r>
            <a:r>
              <a:rPr lang="tr-TR" dirty="0" err="1"/>
              <a:t>İki'nin</a:t>
            </a:r>
            <a:r>
              <a:rPr lang="tr-TR" dirty="0"/>
              <a:t> kendisi ile çarpımından elde edilen bu sayı adaletin de simgesidir. </a:t>
            </a:r>
          </a:p>
          <a:p>
            <a:pPr marL="0" indent="0">
              <a:buNone/>
            </a:pPr>
            <a:r>
              <a:rPr lang="tr-TR" dirty="0"/>
              <a:t> 5 : Evliliğin simgesidir.</a:t>
            </a:r>
          </a:p>
        </p:txBody>
      </p:sp>
    </p:spTree>
    <p:extLst>
      <p:ext uri="{BB962C8B-B14F-4D97-AF65-F5344CB8AC3E}">
        <p14:creationId xmlns="" xmlns:p14="http://schemas.microsoft.com/office/powerpoint/2010/main" val="2067989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B150466-A3A8-4E9C-A14E-02ADF7CD4511}"/>
              </a:ext>
            </a:extLst>
          </p:cNvPr>
          <p:cNvSpPr>
            <a:spLocks noGrp="1"/>
          </p:cNvSpPr>
          <p:nvPr>
            <p:ph type="title"/>
          </p:nvPr>
        </p:nvSpPr>
        <p:spPr/>
        <p:txBody>
          <a:bodyPr/>
          <a:lstStyle/>
          <a:p>
            <a:r>
              <a:rPr lang="tr-TR" dirty="0"/>
              <a:t>              PİSAGORCULUKTA SAYI</a:t>
            </a:r>
          </a:p>
        </p:txBody>
      </p:sp>
      <p:sp>
        <p:nvSpPr>
          <p:cNvPr id="3" name="İçerik Yer Tutucusu 2">
            <a:extLst>
              <a:ext uri="{FF2B5EF4-FFF2-40B4-BE49-F238E27FC236}">
                <a16:creationId xmlns="" xmlns:a16="http://schemas.microsoft.com/office/drawing/2014/main" id="{3439F63D-E2A3-42FE-B678-14DD7BAFAC44}"/>
              </a:ext>
            </a:extLst>
          </p:cNvPr>
          <p:cNvSpPr>
            <a:spLocks noGrp="1"/>
          </p:cNvSpPr>
          <p:nvPr>
            <p:ph idx="1"/>
          </p:nvPr>
        </p:nvSpPr>
        <p:spPr/>
        <p:txBody>
          <a:bodyPr>
            <a:normAutofit fontScale="85000" lnSpcReduction="20000"/>
          </a:bodyPr>
          <a:lstStyle/>
          <a:p>
            <a:r>
              <a:rPr lang="tr-TR" dirty="0"/>
              <a:t>6 : Organik ve hayati varlıkların türlü şekillerini gösterir. Burada dişilik ilkesi olan (2), erkeklik ilkesi olan (3), mutlak (1) ile birleştiği için soyların devamını da gösterir.</a:t>
            </a:r>
          </a:p>
          <a:p>
            <a:r>
              <a:rPr lang="tr-TR" dirty="0"/>
              <a:t>7 : Kritik sayıları temsil eder. Örneğin, yedi günlük, yedi aylık ya da yedi yıllık dönemlerin varlıkların gelişiminde baskın rolleri vardır. </a:t>
            </a:r>
          </a:p>
          <a:p>
            <a:r>
              <a:rPr lang="tr-TR" dirty="0"/>
              <a:t>8 : Akıl, ahlâk ve erdemin temsilcisidir.  </a:t>
            </a:r>
          </a:p>
          <a:p>
            <a:r>
              <a:rPr lang="tr-TR" dirty="0"/>
              <a:t>9 : Mutlak Bir ayrı tutulacak olursa ilk tek sayı </a:t>
            </a:r>
            <a:r>
              <a:rPr lang="tr-TR" dirty="0" err="1"/>
              <a:t>Üç'ün</a:t>
            </a:r>
            <a:r>
              <a:rPr lang="tr-TR" dirty="0"/>
              <a:t> karesidir. O da Dört sayısı gibi adaleti temsil eder.</a:t>
            </a:r>
          </a:p>
          <a:p>
            <a:r>
              <a:rPr lang="tr-TR" dirty="0"/>
              <a:t>10 :  Yetkin bir sayıdır bu. Her şey ondan çıkar. Yaşamın ilkesi ve yol göstericisidir. Göksel ve tanrısal olduğu kadar insanidir de. Eğer </a:t>
            </a:r>
            <a:r>
              <a:rPr lang="tr-TR" dirty="0" err="1"/>
              <a:t>On'lu</a:t>
            </a:r>
            <a:r>
              <a:rPr lang="tr-TR" dirty="0"/>
              <a:t> olmasaydı her şey belirsizlik içinde ve karanlıkta kalırdı. Bütün sayıların temelidir o. On sayısının içinde ilk olarak eşit sayıda tekler ve çiftler bir araya gelmiştir. (1,3,5,7,9 ve 2,4,6,8,10)</a:t>
            </a:r>
          </a:p>
        </p:txBody>
      </p:sp>
    </p:spTree>
    <p:extLst>
      <p:ext uri="{BB962C8B-B14F-4D97-AF65-F5344CB8AC3E}">
        <p14:creationId xmlns="" xmlns:p14="http://schemas.microsoft.com/office/powerpoint/2010/main" val="290639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F734D8A-40F6-4226-90C7-D2AA0DF44CBF}"/>
              </a:ext>
            </a:extLst>
          </p:cNvPr>
          <p:cNvSpPr>
            <a:spLocks noGrp="1"/>
          </p:cNvSpPr>
          <p:nvPr>
            <p:ph type="title"/>
          </p:nvPr>
        </p:nvSpPr>
        <p:spPr/>
        <p:txBody>
          <a:bodyPr>
            <a:normAutofit fontScale="90000"/>
          </a:bodyPr>
          <a:lstStyle/>
          <a:p>
            <a:r>
              <a:rPr lang="tr-TR" dirty="0"/>
              <a:t>PİSAGORCULUKTA SAYININ KULLANIM ALANLARI</a:t>
            </a:r>
          </a:p>
        </p:txBody>
      </p:sp>
      <p:sp>
        <p:nvSpPr>
          <p:cNvPr id="3" name="İçerik Yer Tutucusu 2">
            <a:extLst>
              <a:ext uri="{FF2B5EF4-FFF2-40B4-BE49-F238E27FC236}">
                <a16:creationId xmlns="" xmlns:a16="http://schemas.microsoft.com/office/drawing/2014/main" id="{8C9B560C-E857-47D4-B958-F2A259A295DF}"/>
              </a:ext>
            </a:extLst>
          </p:cNvPr>
          <p:cNvSpPr>
            <a:spLocks noGrp="1"/>
          </p:cNvSpPr>
          <p:nvPr>
            <p:ph idx="1"/>
          </p:nvPr>
        </p:nvSpPr>
        <p:spPr/>
        <p:txBody>
          <a:bodyPr>
            <a:normAutofit fontScale="85000" lnSpcReduction="20000"/>
          </a:bodyPr>
          <a:lstStyle/>
          <a:p>
            <a:r>
              <a:rPr lang="tr-TR" dirty="0"/>
              <a:t>"Onlardan bazıları da bunların düzenli bir sırada sıralanan on temel ilkesi olduğunu söylerler:</a:t>
            </a:r>
          </a:p>
          <a:p>
            <a:pPr marL="0" indent="0">
              <a:buNone/>
            </a:pPr>
            <a:r>
              <a:rPr lang="tr-TR" dirty="0"/>
              <a:t>  Sınırlı-Sınırsız</a:t>
            </a:r>
          </a:p>
          <a:p>
            <a:r>
              <a:rPr lang="tr-TR" dirty="0"/>
              <a:t>Tek-Çift</a:t>
            </a:r>
          </a:p>
          <a:p>
            <a:r>
              <a:rPr lang="tr-TR" dirty="0"/>
              <a:t>Bir-Çok</a:t>
            </a:r>
          </a:p>
          <a:p>
            <a:r>
              <a:rPr lang="tr-TR" dirty="0"/>
              <a:t>Sağ-Sol</a:t>
            </a:r>
          </a:p>
          <a:p>
            <a:r>
              <a:rPr lang="tr-TR" dirty="0"/>
              <a:t>Erkek-Dişi</a:t>
            </a:r>
          </a:p>
          <a:p>
            <a:r>
              <a:rPr lang="tr-TR" dirty="0"/>
              <a:t>Duran-Hareket eden</a:t>
            </a:r>
          </a:p>
          <a:p>
            <a:r>
              <a:rPr lang="tr-TR" dirty="0"/>
              <a:t>Doğru-Eğri</a:t>
            </a:r>
          </a:p>
          <a:p>
            <a:r>
              <a:rPr lang="tr-TR" dirty="0"/>
              <a:t>Aydınlık-Karanlık</a:t>
            </a:r>
          </a:p>
          <a:p>
            <a:r>
              <a:rPr lang="tr-TR" dirty="0"/>
              <a:t>İyi-Kötü</a:t>
            </a:r>
          </a:p>
          <a:p>
            <a:r>
              <a:rPr lang="tr-TR" dirty="0"/>
              <a:t>Kare-Dikdörtgen"</a:t>
            </a:r>
          </a:p>
        </p:txBody>
      </p:sp>
    </p:spTree>
    <p:extLst>
      <p:ext uri="{BB962C8B-B14F-4D97-AF65-F5344CB8AC3E}">
        <p14:creationId xmlns="" xmlns:p14="http://schemas.microsoft.com/office/powerpoint/2010/main" val="1451139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D0D6842-5FFE-4C09-B711-36E6A065ED33}"/>
              </a:ext>
            </a:extLst>
          </p:cNvPr>
          <p:cNvSpPr>
            <a:spLocks noGrp="1"/>
          </p:cNvSpPr>
          <p:nvPr>
            <p:ph type="title"/>
          </p:nvPr>
        </p:nvSpPr>
        <p:spPr/>
        <p:txBody>
          <a:bodyPr/>
          <a:lstStyle/>
          <a:p>
            <a:r>
              <a:rPr lang="tr-TR" dirty="0"/>
              <a:t>                 MÜZİK VE MATEMATİK</a:t>
            </a:r>
          </a:p>
        </p:txBody>
      </p:sp>
      <p:sp>
        <p:nvSpPr>
          <p:cNvPr id="3" name="İçerik Yer Tutucusu 2">
            <a:extLst>
              <a:ext uri="{FF2B5EF4-FFF2-40B4-BE49-F238E27FC236}">
                <a16:creationId xmlns="" xmlns:a16="http://schemas.microsoft.com/office/drawing/2014/main" id="{7F29FE43-9953-4D1C-8947-747BE36635AA}"/>
              </a:ext>
            </a:extLst>
          </p:cNvPr>
          <p:cNvSpPr>
            <a:spLocks noGrp="1"/>
          </p:cNvSpPr>
          <p:nvPr>
            <p:ph idx="1"/>
          </p:nvPr>
        </p:nvSpPr>
        <p:spPr/>
        <p:txBody>
          <a:bodyPr>
            <a:normAutofit fontScale="70000" lnSpcReduction="20000"/>
          </a:bodyPr>
          <a:lstStyle/>
          <a:p>
            <a:r>
              <a:rPr lang="tr-TR" dirty="0"/>
              <a:t>Pisagor her şeyde olduğu gibi müziği de sayılarla açıklayabileceğini düşünüyordu. Bunun için telli çalgılar üzerinde uygulamalar yaptı. Telli çalgılarda kısa olan tel uzun olana göre daha fazla ses çıkartmaktaydı. Bir tel diğerinden 2 kat uzunsa, kısa telin çıkarttığı ses uzun tele göre 10 kat fazlaydı. Telin uzunluğu üçte iki oranında ise çıkardığı ses beşin katları olacaktır.</a:t>
            </a:r>
          </a:p>
          <a:p>
            <a:r>
              <a:rPr lang="tr-TR" dirty="0"/>
              <a:t>Pisagor’un müzik ile matematik arasındaki ilişkiyi keşfi de ilginç bir hikayeye dayanır. Pisagor bir gün demirciler çarşısında dolaşırken tüm demircilerin kullandığı çekiçlerin farklı ses çıkardığını fark eder. Demircileri bir süre gözlemler ve bunun nedeninin çekiçlerin ağırlığı olduğunu düşünür. Ağır bir çekiç örse vurduğu zaman düşük bir nota verir. Bunu test etmek için demircilerden izin alarak çekiç ağırlıklarını kıyasladı. Gerçekten de tüm çekiçlerin ağırlığı ve boyutları birbirinden farklıydı. Bu ağırlıklar ile bir sayı dizisi oluşturmuş ve böylelikle müzik skalasını nasıl oluşturacağını keşfetmiştir.</a:t>
            </a:r>
          </a:p>
        </p:txBody>
      </p:sp>
    </p:spTree>
    <p:extLst>
      <p:ext uri="{BB962C8B-B14F-4D97-AF65-F5344CB8AC3E}">
        <p14:creationId xmlns="" xmlns:p14="http://schemas.microsoft.com/office/powerpoint/2010/main" val="4044549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BB4FE6DF-46B0-4E49-AB60-CEEEF0881968}"/>
              </a:ext>
            </a:extLst>
          </p:cNvPr>
          <p:cNvSpPr>
            <a:spLocks noGrp="1"/>
          </p:cNvSpPr>
          <p:nvPr>
            <p:ph type="title"/>
          </p:nvPr>
        </p:nvSpPr>
        <p:spPr/>
        <p:txBody>
          <a:bodyPr/>
          <a:lstStyle/>
          <a:p>
            <a:r>
              <a:rPr lang="tr-TR" dirty="0"/>
              <a:t>TETRAKTYS</a:t>
            </a:r>
          </a:p>
        </p:txBody>
      </p:sp>
      <p:sp>
        <p:nvSpPr>
          <p:cNvPr id="6" name="Metin Yer Tutucusu 5">
            <a:extLst>
              <a:ext uri="{FF2B5EF4-FFF2-40B4-BE49-F238E27FC236}">
                <a16:creationId xmlns="" xmlns:a16="http://schemas.microsoft.com/office/drawing/2014/main" id="{3367B49D-C032-4BA0-A71F-1FF7D540BC1A}"/>
              </a:ext>
            </a:extLst>
          </p:cNvPr>
          <p:cNvSpPr>
            <a:spLocks noGrp="1"/>
          </p:cNvSpPr>
          <p:nvPr>
            <p:ph type="body" idx="2"/>
          </p:nvPr>
        </p:nvSpPr>
        <p:spPr>
          <a:xfrm>
            <a:off x="457200" y="3052706"/>
            <a:ext cx="3200400" cy="3379124"/>
          </a:xfrm>
        </p:spPr>
        <p:txBody>
          <a:bodyPr>
            <a:normAutofit/>
          </a:bodyPr>
          <a:lstStyle/>
          <a:p>
            <a:r>
              <a:rPr lang="tr-TR" dirty="0" err="1"/>
              <a:t>Pisagorcuların</a:t>
            </a:r>
            <a:r>
              <a:rPr lang="tr-TR" dirty="0"/>
              <a:t> simgesi </a:t>
            </a:r>
            <a:r>
              <a:rPr lang="tr-TR" dirty="0" err="1"/>
              <a:t>Tetraktystir</a:t>
            </a:r>
            <a:r>
              <a:rPr lang="tr-TR" dirty="0"/>
              <a:t>. Bir sayısının geometrideki karşılığı noktadır. İki nokta yan yana getirildiğinde ise bir doğru ya da çizgi elde edilir. Bu da İki sayısının karşılığıdır ve artık elimizde uzunluğu olan bir şekil vardır. Üç sayısı ise üçgene karşı gelir ve düzlemi temsil eder. Dört sayısı dört yüzlü bir şeklin karşılığı olup artık, ortaya bir cisim çıkmıştır .</a:t>
            </a:r>
          </a:p>
          <a:p>
            <a:endParaRPr lang="tr-TR" dirty="0"/>
          </a:p>
          <a:p>
            <a:endParaRPr lang="tr-TR" dirty="0"/>
          </a:p>
        </p:txBody>
      </p:sp>
      <p:pic>
        <p:nvPicPr>
          <p:cNvPr id="4" name="İçerik Yer Tutucusu 3">
            <a:extLst>
              <a:ext uri="{FF2B5EF4-FFF2-40B4-BE49-F238E27FC236}">
                <a16:creationId xmlns="" xmlns:a16="http://schemas.microsoft.com/office/drawing/2014/main" id="{2A319592-24F9-47C3-8D89-F11AAC529381}"/>
              </a:ext>
            </a:extLst>
          </p:cNvPr>
          <p:cNvPicPr>
            <a:picLocks noGrp="1" noChangeAspect="1"/>
          </p:cNvPicPr>
          <p:nvPr>
            <p:ph sz="half" idx="1"/>
          </p:nvPr>
        </p:nvPicPr>
        <p:blipFill>
          <a:blip r:embed="rId2"/>
          <a:stretch>
            <a:fillRect/>
          </a:stretch>
        </p:blipFill>
        <p:spPr>
          <a:xfrm>
            <a:off x="5505312" y="2428599"/>
            <a:ext cx="5272549" cy="1291949"/>
          </a:xfrm>
          <a:prstGeom prst="rect">
            <a:avLst/>
          </a:prstGeom>
        </p:spPr>
      </p:pic>
    </p:spTree>
    <p:extLst>
      <p:ext uri="{BB962C8B-B14F-4D97-AF65-F5344CB8AC3E}">
        <p14:creationId xmlns="" xmlns:p14="http://schemas.microsoft.com/office/powerpoint/2010/main" val="64179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749B76E7-6D5D-4F03-94D6-72A2A6E84F26}"/>
              </a:ext>
            </a:extLst>
          </p:cNvPr>
          <p:cNvPicPr>
            <a:picLocks noGrp="1" noChangeAspect="1"/>
          </p:cNvPicPr>
          <p:nvPr>
            <p:ph idx="4294967295"/>
          </p:nvPr>
        </p:nvPicPr>
        <p:blipFill>
          <a:blip r:embed="rId2"/>
          <a:stretch>
            <a:fillRect/>
          </a:stretch>
        </p:blipFill>
        <p:spPr>
          <a:xfrm>
            <a:off x="0" y="146050"/>
            <a:ext cx="9088438" cy="6064250"/>
          </a:xfrm>
          <a:prstGeom prst="rect">
            <a:avLst/>
          </a:prstGeom>
        </p:spPr>
      </p:pic>
    </p:spTree>
    <p:extLst>
      <p:ext uri="{BB962C8B-B14F-4D97-AF65-F5344CB8AC3E}">
        <p14:creationId xmlns="" xmlns:p14="http://schemas.microsoft.com/office/powerpoint/2010/main" val="24735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8E686EF4-8A9E-4F85-8F2C-FCF35B76383E}"/>
              </a:ext>
            </a:extLst>
          </p:cNvPr>
          <p:cNvSpPr>
            <a:spLocks noGrp="1"/>
          </p:cNvSpPr>
          <p:nvPr>
            <p:ph type="title"/>
          </p:nvPr>
        </p:nvSpPr>
        <p:spPr/>
        <p:txBody>
          <a:bodyPr/>
          <a:lstStyle/>
          <a:p>
            <a:r>
              <a:rPr lang="tr-TR" dirty="0"/>
              <a:t>PİSAGOR TEOREMİ</a:t>
            </a:r>
          </a:p>
        </p:txBody>
      </p:sp>
      <p:sp>
        <p:nvSpPr>
          <p:cNvPr id="7" name="Metin Yer Tutucusu 6">
            <a:extLst>
              <a:ext uri="{FF2B5EF4-FFF2-40B4-BE49-F238E27FC236}">
                <a16:creationId xmlns="" xmlns:a16="http://schemas.microsoft.com/office/drawing/2014/main" id="{54DBAA06-8F96-4D28-8057-E16DFB2D04C5}"/>
              </a:ext>
            </a:extLst>
          </p:cNvPr>
          <p:cNvSpPr>
            <a:spLocks noGrp="1"/>
          </p:cNvSpPr>
          <p:nvPr>
            <p:ph type="body" idx="2"/>
          </p:nvPr>
        </p:nvSpPr>
        <p:spPr/>
        <p:txBody>
          <a:bodyPr>
            <a:normAutofit/>
          </a:bodyPr>
          <a:lstStyle/>
          <a:p>
            <a:r>
              <a:rPr lang="tr-TR" dirty="0"/>
              <a:t>Matematikte, Pisagor Teoremi, Öklid geometrisinde bir dik üçgenin 3 kenarı için bir bağıntıdır. Bilinen en eski matematiksel teoremlerden biridir. Teorem sonradan Pisagor’a atfen isimlendirilmiş ise de, Hindu, Yunan, Çinli ve </a:t>
            </a:r>
            <a:r>
              <a:rPr lang="tr-TR" dirty="0" err="1"/>
              <a:t>Babilli</a:t>
            </a:r>
            <a:r>
              <a:rPr lang="tr-TR" dirty="0"/>
              <a:t> matematikçiler teoremin unsurlarını, o yaşamadan önce bilmekteydiler. Pisagor teoreminin bilinen ilk ispatı Öklid’in Elementler eserinde bulunabilir.</a:t>
            </a:r>
          </a:p>
        </p:txBody>
      </p:sp>
      <p:pic>
        <p:nvPicPr>
          <p:cNvPr id="4" name="İçerik Yer Tutucusu 3">
            <a:extLst>
              <a:ext uri="{FF2B5EF4-FFF2-40B4-BE49-F238E27FC236}">
                <a16:creationId xmlns="" xmlns:a16="http://schemas.microsoft.com/office/drawing/2014/main" id="{FE8A2F97-4A04-47B2-BAB6-3BDCE9609706}"/>
              </a:ext>
            </a:extLst>
          </p:cNvPr>
          <p:cNvPicPr>
            <a:picLocks noGrp="1" noChangeAspect="1"/>
          </p:cNvPicPr>
          <p:nvPr>
            <p:ph sz="half" idx="1"/>
          </p:nvPr>
        </p:nvPicPr>
        <p:blipFill>
          <a:blip r:embed="rId2"/>
          <a:stretch>
            <a:fillRect/>
          </a:stretch>
        </p:blipFill>
        <p:spPr>
          <a:xfrm>
            <a:off x="6692348" y="1578676"/>
            <a:ext cx="2517913" cy="3312255"/>
          </a:xfrm>
          <a:prstGeom prst="rect">
            <a:avLst/>
          </a:prstGeom>
        </p:spPr>
      </p:pic>
    </p:spTree>
    <p:extLst>
      <p:ext uri="{BB962C8B-B14F-4D97-AF65-F5344CB8AC3E}">
        <p14:creationId xmlns="" xmlns:p14="http://schemas.microsoft.com/office/powerpoint/2010/main" val="261130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46D4E7B-948A-45E0-AAB3-081B84BEB97D}"/>
              </a:ext>
            </a:extLst>
          </p:cNvPr>
          <p:cNvSpPr>
            <a:spLocks noGrp="1"/>
          </p:cNvSpPr>
          <p:nvPr>
            <p:ph type="title"/>
          </p:nvPr>
        </p:nvSpPr>
        <p:spPr>
          <a:xfrm>
            <a:off x="430696" y="1522011"/>
            <a:ext cx="3200400" cy="2286000"/>
          </a:xfrm>
        </p:spPr>
        <p:txBody>
          <a:bodyPr/>
          <a:lstStyle/>
          <a:p>
            <a:r>
              <a:rPr lang="tr-TR" dirty="0"/>
              <a:t>PİSAGOR TEOREMİNİN İSPATI</a:t>
            </a:r>
          </a:p>
        </p:txBody>
      </p:sp>
      <p:pic>
        <p:nvPicPr>
          <p:cNvPr id="4" name="İçerik Yer Tutucusu 3">
            <a:extLst>
              <a:ext uri="{FF2B5EF4-FFF2-40B4-BE49-F238E27FC236}">
                <a16:creationId xmlns="" xmlns:a16="http://schemas.microsoft.com/office/drawing/2014/main" id="{2DA63BE9-0961-4848-96B3-94DA7A7E61C1}"/>
              </a:ext>
            </a:extLst>
          </p:cNvPr>
          <p:cNvPicPr>
            <a:picLocks noGrp="1" noChangeAspect="1"/>
          </p:cNvPicPr>
          <p:nvPr>
            <p:ph sz="half" idx="1"/>
          </p:nvPr>
        </p:nvPicPr>
        <p:blipFill>
          <a:blip r:embed="rId2"/>
          <a:stretch>
            <a:fillRect/>
          </a:stretch>
        </p:blipFill>
        <p:spPr>
          <a:xfrm>
            <a:off x="4193177" y="1011237"/>
            <a:ext cx="7315199" cy="4562475"/>
          </a:xfrm>
          <a:prstGeom prst="rect">
            <a:avLst/>
          </a:prstGeom>
        </p:spPr>
      </p:pic>
    </p:spTree>
    <p:extLst>
      <p:ext uri="{BB962C8B-B14F-4D97-AF65-F5344CB8AC3E}">
        <p14:creationId xmlns="" xmlns:p14="http://schemas.microsoft.com/office/powerpoint/2010/main" val="69554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a:extLst>
              <a:ext uri="{FF2B5EF4-FFF2-40B4-BE49-F238E27FC236}">
                <a16:creationId xmlns="" xmlns:a16="http://schemas.microsoft.com/office/drawing/2014/main" id="{34786E11-0F70-43F5-9EEE-60CE68E0C5DD}"/>
              </a:ext>
            </a:extLst>
          </p:cNvPr>
          <p:cNvSpPr>
            <a:spLocks noGrp="1"/>
          </p:cNvSpPr>
          <p:nvPr>
            <p:ph type="title"/>
          </p:nvPr>
        </p:nvSpPr>
        <p:spPr/>
        <p:txBody>
          <a:bodyPr/>
          <a:lstStyle/>
          <a:p>
            <a:r>
              <a:rPr lang="tr-TR" dirty="0"/>
              <a:t>                    PİSAGOR TEOREMİ</a:t>
            </a:r>
          </a:p>
        </p:txBody>
      </p:sp>
      <p:sp>
        <p:nvSpPr>
          <p:cNvPr id="11" name="İçerik Yer Tutucusu 10">
            <a:extLst>
              <a:ext uri="{FF2B5EF4-FFF2-40B4-BE49-F238E27FC236}">
                <a16:creationId xmlns="" xmlns:a16="http://schemas.microsoft.com/office/drawing/2014/main" id="{0EC63430-4E70-42DB-A2F1-50A450D9123F}"/>
              </a:ext>
            </a:extLst>
          </p:cNvPr>
          <p:cNvSpPr>
            <a:spLocks noGrp="1"/>
          </p:cNvSpPr>
          <p:nvPr>
            <p:ph idx="1"/>
          </p:nvPr>
        </p:nvSpPr>
        <p:spPr/>
        <p:txBody>
          <a:bodyPr>
            <a:normAutofit fontScale="92500" lnSpcReduction="10000"/>
          </a:bodyPr>
          <a:lstStyle/>
          <a:p>
            <a:r>
              <a:rPr lang="tr-TR" dirty="0"/>
              <a:t>Bu keşfi ile sayılar konusunda kendi inanışını tamamen yıkmıştır. Bu teoremle tam sayılar ve rasyonel sayıların matematik için asla yeterli olmadığını ve olamayacağını ileri sürmüştür.</a:t>
            </a:r>
          </a:p>
          <a:p>
            <a:r>
              <a:rPr lang="tr-TR" dirty="0"/>
              <a:t>Bu teorem ile hipotenüs yani karenin köşegeni karekök 2 olarak tanımlanır. Bu da farklı bir sayı grubu olan irrasyonel sayıdır. Yapılan bu keşif Pisagor ve öğrencileri tarafından sır gibi saklanmıştır. Çünkü kendi doğal sayılar felsefeleri yerle bir olmuştur. Ancak bu ifade ile kendini hiçbir zaman tekrar etmeyen sonsuz </a:t>
            </a:r>
            <a:r>
              <a:rPr lang="tr-TR" dirty="0" err="1"/>
              <a:t>ondalıklı</a:t>
            </a:r>
            <a:r>
              <a:rPr lang="tr-TR" dirty="0"/>
              <a:t> irrasyonel sayılarda keşfedilmiş oldu.</a:t>
            </a:r>
          </a:p>
        </p:txBody>
      </p:sp>
    </p:spTree>
    <p:extLst>
      <p:ext uri="{BB962C8B-B14F-4D97-AF65-F5344CB8AC3E}">
        <p14:creationId xmlns="" xmlns:p14="http://schemas.microsoft.com/office/powerpoint/2010/main" val="227788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8F1525C-5182-4287-8F7A-7FB8DE3CA893}"/>
              </a:ext>
            </a:extLst>
          </p:cNvPr>
          <p:cNvSpPr>
            <a:spLocks noGrp="1"/>
          </p:cNvSpPr>
          <p:nvPr>
            <p:ph type="title"/>
          </p:nvPr>
        </p:nvSpPr>
        <p:spPr>
          <a:xfrm>
            <a:off x="430696" y="1614776"/>
            <a:ext cx="3200400" cy="2286000"/>
          </a:xfrm>
        </p:spPr>
        <p:txBody>
          <a:bodyPr/>
          <a:lstStyle/>
          <a:p>
            <a:r>
              <a:rPr lang="tr-TR" dirty="0"/>
              <a:t>       PİSAGOR ADALET KUPASI</a:t>
            </a:r>
          </a:p>
        </p:txBody>
      </p:sp>
      <p:pic>
        <p:nvPicPr>
          <p:cNvPr id="4" name="İçerik Yer Tutucusu 3">
            <a:extLst>
              <a:ext uri="{FF2B5EF4-FFF2-40B4-BE49-F238E27FC236}">
                <a16:creationId xmlns="" xmlns:a16="http://schemas.microsoft.com/office/drawing/2014/main" id="{7E777D05-A295-4313-9AD1-1F69DE09605F}"/>
              </a:ext>
            </a:extLst>
          </p:cNvPr>
          <p:cNvPicPr>
            <a:picLocks noGrp="1" noChangeAspect="1"/>
          </p:cNvPicPr>
          <p:nvPr>
            <p:ph sz="half" idx="1"/>
          </p:nvPr>
        </p:nvPicPr>
        <p:blipFill>
          <a:blip r:embed="rId2"/>
          <a:stretch>
            <a:fillRect/>
          </a:stretch>
        </p:blipFill>
        <p:spPr>
          <a:xfrm>
            <a:off x="3051175" y="1701800"/>
            <a:ext cx="2095500" cy="3181350"/>
          </a:xfrm>
          <a:prstGeom prst="rect">
            <a:avLst/>
          </a:prstGeom>
        </p:spPr>
      </p:pic>
    </p:spTree>
    <p:extLst>
      <p:ext uri="{BB962C8B-B14F-4D97-AF65-F5344CB8AC3E}">
        <p14:creationId xmlns="" xmlns:p14="http://schemas.microsoft.com/office/powerpoint/2010/main" val="165574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4D31683-B89A-4F76-A1A6-050B1E79DE03}"/>
              </a:ext>
            </a:extLst>
          </p:cNvPr>
          <p:cNvSpPr>
            <a:spLocks noGrp="1"/>
          </p:cNvSpPr>
          <p:nvPr>
            <p:ph type="title"/>
          </p:nvPr>
        </p:nvSpPr>
        <p:spPr/>
        <p:txBody>
          <a:bodyPr/>
          <a:lstStyle/>
          <a:p>
            <a:r>
              <a:rPr lang="tr-TR" dirty="0"/>
              <a:t>             PİSAGOR ADALET KUPASI</a:t>
            </a:r>
          </a:p>
        </p:txBody>
      </p:sp>
      <p:sp>
        <p:nvSpPr>
          <p:cNvPr id="3" name="İçerik Yer Tutucusu 2">
            <a:extLst>
              <a:ext uri="{FF2B5EF4-FFF2-40B4-BE49-F238E27FC236}">
                <a16:creationId xmlns="" xmlns:a16="http://schemas.microsoft.com/office/drawing/2014/main" id="{66408128-74FD-40C4-9975-5F4F673F5212}"/>
              </a:ext>
            </a:extLst>
          </p:cNvPr>
          <p:cNvSpPr>
            <a:spLocks noGrp="1"/>
          </p:cNvSpPr>
          <p:nvPr>
            <p:ph idx="1"/>
          </p:nvPr>
        </p:nvSpPr>
        <p:spPr/>
        <p:txBody>
          <a:bodyPr>
            <a:normAutofit fontScale="92500"/>
          </a:bodyPr>
          <a:lstStyle/>
          <a:p>
            <a:r>
              <a:rPr lang="tr-TR" dirty="0"/>
              <a:t>Pisagor'un Adalet Kupası , dışarıdan bakıldığında içeceklerin konulduğu sıradan kupalara benzeyen; fakat içinde özel bir düzenek bulunan </a:t>
            </a:r>
            <a:r>
              <a:rPr lang="tr-TR" dirty="0" err="1"/>
              <a:t>Samos'lu</a:t>
            </a:r>
            <a:r>
              <a:rPr lang="tr-TR" dirty="0"/>
              <a:t> Pisagor'a atfedilen bir tür eğlence bardağıdır. Bardağın içindeki düzenek, bir kolon ve bu kolonda bulunan bir kanaldır. Su, bu kolonun seviyesinin altına kadar doldurulduğunda diğer normal kupalarda olduğu gibi durmaktadır. Fakat su bu kolonun seviyesini geçerse ortadaki kolon ve içindeki kanal da su ile dolar ve ardından sifon etkisi devreye girer. Böylece kupanın içinde bulunan suyun tamamı dökülmüş olur.</a:t>
            </a:r>
          </a:p>
        </p:txBody>
      </p:sp>
    </p:spTree>
    <p:extLst>
      <p:ext uri="{BB962C8B-B14F-4D97-AF65-F5344CB8AC3E}">
        <p14:creationId xmlns="" xmlns:p14="http://schemas.microsoft.com/office/powerpoint/2010/main" val="362913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CC7A50DB-08CD-473A-9613-E0EFDD8CB186}"/>
              </a:ext>
            </a:extLst>
          </p:cNvPr>
          <p:cNvPicPr>
            <a:picLocks noChangeAspect="1"/>
          </p:cNvPicPr>
          <p:nvPr/>
        </p:nvPicPr>
        <p:blipFill>
          <a:blip r:embed="rId2"/>
          <a:stretch>
            <a:fillRect/>
          </a:stretch>
        </p:blipFill>
        <p:spPr>
          <a:xfrm>
            <a:off x="3723861" y="145774"/>
            <a:ext cx="4386470" cy="5981550"/>
          </a:xfrm>
          <a:prstGeom prst="rect">
            <a:avLst/>
          </a:prstGeom>
        </p:spPr>
      </p:pic>
    </p:spTree>
    <p:extLst>
      <p:ext uri="{BB962C8B-B14F-4D97-AF65-F5344CB8AC3E}">
        <p14:creationId xmlns="" xmlns:p14="http://schemas.microsoft.com/office/powerpoint/2010/main" val="416198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5D87338F-0FCA-4873-8658-96B8C320D14E}"/>
              </a:ext>
            </a:extLst>
          </p:cNvPr>
          <p:cNvSpPr>
            <a:spLocks noGrp="1"/>
          </p:cNvSpPr>
          <p:nvPr>
            <p:ph type="title"/>
          </p:nvPr>
        </p:nvSpPr>
        <p:spPr>
          <a:xfrm>
            <a:off x="457200" y="1020572"/>
            <a:ext cx="2954740" cy="1655070"/>
          </a:xfrm>
        </p:spPr>
        <p:txBody>
          <a:bodyPr/>
          <a:lstStyle/>
          <a:p>
            <a:r>
              <a:rPr lang="tr-TR" dirty="0"/>
              <a:t>ELEALI ZENON</a:t>
            </a:r>
          </a:p>
        </p:txBody>
      </p:sp>
      <p:sp>
        <p:nvSpPr>
          <p:cNvPr id="6" name="Metin Yer Tutucusu 5">
            <a:extLst>
              <a:ext uri="{FF2B5EF4-FFF2-40B4-BE49-F238E27FC236}">
                <a16:creationId xmlns="" xmlns:a16="http://schemas.microsoft.com/office/drawing/2014/main" id="{61D968FD-CFB1-41B1-8DBD-CA4D7661286D}"/>
              </a:ext>
            </a:extLst>
          </p:cNvPr>
          <p:cNvSpPr>
            <a:spLocks noGrp="1"/>
          </p:cNvSpPr>
          <p:nvPr>
            <p:ph type="body" idx="2"/>
          </p:nvPr>
        </p:nvSpPr>
        <p:spPr/>
        <p:txBody>
          <a:bodyPr/>
          <a:lstStyle/>
          <a:p>
            <a:r>
              <a:rPr lang="tr-TR" dirty="0"/>
              <a:t>Doğum tarihi: MÖ 495 </a:t>
            </a:r>
            <a:r>
              <a:rPr lang="tr-TR" dirty="0" err="1"/>
              <a:t>Velia</a:t>
            </a:r>
            <a:r>
              <a:rPr lang="tr-TR" dirty="0"/>
              <a:t>, Marina </a:t>
            </a:r>
            <a:r>
              <a:rPr lang="tr-TR" dirty="0" err="1"/>
              <a:t>di</a:t>
            </a:r>
            <a:r>
              <a:rPr lang="tr-TR" dirty="0"/>
              <a:t> </a:t>
            </a:r>
            <a:r>
              <a:rPr lang="tr-TR" dirty="0" err="1"/>
              <a:t>Ascea</a:t>
            </a:r>
            <a:r>
              <a:rPr lang="tr-TR" dirty="0"/>
              <a:t>, İtalya</a:t>
            </a:r>
          </a:p>
          <a:p>
            <a:r>
              <a:rPr lang="tr-TR" dirty="0"/>
              <a:t>Ölüm tarihi ve yeri: MÖ 425, </a:t>
            </a:r>
            <a:r>
              <a:rPr lang="tr-TR" dirty="0" err="1"/>
              <a:t>Velia</a:t>
            </a:r>
            <a:r>
              <a:rPr lang="tr-TR" dirty="0"/>
              <a:t>, Marina </a:t>
            </a:r>
            <a:r>
              <a:rPr lang="tr-TR" dirty="0" err="1"/>
              <a:t>di</a:t>
            </a:r>
            <a:r>
              <a:rPr lang="tr-TR" dirty="0"/>
              <a:t> </a:t>
            </a:r>
            <a:r>
              <a:rPr lang="tr-TR" dirty="0" err="1"/>
              <a:t>Ascea</a:t>
            </a:r>
            <a:r>
              <a:rPr lang="tr-TR" dirty="0"/>
              <a:t>, İtalya</a:t>
            </a:r>
          </a:p>
          <a:p>
            <a:r>
              <a:rPr lang="tr-TR" dirty="0"/>
              <a:t>Tam adı: </a:t>
            </a:r>
            <a:r>
              <a:rPr lang="tr-TR" dirty="0" err="1"/>
              <a:t>Zeno</a:t>
            </a:r>
            <a:r>
              <a:rPr lang="tr-TR" dirty="0"/>
              <a:t> of </a:t>
            </a:r>
            <a:r>
              <a:rPr lang="tr-TR" dirty="0" err="1"/>
              <a:t>Elea</a:t>
            </a:r>
            <a:endParaRPr lang="tr-TR" dirty="0"/>
          </a:p>
        </p:txBody>
      </p:sp>
      <p:pic>
        <p:nvPicPr>
          <p:cNvPr id="7" name="İçerik Yer Tutucusu 6">
            <a:extLst>
              <a:ext uri="{FF2B5EF4-FFF2-40B4-BE49-F238E27FC236}">
                <a16:creationId xmlns="" xmlns:a16="http://schemas.microsoft.com/office/drawing/2014/main" id="{9B5DF6BA-9D87-4463-A005-CD748D1CF70D}"/>
              </a:ext>
            </a:extLst>
          </p:cNvPr>
          <p:cNvPicPr>
            <a:picLocks noGrp="1" noChangeAspect="1"/>
          </p:cNvPicPr>
          <p:nvPr>
            <p:ph sz="half" idx="1"/>
          </p:nvPr>
        </p:nvPicPr>
        <p:blipFill>
          <a:blip r:embed="rId2"/>
          <a:stretch>
            <a:fillRect/>
          </a:stretch>
        </p:blipFill>
        <p:spPr>
          <a:xfrm>
            <a:off x="6775235" y="1225289"/>
            <a:ext cx="3082181" cy="3731857"/>
          </a:xfrm>
          <a:prstGeom prst="rect">
            <a:avLst/>
          </a:prstGeom>
        </p:spPr>
      </p:pic>
    </p:spTree>
    <p:extLst>
      <p:ext uri="{BB962C8B-B14F-4D97-AF65-F5344CB8AC3E}">
        <p14:creationId xmlns="" xmlns:p14="http://schemas.microsoft.com/office/powerpoint/2010/main" val="1780989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07D7D428-0C4E-4238-A2FA-B2CB59084497}"/>
              </a:ext>
            </a:extLst>
          </p:cNvPr>
          <p:cNvSpPr>
            <a:spLocks noGrp="1"/>
          </p:cNvSpPr>
          <p:nvPr>
            <p:ph type="title"/>
          </p:nvPr>
        </p:nvSpPr>
        <p:spPr/>
        <p:txBody>
          <a:bodyPr/>
          <a:lstStyle/>
          <a:p>
            <a:r>
              <a:rPr lang="tr-TR" dirty="0"/>
              <a:t>                         ELEALI ZENON</a:t>
            </a:r>
          </a:p>
        </p:txBody>
      </p:sp>
      <p:sp>
        <p:nvSpPr>
          <p:cNvPr id="6" name="İçerik Yer Tutucusu 5">
            <a:extLst>
              <a:ext uri="{FF2B5EF4-FFF2-40B4-BE49-F238E27FC236}">
                <a16:creationId xmlns="" xmlns:a16="http://schemas.microsoft.com/office/drawing/2014/main" id="{1545FAF7-EFB9-4877-810B-F046DE7537ED}"/>
              </a:ext>
            </a:extLst>
          </p:cNvPr>
          <p:cNvSpPr>
            <a:spLocks noGrp="1"/>
          </p:cNvSpPr>
          <p:nvPr>
            <p:ph idx="1"/>
          </p:nvPr>
        </p:nvSpPr>
        <p:spPr/>
        <p:txBody>
          <a:bodyPr>
            <a:normAutofit fontScale="92500" lnSpcReduction="10000"/>
          </a:bodyPr>
          <a:lstStyle/>
          <a:p>
            <a:r>
              <a:rPr lang="tr-TR" dirty="0" err="1"/>
              <a:t>Zenon</a:t>
            </a:r>
            <a:r>
              <a:rPr lang="tr-TR" dirty="0"/>
              <a:t> , Antik Yunan filozofu ve matematikçisi. </a:t>
            </a:r>
            <a:r>
              <a:rPr lang="tr-TR" dirty="0" err="1"/>
              <a:t>Zenon</a:t>
            </a:r>
            <a:r>
              <a:rPr lang="tr-TR" dirty="0"/>
              <a:t> deyince akla paradokslar gelir.</a:t>
            </a:r>
          </a:p>
          <a:p>
            <a:pPr marL="0" indent="0">
              <a:buNone/>
            </a:pPr>
            <a:r>
              <a:rPr lang="tr-TR" dirty="0"/>
              <a:t> </a:t>
            </a:r>
            <a:r>
              <a:rPr lang="tr-TR" dirty="0" err="1"/>
              <a:t>Zenon</a:t>
            </a:r>
            <a:r>
              <a:rPr lang="tr-TR" dirty="0"/>
              <a:t>, milattan önce güney İtalya’da bir Yunan kenti olan </a:t>
            </a:r>
            <a:r>
              <a:rPr lang="tr-TR" dirty="0" err="1"/>
              <a:t>Elea’da</a:t>
            </a:r>
            <a:r>
              <a:rPr lang="tr-TR" dirty="0"/>
              <a:t> milattan önce 495 yılında doğmuştur. </a:t>
            </a:r>
            <a:r>
              <a:rPr lang="tr-TR" dirty="0" err="1"/>
              <a:t>Zenon’un</a:t>
            </a:r>
            <a:r>
              <a:rPr lang="tr-TR" dirty="0"/>
              <a:t> kendi kendini yetiştirmiş bir köylü çocuğu olduğu söylenir. </a:t>
            </a:r>
            <a:r>
              <a:rPr lang="tr-TR" dirty="0" err="1"/>
              <a:t>Elea</a:t>
            </a:r>
            <a:r>
              <a:rPr lang="tr-TR" dirty="0"/>
              <a:t> Okulu’nun en önemli filozofları arasında yer alır.</a:t>
            </a:r>
          </a:p>
          <a:p>
            <a:pPr marL="0" indent="0">
              <a:buNone/>
            </a:pPr>
            <a:r>
              <a:rPr lang="tr-TR" dirty="0"/>
              <a:t>  Aristoteles tarafından diyalektiğin kurucusu olarak nitelenir. </a:t>
            </a:r>
            <a:r>
              <a:rPr lang="tr-TR" dirty="0" err="1"/>
              <a:t>Parmenides‘in</a:t>
            </a:r>
            <a:r>
              <a:rPr lang="tr-TR" dirty="0"/>
              <a:t> öğrencisi olan </a:t>
            </a:r>
            <a:r>
              <a:rPr lang="tr-TR" dirty="0" err="1"/>
              <a:t>Elealı</a:t>
            </a:r>
            <a:r>
              <a:rPr lang="tr-TR" dirty="0"/>
              <a:t>    </a:t>
            </a:r>
            <a:r>
              <a:rPr lang="tr-TR" dirty="0" err="1"/>
              <a:t>Zenon’un</a:t>
            </a:r>
            <a:r>
              <a:rPr lang="tr-TR" dirty="0"/>
              <a:t>  , mantık ve matematiğin gelişmesinde önemli rol oynayan ünlü paradoksları süreklilik ve sonsuzluk kavramlarının açıklık kazanmasına değin çözümsüz kalmıştır.</a:t>
            </a:r>
          </a:p>
        </p:txBody>
      </p:sp>
    </p:spTree>
    <p:extLst>
      <p:ext uri="{BB962C8B-B14F-4D97-AF65-F5344CB8AC3E}">
        <p14:creationId xmlns="" xmlns:p14="http://schemas.microsoft.com/office/powerpoint/2010/main" val="218217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87F3896C-3E3A-477B-A5CB-D074E1A0EA1F}"/>
              </a:ext>
            </a:extLst>
          </p:cNvPr>
          <p:cNvSpPr>
            <a:spLocks noGrp="1"/>
          </p:cNvSpPr>
          <p:nvPr>
            <p:ph type="title"/>
          </p:nvPr>
        </p:nvSpPr>
        <p:spPr/>
        <p:txBody>
          <a:bodyPr/>
          <a:lstStyle/>
          <a:p>
            <a:r>
              <a:rPr lang="tr-TR" dirty="0"/>
              <a:t>     ELEALI ZENON’UN PARADOKSLARI</a:t>
            </a:r>
          </a:p>
        </p:txBody>
      </p:sp>
      <p:sp>
        <p:nvSpPr>
          <p:cNvPr id="6" name="İçerik Yer Tutucusu 5">
            <a:extLst>
              <a:ext uri="{FF2B5EF4-FFF2-40B4-BE49-F238E27FC236}">
                <a16:creationId xmlns="" xmlns:a16="http://schemas.microsoft.com/office/drawing/2014/main" id="{2E122694-1E03-4A14-A51F-F32ADFE10A6A}"/>
              </a:ext>
            </a:extLst>
          </p:cNvPr>
          <p:cNvSpPr>
            <a:spLocks noGrp="1"/>
          </p:cNvSpPr>
          <p:nvPr>
            <p:ph idx="1"/>
          </p:nvPr>
        </p:nvSpPr>
        <p:spPr/>
        <p:txBody>
          <a:bodyPr>
            <a:normAutofit fontScale="92500" lnSpcReduction="10000"/>
          </a:bodyPr>
          <a:lstStyle/>
          <a:p>
            <a:r>
              <a:rPr lang="tr-TR" dirty="0"/>
              <a:t>1. AŞİL PARADOKSU</a:t>
            </a:r>
          </a:p>
          <a:p>
            <a:r>
              <a:rPr lang="tr-TR" dirty="0" err="1"/>
              <a:t>Aşil</a:t>
            </a:r>
            <a:r>
              <a:rPr lang="tr-TR" dirty="0"/>
              <a:t> hızlı bir koşucudur , bu nedenle kaplumbağaya tolerans göstererek 10 metre önden başlamasını söyler. </a:t>
            </a:r>
            <a:r>
              <a:rPr lang="tr-TR" dirty="0" err="1"/>
              <a:t>Aşil</a:t>
            </a:r>
            <a:r>
              <a:rPr lang="tr-TR" dirty="0"/>
              <a:t> saniyede 100 metre , kaplumbağa da saniyede 10 metre koşabilmektedir. 1 saniye sonra </a:t>
            </a:r>
            <a:r>
              <a:rPr lang="tr-TR" dirty="0" err="1"/>
              <a:t>Aşil</a:t>
            </a:r>
            <a:r>
              <a:rPr lang="tr-TR" dirty="0"/>
              <a:t> 100 metre koşarak , kaplumbağanın başlangıç noktasına gelir , ancak  bu arada 1 saniyede kaplumbağa da 10 metre yol aldığından </a:t>
            </a:r>
            <a:r>
              <a:rPr lang="tr-TR" dirty="0" err="1"/>
              <a:t>Aşil</a:t>
            </a:r>
            <a:r>
              <a:rPr lang="tr-TR" dirty="0"/>
              <a:t> kaplumbağanın gerisinde kalır , </a:t>
            </a:r>
            <a:r>
              <a:rPr lang="tr-TR" dirty="0" err="1"/>
              <a:t>Aşil</a:t>
            </a:r>
            <a:r>
              <a:rPr lang="tr-TR" dirty="0"/>
              <a:t> kalan bu kalan 1 metreyi 1/10 saniyede alacaktır , ancak kaplumbağada 1/10 saniyede ilerlemiş olacaktır , dolayısıyla bu sonsuza kadar devam edecektir ; </a:t>
            </a:r>
            <a:r>
              <a:rPr lang="tr-TR" dirty="0" err="1"/>
              <a:t>Aşil</a:t>
            </a:r>
            <a:r>
              <a:rPr lang="tr-TR" dirty="0"/>
              <a:t> hiçbir zaman kaplumbağaya erişemeyecektir.</a:t>
            </a:r>
          </a:p>
          <a:p>
            <a:endParaRPr lang="tr-TR" dirty="0"/>
          </a:p>
          <a:p>
            <a:endParaRPr lang="tr-TR" dirty="0"/>
          </a:p>
        </p:txBody>
      </p:sp>
    </p:spTree>
    <p:extLst>
      <p:ext uri="{BB962C8B-B14F-4D97-AF65-F5344CB8AC3E}">
        <p14:creationId xmlns="" xmlns:p14="http://schemas.microsoft.com/office/powerpoint/2010/main" val="3229152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D41168B-B5C7-408F-B394-029BEB157B54}"/>
              </a:ext>
            </a:extLst>
          </p:cNvPr>
          <p:cNvSpPr>
            <a:spLocks noGrp="1"/>
          </p:cNvSpPr>
          <p:nvPr>
            <p:ph type="title"/>
          </p:nvPr>
        </p:nvSpPr>
        <p:spPr/>
        <p:txBody>
          <a:bodyPr/>
          <a:lstStyle/>
          <a:p>
            <a:r>
              <a:rPr lang="tr-TR" dirty="0"/>
              <a:t>                      AŞİL PARADOKSU</a:t>
            </a:r>
          </a:p>
        </p:txBody>
      </p:sp>
      <p:pic>
        <p:nvPicPr>
          <p:cNvPr id="6" name="İçerik Yer Tutucusu 5">
            <a:extLst>
              <a:ext uri="{FF2B5EF4-FFF2-40B4-BE49-F238E27FC236}">
                <a16:creationId xmlns="" xmlns:a16="http://schemas.microsoft.com/office/drawing/2014/main" id="{193ABEC7-6AF9-420F-A9EA-A5A0A13EED8A}"/>
              </a:ext>
            </a:extLst>
          </p:cNvPr>
          <p:cNvPicPr>
            <a:picLocks noGrp="1" noChangeAspect="1"/>
          </p:cNvPicPr>
          <p:nvPr>
            <p:ph idx="1"/>
          </p:nvPr>
        </p:nvPicPr>
        <p:blipFill>
          <a:blip r:embed="rId2"/>
          <a:stretch>
            <a:fillRect/>
          </a:stretch>
        </p:blipFill>
        <p:spPr>
          <a:xfrm>
            <a:off x="3078162" y="857250"/>
            <a:ext cx="6096000" cy="3533775"/>
          </a:xfrm>
          <a:prstGeom prst="rect">
            <a:avLst/>
          </a:prstGeom>
        </p:spPr>
      </p:pic>
    </p:spTree>
    <p:extLst>
      <p:ext uri="{BB962C8B-B14F-4D97-AF65-F5344CB8AC3E}">
        <p14:creationId xmlns="" xmlns:p14="http://schemas.microsoft.com/office/powerpoint/2010/main" val="364181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C16C904-AA10-4C9D-AC3F-BDF5EB091DE1}"/>
              </a:ext>
            </a:extLst>
          </p:cNvPr>
          <p:cNvSpPr>
            <a:spLocks noGrp="1"/>
          </p:cNvSpPr>
          <p:nvPr>
            <p:ph type="title"/>
          </p:nvPr>
        </p:nvSpPr>
        <p:spPr/>
        <p:txBody>
          <a:bodyPr/>
          <a:lstStyle/>
          <a:p>
            <a:r>
              <a:rPr lang="tr-TR" dirty="0"/>
              <a:t>                YUNAN MATEMATİKÇİLERİ</a:t>
            </a:r>
          </a:p>
        </p:txBody>
      </p:sp>
      <p:sp>
        <p:nvSpPr>
          <p:cNvPr id="3" name="İçerik Yer Tutucusu 2">
            <a:extLst>
              <a:ext uri="{FF2B5EF4-FFF2-40B4-BE49-F238E27FC236}">
                <a16:creationId xmlns="" xmlns:a16="http://schemas.microsoft.com/office/drawing/2014/main" id="{8E2D6591-10EA-4E35-9FD0-B1140DC5AF20}"/>
              </a:ext>
            </a:extLst>
          </p:cNvPr>
          <p:cNvSpPr>
            <a:spLocks noGrp="1"/>
          </p:cNvSpPr>
          <p:nvPr>
            <p:ph sz="half" idx="1"/>
          </p:nvPr>
        </p:nvSpPr>
        <p:spPr/>
        <p:txBody>
          <a:bodyPr>
            <a:normAutofit/>
          </a:bodyPr>
          <a:lstStyle/>
          <a:p>
            <a:r>
              <a:rPr lang="tr-TR" sz="3600" dirty="0"/>
              <a:t>1-THALES</a:t>
            </a:r>
          </a:p>
          <a:p>
            <a:r>
              <a:rPr lang="tr-TR" sz="3600" dirty="0"/>
              <a:t>2-PİSAGOR</a:t>
            </a:r>
          </a:p>
          <a:p>
            <a:r>
              <a:rPr lang="tr-TR" sz="3600" dirty="0"/>
              <a:t>3-ELEALI ZENON </a:t>
            </a:r>
          </a:p>
          <a:p>
            <a:r>
              <a:rPr lang="tr-TR" sz="3600" dirty="0"/>
              <a:t>4-EUDOXUS</a:t>
            </a:r>
          </a:p>
          <a:p>
            <a:r>
              <a:rPr lang="tr-TR" sz="3600" dirty="0"/>
              <a:t>5-ÖKLİD</a:t>
            </a:r>
          </a:p>
          <a:p>
            <a:r>
              <a:rPr lang="tr-TR" sz="3600" dirty="0"/>
              <a:t>6-MENELAUS</a:t>
            </a:r>
          </a:p>
          <a:p>
            <a:endParaRPr lang="tr-TR" sz="3600" dirty="0"/>
          </a:p>
        </p:txBody>
      </p:sp>
      <p:sp>
        <p:nvSpPr>
          <p:cNvPr id="4" name="İçerik Yer Tutucusu 3">
            <a:extLst>
              <a:ext uri="{FF2B5EF4-FFF2-40B4-BE49-F238E27FC236}">
                <a16:creationId xmlns="" xmlns:a16="http://schemas.microsoft.com/office/drawing/2014/main" id="{051F6C19-CD4E-4B75-B16A-DF85E621A124}"/>
              </a:ext>
            </a:extLst>
          </p:cNvPr>
          <p:cNvSpPr>
            <a:spLocks noGrp="1"/>
          </p:cNvSpPr>
          <p:nvPr>
            <p:ph sz="half" idx="2"/>
          </p:nvPr>
        </p:nvSpPr>
        <p:spPr/>
        <p:txBody>
          <a:bodyPr>
            <a:normAutofit/>
          </a:bodyPr>
          <a:lstStyle/>
          <a:p>
            <a:r>
              <a:rPr lang="tr-TR" sz="3600" dirty="0"/>
              <a:t>7-İSKENDERİYELİ HERON</a:t>
            </a:r>
          </a:p>
          <a:p>
            <a:r>
              <a:rPr lang="tr-TR" sz="3600" dirty="0"/>
              <a:t>8-BATLAMYUS</a:t>
            </a:r>
          </a:p>
          <a:p>
            <a:r>
              <a:rPr lang="tr-TR" sz="3600" dirty="0"/>
              <a:t>9-DİOPHANTUS </a:t>
            </a:r>
          </a:p>
          <a:p>
            <a:r>
              <a:rPr lang="tr-TR" sz="3600" dirty="0"/>
              <a:t>10-ARŞİMET</a:t>
            </a:r>
          </a:p>
          <a:p>
            <a:r>
              <a:rPr lang="tr-TR" sz="3600" dirty="0"/>
              <a:t>11-HYPATİA</a:t>
            </a:r>
          </a:p>
          <a:p>
            <a:endParaRPr lang="tr-TR" sz="3600" dirty="0"/>
          </a:p>
        </p:txBody>
      </p:sp>
    </p:spTree>
    <p:extLst>
      <p:ext uri="{BB962C8B-B14F-4D97-AF65-F5344CB8AC3E}">
        <p14:creationId xmlns="" xmlns:p14="http://schemas.microsoft.com/office/powerpoint/2010/main" val="973010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B604DCD-9E64-40BF-A99F-7608128519E2}"/>
              </a:ext>
            </a:extLst>
          </p:cNvPr>
          <p:cNvSpPr>
            <a:spLocks noGrp="1"/>
          </p:cNvSpPr>
          <p:nvPr>
            <p:ph type="title"/>
          </p:nvPr>
        </p:nvSpPr>
        <p:spPr/>
        <p:txBody>
          <a:bodyPr/>
          <a:lstStyle/>
          <a:p>
            <a:r>
              <a:rPr lang="tr-TR" dirty="0"/>
              <a:t>      ELEALI ZENON PARADOKSLARI</a:t>
            </a:r>
          </a:p>
        </p:txBody>
      </p:sp>
      <p:sp>
        <p:nvSpPr>
          <p:cNvPr id="3" name="İçerik Yer Tutucusu 2">
            <a:extLst>
              <a:ext uri="{FF2B5EF4-FFF2-40B4-BE49-F238E27FC236}">
                <a16:creationId xmlns="" xmlns:a16="http://schemas.microsoft.com/office/drawing/2014/main" id="{F60A9670-F914-4EC2-935B-0FF6129C7C87}"/>
              </a:ext>
            </a:extLst>
          </p:cNvPr>
          <p:cNvSpPr>
            <a:spLocks noGrp="1"/>
          </p:cNvSpPr>
          <p:nvPr>
            <p:ph idx="1"/>
          </p:nvPr>
        </p:nvSpPr>
        <p:spPr/>
        <p:txBody>
          <a:bodyPr>
            <a:normAutofit fontScale="92500"/>
          </a:bodyPr>
          <a:lstStyle/>
          <a:p>
            <a:r>
              <a:rPr lang="tr-TR" dirty="0"/>
              <a:t>2.OK PARADOKSU</a:t>
            </a:r>
          </a:p>
          <a:p>
            <a:r>
              <a:rPr lang="tr-TR" dirty="0"/>
              <a:t>Uçan bir oku ve bu okun çizdiği doğrunun her noktasını ayrı ayrı gözlemlersek, okun hareketi sırasında her an hedefe yönelen yolun bir noktasında bulunduğunu görürüz. Yani bu ok her an belli bir noktada bulunur, başka bir noktada bulunmaz. Uzayın bir noktasında bulunan ve fakat öteki noktalarda bulunmayan bir cisim sabit durumda olacaktır. Hareketinin belli bir anında durgun durumda olan ok, hareketin tüm anlarında da durgun durumda bulunur. O halde açan bir ok durgun durumdadır. </a:t>
            </a:r>
          </a:p>
        </p:txBody>
      </p:sp>
    </p:spTree>
    <p:extLst>
      <p:ext uri="{BB962C8B-B14F-4D97-AF65-F5344CB8AC3E}">
        <p14:creationId xmlns="" xmlns:p14="http://schemas.microsoft.com/office/powerpoint/2010/main" val="21243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586BF59-D93C-4245-84E2-702C8407DAC7}"/>
              </a:ext>
            </a:extLst>
          </p:cNvPr>
          <p:cNvSpPr>
            <a:spLocks noGrp="1"/>
          </p:cNvSpPr>
          <p:nvPr>
            <p:ph type="title"/>
          </p:nvPr>
        </p:nvSpPr>
        <p:spPr/>
        <p:txBody>
          <a:bodyPr/>
          <a:lstStyle/>
          <a:p>
            <a:r>
              <a:rPr lang="tr-TR" dirty="0"/>
              <a:t>                     OK PARADOKSU</a:t>
            </a:r>
          </a:p>
        </p:txBody>
      </p:sp>
      <p:pic>
        <p:nvPicPr>
          <p:cNvPr id="4" name="İçerik Yer Tutucusu 3">
            <a:extLst>
              <a:ext uri="{FF2B5EF4-FFF2-40B4-BE49-F238E27FC236}">
                <a16:creationId xmlns="" xmlns:a16="http://schemas.microsoft.com/office/drawing/2014/main" id="{9212E28D-2275-4397-BE20-D0432B57838A}"/>
              </a:ext>
            </a:extLst>
          </p:cNvPr>
          <p:cNvPicPr>
            <a:picLocks noGrp="1" noChangeAspect="1"/>
          </p:cNvPicPr>
          <p:nvPr>
            <p:ph idx="1"/>
          </p:nvPr>
        </p:nvPicPr>
        <p:blipFill>
          <a:blip r:embed="rId2"/>
          <a:stretch>
            <a:fillRect/>
          </a:stretch>
        </p:blipFill>
        <p:spPr>
          <a:xfrm>
            <a:off x="2232854" y="2797792"/>
            <a:ext cx="7381571" cy="1982479"/>
          </a:xfrm>
          <a:prstGeom prst="rect">
            <a:avLst/>
          </a:prstGeom>
        </p:spPr>
      </p:pic>
    </p:spTree>
    <p:extLst>
      <p:ext uri="{BB962C8B-B14F-4D97-AF65-F5344CB8AC3E}">
        <p14:creationId xmlns="" xmlns:p14="http://schemas.microsoft.com/office/powerpoint/2010/main" val="181577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6083D3E-F34C-406D-AC70-08E5BE583F46}"/>
              </a:ext>
            </a:extLst>
          </p:cNvPr>
          <p:cNvSpPr>
            <a:spLocks noGrp="1"/>
          </p:cNvSpPr>
          <p:nvPr>
            <p:ph type="title"/>
          </p:nvPr>
        </p:nvSpPr>
        <p:spPr/>
        <p:txBody>
          <a:bodyPr/>
          <a:lstStyle/>
          <a:p>
            <a:r>
              <a:rPr lang="tr-TR" dirty="0"/>
              <a:t>                         ELEALI ZENON</a:t>
            </a:r>
          </a:p>
        </p:txBody>
      </p:sp>
      <p:sp>
        <p:nvSpPr>
          <p:cNvPr id="3" name="İçerik Yer Tutucusu 2">
            <a:extLst>
              <a:ext uri="{FF2B5EF4-FFF2-40B4-BE49-F238E27FC236}">
                <a16:creationId xmlns="" xmlns:a16="http://schemas.microsoft.com/office/drawing/2014/main" id="{A4A968D9-7403-4397-9803-3185856F1FF6}"/>
              </a:ext>
            </a:extLst>
          </p:cNvPr>
          <p:cNvSpPr>
            <a:spLocks noGrp="1"/>
          </p:cNvSpPr>
          <p:nvPr>
            <p:ph idx="1"/>
          </p:nvPr>
        </p:nvSpPr>
        <p:spPr/>
        <p:txBody>
          <a:bodyPr>
            <a:normAutofit fontScale="85000" lnSpcReduction="20000"/>
          </a:bodyPr>
          <a:lstStyle/>
          <a:p>
            <a:r>
              <a:rPr lang="tr-TR" dirty="0" err="1"/>
              <a:t>Zenon'un</a:t>
            </a:r>
            <a:r>
              <a:rPr lang="tr-TR" dirty="0"/>
              <a:t> tüm kanıtlarının tek bir amacı vardır: Değişme, hareket, çokluk kavramlarının çelişkiye düşürdüğünü göstermek. Bunun içindir ki </a:t>
            </a:r>
            <a:r>
              <a:rPr lang="tr-TR" dirty="0" err="1"/>
              <a:t>Zenon</a:t>
            </a:r>
            <a:r>
              <a:rPr lang="tr-TR" dirty="0"/>
              <a:t> sonsuz kavramının içinde taşıdığı </a:t>
            </a:r>
            <a:r>
              <a:rPr lang="tr-TR" dirty="0" err="1"/>
              <a:t>aporie</a:t>
            </a:r>
            <a:r>
              <a:rPr lang="tr-TR" dirty="0"/>
              <a:t> ve </a:t>
            </a:r>
            <a:r>
              <a:rPr lang="tr-TR" dirty="0" err="1"/>
              <a:t>antinomieleri</a:t>
            </a:r>
            <a:r>
              <a:rPr lang="tr-TR" dirty="0"/>
              <a:t> keşfetmiş olan ilk düşünürdür. Bu kavramlardaki mantıksal güçlüklere sonraları ilgi duyulmaya devam edilmiştir. Hatta o kadar ki günümüzde de bu ilgi sürmektedir. Gerçi modern matematik sonsuz küçük kavramı ile bazı matematik işlemleri yapma olanağına kavuşmuştur. Yani, sonsuz kavramındaki güçlükleri teknik yönden yenmiştir. Söz gelişi modern matematik, İlk Çağ'da kısmen bilinen, sonsuz dizi kavramını oluşturmuş bulunuyor. Buna rağmen sonsuz kavramının içerdiği felsefi güçlükler tümüyle ortadan kaldırılabilmiş değildir. İşte </a:t>
            </a:r>
            <a:r>
              <a:rPr lang="tr-TR" dirty="0" err="1"/>
              <a:t>Zenon'un</a:t>
            </a:r>
            <a:r>
              <a:rPr lang="tr-TR" dirty="0"/>
              <a:t> önemi, bu güçlüklere dikkat çekmiş olmasıdır. </a:t>
            </a:r>
          </a:p>
          <a:p>
            <a:endParaRPr lang="tr-TR" dirty="0"/>
          </a:p>
        </p:txBody>
      </p:sp>
    </p:spTree>
    <p:extLst>
      <p:ext uri="{BB962C8B-B14F-4D97-AF65-F5344CB8AC3E}">
        <p14:creationId xmlns="" xmlns:p14="http://schemas.microsoft.com/office/powerpoint/2010/main" val="1720687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39478926-E86D-4A08-AB2C-0762E8F82B34}"/>
              </a:ext>
            </a:extLst>
          </p:cNvPr>
          <p:cNvSpPr>
            <a:spLocks noGrp="1"/>
          </p:cNvSpPr>
          <p:nvPr>
            <p:ph type="title"/>
          </p:nvPr>
        </p:nvSpPr>
        <p:spPr/>
        <p:txBody>
          <a:bodyPr/>
          <a:lstStyle/>
          <a:p>
            <a:r>
              <a:rPr lang="tr-TR" dirty="0"/>
              <a:t>EUDOXUS</a:t>
            </a:r>
          </a:p>
        </p:txBody>
      </p:sp>
      <p:sp>
        <p:nvSpPr>
          <p:cNvPr id="6" name="Metin Yer Tutucusu 5">
            <a:extLst>
              <a:ext uri="{FF2B5EF4-FFF2-40B4-BE49-F238E27FC236}">
                <a16:creationId xmlns="" xmlns:a16="http://schemas.microsoft.com/office/drawing/2014/main" id="{7D8B7388-E809-45D2-A10A-A3AEF585C3AD}"/>
              </a:ext>
            </a:extLst>
          </p:cNvPr>
          <p:cNvSpPr>
            <a:spLocks noGrp="1"/>
          </p:cNvSpPr>
          <p:nvPr>
            <p:ph type="body" idx="2"/>
          </p:nvPr>
        </p:nvSpPr>
        <p:spPr/>
        <p:txBody>
          <a:bodyPr/>
          <a:lstStyle/>
          <a:p>
            <a:r>
              <a:rPr lang="tr-TR" dirty="0"/>
              <a:t>Doğum tarihi: MÖ 408, Knidos</a:t>
            </a:r>
          </a:p>
          <a:p>
            <a:r>
              <a:rPr lang="tr-TR" dirty="0"/>
              <a:t>Ölüm tarihi ve yeri: MÖ 337, Knidos</a:t>
            </a:r>
          </a:p>
          <a:p>
            <a:r>
              <a:rPr lang="tr-TR" dirty="0"/>
              <a:t>Eğitim: Platon'un Akademisi</a:t>
            </a:r>
          </a:p>
          <a:p>
            <a:endParaRPr lang="tr-TR" dirty="0"/>
          </a:p>
        </p:txBody>
      </p:sp>
      <p:pic>
        <p:nvPicPr>
          <p:cNvPr id="9" name="İçerik Yer Tutucusu 8">
            <a:extLst>
              <a:ext uri="{FF2B5EF4-FFF2-40B4-BE49-F238E27FC236}">
                <a16:creationId xmlns="" xmlns:a16="http://schemas.microsoft.com/office/drawing/2014/main" id="{930ADD65-A3D5-4602-919B-22CAB8FFC59A}"/>
              </a:ext>
            </a:extLst>
          </p:cNvPr>
          <p:cNvPicPr>
            <a:picLocks noGrp="1" noChangeAspect="1"/>
          </p:cNvPicPr>
          <p:nvPr>
            <p:ph sz="half" idx="1"/>
          </p:nvPr>
        </p:nvPicPr>
        <p:blipFill>
          <a:blip r:embed="rId2"/>
          <a:stretch>
            <a:fillRect/>
          </a:stretch>
        </p:blipFill>
        <p:spPr>
          <a:xfrm>
            <a:off x="6753056" y="1559608"/>
            <a:ext cx="2759433" cy="3387971"/>
          </a:xfrm>
          <a:prstGeom prst="rect">
            <a:avLst/>
          </a:prstGeom>
        </p:spPr>
      </p:pic>
    </p:spTree>
    <p:extLst>
      <p:ext uri="{BB962C8B-B14F-4D97-AF65-F5344CB8AC3E}">
        <p14:creationId xmlns="" xmlns:p14="http://schemas.microsoft.com/office/powerpoint/2010/main" val="1704046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E8DB35B9-8042-405F-B65D-7909F433F389}"/>
              </a:ext>
            </a:extLst>
          </p:cNvPr>
          <p:cNvSpPr>
            <a:spLocks noGrp="1"/>
          </p:cNvSpPr>
          <p:nvPr>
            <p:ph type="title"/>
          </p:nvPr>
        </p:nvSpPr>
        <p:spPr/>
        <p:txBody>
          <a:bodyPr/>
          <a:lstStyle/>
          <a:p>
            <a:r>
              <a:rPr lang="tr-TR" dirty="0"/>
              <a:t>                            EUDOXUS</a:t>
            </a:r>
          </a:p>
        </p:txBody>
      </p:sp>
      <p:sp>
        <p:nvSpPr>
          <p:cNvPr id="6" name="İçerik Yer Tutucusu 5">
            <a:extLst>
              <a:ext uri="{FF2B5EF4-FFF2-40B4-BE49-F238E27FC236}">
                <a16:creationId xmlns="" xmlns:a16="http://schemas.microsoft.com/office/drawing/2014/main" id="{BCD11C88-5A9F-4E4E-9CEF-F5C6A140192D}"/>
              </a:ext>
            </a:extLst>
          </p:cNvPr>
          <p:cNvSpPr>
            <a:spLocks noGrp="1"/>
          </p:cNvSpPr>
          <p:nvPr>
            <p:ph idx="1"/>
          </p:nvPr>
        </p:nvSpPr>
        <p:spPr/>
        <p:txBody>
          <a:bodyPr/>
          <a:lstStyle/>
          <a:p>
            <a:r>
              <a:rPr lang="tr-TR" dirty="0" err="1"/>
              <a:t>Knidos’lu</a:t>
            </a:r>
            <a:r>
              <a:rPr lang="tr-TR" dirty="0"/>
              <a:t> </a:t>
            </a:r>
            <a:r>
              <a:rPr lang="tr-TR" dirty="0" err="1"/>
              <a:t>Eudoxus</a:t>
            </a:r>
            <a:r>
              <a:rPr lang="tr-TR" dirty="0"/>
              <a:t>, birçok bilgin gibi, gençliğinde çok fakirlik çekmiş biridir. Eudoxus orantılar kuramıyla Yunan matematiğini zirveye ulaştırmıştır</a:t>
            </a:r>
            <a:r>
              <a:rPr lang="tr-TR" dirty="0" smtClean="0"/>
              <a:t>.</a:t>
            </a:r>
          </a:p>
          <a:p>
            <a:endParaRPr lang="tr-TR" dirty="0" smtClean="0"/>
          </a:p>
          <a:p>
            <a:endParaRPr lang="tr-TR" dirty="0"/>
          </a:p>
          <a:p>
            <a:r>
              <a:rPr lang="tr-TR" dirty="0"/>
              <a:t>Eudoxus, genç yaşlarında Atina’ya gitmiş, orada öğrenim görmüştür</a:t>
            </a:r>
            <a:r>
              <a:rPr lang="tr-TR" dirty="0" smtClean="0"/>
              <a:t>.</a:t>
            </a:r>
            <a:endParaRPr lang="tr-TR" dirty="0"/>
          </a:p>
        </p:txBody>
      </p:sp>
    </p:spTree>
    <p:extLst>
      <p:ext uri="{BB962C8B-B14F-4D97-AF65-F5344CB8AC3E}">
        <p14:creationId xmlns="" xmlns:p14="http://schemas.microsoft.com/office/powerpoint/2010/main" val="3540189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tr-TR" dirty="0" smtClean="0"/>
              <a:t>Eudoxus, Atina’da sevilmediğini anlayınca, burayı terkederek, bugünkü Kapıdağı Yarımadasında bulunan Sızık şehrine gelerek burada tıp öğrenimi yapmıştır. Matematik dışında iyi bir hukukçu ve bir de iyi bir doktordu. Ciddi astromi çalışmalarıyla da ünlüdür. İlme çok büyük katkılarda bulunmuştur. Zamanının birçoğunu söylevler vermek ve felsefe yaparak geçirmiştir. Çağdaşlarına göre, ilmi yönüyle ve ilmi düşünceleriyle, birkaç yüzyıl ileridedir. Galileo ve Newton gibi, gözleme ve deneye dayanmayan fikir, düşünce ve görüşleri hoş görmemiş ve inanmamıştır.</a:t>
            </a:r>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BF760AB-AC79-4A47-8D71-01D08D425F06}"/>
              </a:ext>
            </a:extLst>
          </p:cNvPr>
          <p:cNvSpPr>
            <a:spLocks noGrp="1"/>
          </p:cNvSpPr>
          <p:nvPr>
            <p:ph type="title"/>
          </p:nvPr>
        </p:nvSpPr>
        <p:spPr/>
        <p:txBody>
          <a:bodyPr/>
          <a:lstStyle/>
          <a:p>
            <a:r>
              <a:rPr lang="tr-TR" dirty="0"/>
              <a:t>                          EUDOKSUS</a:t>
            </a:r>
          </a:p>
        </p:txBody>
      </p:sp>
      <p:sp>
        <p:nvSpPr>
          <p:cNvPr id="3" name="İçerik Yer Tutucusu 2">
            <a:extLst>
              <a:ext uri="{FF2B5EF4-FFF2-40B4-BE49-F238E27FC236}">
                <a16:creationId xmlns="" xmlns:a16="http://schemas.microsoft.com/office/drawing/2014/main" id="{1F568BB9-3095-40FA-B2FE-93BC88A32955}"/>
              </a:ext>
            </a:extLst>
          </p:cNvPr>
          <p:cNvSpPr>
            <a:spLocks noGrp="1"/>
          </p:cNvSpPr>
          <p:nvPr>
            <p:ph idx="1"/>
          </p:nvPr>
        </p:nvSpPr>
        <p:spPr/>
        <p:txBody>
          <a:bodyPr>
            <a:normAutofit fontScale="85000" lnSpcReduction="10000"/>
          </a:bodyPr>
          <a:lstStyle/>
          <a:p>
            <a:r>
              <a:rPr lang="tr-TR" dirty="0" err="1"/>
              <a:t>Eudoxus</a:t>
            </a:r>
            <a:r>
              <a:rPr lang="tr-TR" dirty="0"/>
              <a:t> alan, hacim ve bazı cisimlerin yüzölçümlerini bulmuş ve bunlar hakkında birçok teoremin ispatını vermiştir. Gezegenlerin görünen hareketlerini açıklamış ve bu hareketlerinin dairesel olduklarını söylemiştir. Güneş saatini bulan, bir yılın 365 gün 6 saat olduğunu ortaya koyan ilk bilim adamıdır.</a:t>
            </a:r>
          </a:p>
          <a:p>
            <a:r>
              <a:rPr lang="tr-TR" dirty="0"/>
              <a:t>Bugün matematikte kullandığımız ve adına </a:t>
            </a:r>
            <a:r>
              <a:rPr lang="tr-TR" dirty="0" err="1"/>
              <a:t>Archimedes</a:t>
            </a:r>
            <a:r>
              <a:rPr lang="tr-TR" dirty="0"/>
              <a:t> aksiyomu dediğimiz aksiyomu yine </a:t>
            </a:r>
            <a:r>
              <a:rPr lang="tr-TR" dirty="0" err="1"/>
              <a:t>Eudoxus’a</a:t>
            </a:r>
            <a:r>
              <a:rPr lang="tr-TR" dirty="0"/>
              <a:t> borçluyuz. Bu da onun ünlü orantılı doğrular kuramıdır. İki doğru parçası veya iki sayı verildiğinde, en küçüğünün her zaman en büyüğünü kapsayan bir tam katı vardır. Bu aksiyom, matematik tarihinde uzun yıllar matematik çağlarının konusu olmuştur.</a:t>
            </a:r>
          </a:p>
        </p:txBody>
      </p:sp>
    </p:spTree>
    <p:extLst>
      <p:ext uri="{BB962C8B-B14F-4D97-AF65-F5344CB8AC3E}">
        <p14:creationId xmlns="" xmlns:p14="http://schemas.microsoft.com/office/powerpoint/2010/main" val="3098763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EBB6B140-554C-4F7B-871B-8FC483557B31}"/>
              </a:ext>
            </a:extLst>
          </p:cNvPr>
          <p:cNvSpPr>
            <a:spLocks noGrp="1"/>
          </p:cNvSpPr>
          <p:nvPr>
            <p:ph type="title"/>
          </p:nvPr>
        </p:nvSpPr>
        <p:spPr>
          <a:xfrm>
            <a:off x="748748" y="552796"/>
            <a:ext cx="3028122" cy="1952707"/>
          </a:xfrm>
        </p:spPr>
        <p:txBody>
          <a:bodyPr/>
          <a:lstStyle/>
          <a:p>
            <a:r>
              <a:rPr lang="tr-TR" dirty="0"/>
              <a:t>ÖKLİD</a:t>
            </a:r>
          </a:p>
        </p:txBody>
      </p:sp>
      <p:sp>
        <p:nvSpPr>
          <p:cNvPr id="6" name="Metin Yer Tutucusu 5">
            <a:extLst>
              <a:ext uri="{FF2B5EF4-FFF2-40B4-BE49-F238E27FC236}">
                <a16:creationId xmlns="" xmlns:a16="http://schemas.microsoft.com/office/drawing/2014/main" id="{6AF2EC5B-79A4-4868-90A2-8BB4C55A762D}"/>
              </a:ext>
            </a:extLst>
          </p:cNvPr>
          <p:cNvSpPr>
            <a:spLocks noGrp="1"/>
          </p:cNvSpPr>
          <p:nvPr>
            <p:ph type="body" idx="2"/>
          </p:nvPr>
        </p:nvSpPr>
        <p:spPr/>
        <p:txBody>
          <a:bodyPr/>
          <a:lstStyle/>
          <a:p>
            <a:r>
              <a:rPr lang="tr-TR" dirty="0"/>
              <a:t>Doğum  : MÖ 330 İskenderiye, Mısır</a:t>
            </a:r>
          </a:p>
          <a:p>
            <a:r>
              <a:rPr lang="tr-TR" dirty="0"/>
              <a:t>Ölüm : MÖ 275</a:t>
            </a:r>
          </a:p>
          <a:p>
            <a:r>
              <a:rPr lang="tr-TR" dirty="0"/>
              <a:t>Milliyeti : Yunan</a:t>
            </a:r>
          </a:p>
          <a:p>
            <a:r>
              <a:rPr lang="tr-TR" dirty="0"/>
              <a:t>Dalı : Matematik</a:t>
            </a:r>
          </a:p>
          <a:p>
            <a:r>
              <a:rPr lang="tr-TR" dirty="0"/>
              <a:t>Önemli başarıları : Öklid bağıntıları (ögeleri)</a:t>
            </a:r>
          </a:p>
        </p:txBody>
      </p:sp>
      <p:pic>
        <p:nvPicPr>
          <p:cNvPr id="7" name="İçerik Yer Tutucusu 6">
            <a:extLst>
              <a:ext uri="{FF2B5EF4-FFF2-40B4-BE49-F238E27FC236}">
                <a16:creationId xmlns="" xmlns:a16="http://schemas.microsoft.com/office/drawing/2014/main" id="{9B98E205-E7AA-4E7E-ABD6-FAFF2F9E22D2}"/>
              </a:ext>
            </a:extLst>
          </p:cNvPr>
          <p:cNvPicPr>
            <a:picLocks noGrp="1" noChangeAspect="1"/>
          </p:cNvPicPr>
          <p:nvPr>
            <p:ph sz="half" idx="1"/>
          </p:nvPr>
        </p:nvPicPr>
        <p:blipFill>
          <a:blip r:embed="rId2"/>
          <a:stretch>
            <a:fillRect/>
          </a:stretch>
        </p:blipFill>
        <p:spPr>
          <a:xfrm>
            <a:off x="2233748" y="1238905"/>
            <a:ext cx="5190499" cy="4432442"/>
          </a:xfrm>
          <a:prstGeom prst="rect">
            <a:avLst/>
          </a:prstGeom>
        </p:spPr>
      </p:pic>
    </p:spTree>
    <p:extLst>
      <p:ext uri="{BB962C8B-B14F-4D97-AF65-F5344CB8AC3E}">
        <p14:creationId xmlns="" xmlns:p14="http://schemas.microsoft.com/office/powerpoint/2010/main" val="405840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25ADDDD5-C0D4-4FC9-9AC4-987DD4257D7D}"/>
              </a:ext>
            </a:extLst>
          </p:cNvPr>
          <p:cNvSpPr>
            <a:spLocks noGrp="1"/>
          </p:cNvSpPr>
          <p:nvPr>
            <p:ph type="title"/>
          </p:nvPr>
        </p:nvSpPr>
        <p:spPr/>
        <p:txBody>
          <a:bodyPr/>
          <a:lstStyle/>
          <a:p>
            <a:r>
              <a:rPr lang="tr-TR" dirty="0"/>
              <a:t>                              ÖKLİD</a:t>
            </a:r>
          </a:p>
        </p:txBody>
      </p:sp>
      <p:sp>
        <p:nvSpPr>
          <p:cNvPr id="6" name="İçerik Yer Tutucusu 5">
            <a:extLst>
              <a:ext uri="{FF2B5EF4-FFF2-40B4-BE49-F238E27FC236}">
                <a16:creationId xmlns="" xmlns:a16="http://schemas.microsoft.com/office/drawing/2014/main" id="{B65A6595-6F99-430A-AEE7-CD7679750649}"/>
              </a:ext>
            </a:extLst>
          </p:cNvPr>
          <p:cNvSpPr>
            <a:spLocks noGrp="1"/>
          </p:cNvSpPr>
          <p:nvPr>
            <p:ph idx="1"/>
          </p:nvPr>
        </p:nvSpPr>
        <p:spPr/>
        <p:txBody>
          <a:bodyPr>
            <a:normAutofit/>
          </a:bodyPr>
          <a:lstStyle/>
          <a:p>
            <a:r>
              <a:rPr lang="tr-TR" sz="2400" dirty="0"/>
              <a:t>Öklid gelmiş geçmiş matematikçilerin içinde adı geometri ile en çok özdeşleştirilen kişidir. Geometri dünyasında kapladığı bu seçkin yeri kendisinin büyük bir matematikçi olmasından çok, geometrinin başlangıcından kendi zamanına kadar bilinen ismi ile Öğeler adını taşıyan kitabında toplamıştır. Öklid derlemesinin tutarlı bir bütün olmasını sağlamak için, kanıt gerektirmeyen apaçık gerçekler olarak 5 aksiyom ortaya koyar. Diğer bütün önermeleri bu aksiyomlardan çıkarır.</a:t>
            </a:r>
          </a:p>
        </p:txBody>
      </p:sp>
    </p:spTree>
    <p:extLst>
      <p:ext uri="{BB962C8B-B14F-4D97-AF65-F5344CB8AC3E}">
        <p14:creationId xmlns="" xmlns:p14="http://schemas.microsoft.com/office/powerpoint/2010/main" val="2976765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F2C7F01E-9592-4830-97C7-5D4EA61FC946}"/>
              </a:ext>
            </a:extLst>
          </p:cNvPr>
          <p:cNvSpPr>
            <a:spLocks noGrp="1"/>
          </p:cNvSpPr>
          <p:nvPr>
            <p:ph type="title"/>
          </p:nvPr>
        </p:nvSpPr>
        <p:spPr/>
        <p:txBody>
          <a:bodyPr/>
          <a:lstStyle/>
          <a:p>
            <a:r>
              <a:rPr lang="tr-TR" dirty="0"/>
              <a:t>                              ÖKLİD</a:t>
            </a:r>
          </a:p>
        </p:txBody>
      </p:sp>
      <p:sp>
        <p:nvSpPr>
          <p:cNvPr id="6" name="İçerik Yer Tutucusu 5">
            <a:extLst>
              <a:ext uri="{FF2B5EF4-FFF2-40B4-BE49-F238E27FC236}">
                <a16:creationId xmlns="" xmlns:a16="http://schemas.microsoft.com/office/drawing/2014/main" id="{A6778081-0AB4-4DE9-98E8-639FD48FC5F6}"/>
              </a:ext>
            </a:extLst>
          </p:cNvPr>
          <p:cNvSpPr>
            <a:spLocks noGrp="1"/>
          </p:cNvSpPr>
          <p:nvPr>
            <p:ph idx="1"/>
          </p:nvPr>
        </p:nvSpPr>
        <p:spPr/>
        <p:txBody>
          <a:bodyPr>
            <a:normAutofit lnSpcReduction="10000"/>
          </a:bodyPr>
          <a:lstStyle/>
          <a:p>
            <a:r>
              <a:rPr lang="tr-TR" sz="2400" dirty="0"/>
              <a:t>Eğitimini Akademi'de tamamladıktan sonra İskenderiye’de büyük bir matematik okulu kuran Öklid, çağlar boyu matematikle ilgilenen hemen herkesin gözdesi olmuştur. Geometriyi ispat ve aksiyomlara dayalı bir dizge olarak işleyen 13 ciltlik kitabı “Elementler” bu alandaki ilk kapsamlı çalışmaydı. Kendinden önceki </a:t>
            </a:r>
            <a:r>
              <a:rPr lang="tr-TR" sz="2400" dirty="0" err="1"/>
              <a:t>Tales</a:t>
            </a:r>
            <a:r>
              <a:rPr lang="tr-TR" sz="2400" dirty="0"/>
              <a:t>, Pisagor, Platon, Aristoteles gibi matematikçi ve geometricilerin çalışmalarını temel alan Öklid’in bu yapıtı, iki bin yıl boyunca önemli bir başvuru kaynağı olarak kullanılmıştır. Düzlem geometrisi, aritmetik, sayılar kuramı, irrasyonel sayılar ve katı cisimler geometrisi Öklid’in kitabında ele aldığı başlıca konulardı. Öklid’in her önermeyi daha önceki önermelerden çıkarma yöntemi, kendisine atfedilen “geometrinin babası” sözünü de haklı kılar. </a:t>
            </a:r>
          </a:p>
        </p:txBody>
      </p:sp>
    </p:spTree>
    <p:extLst>
      <p:ext uri="{BB962C8B-B14F-4D97-AF65-F5344CB8AC3E}">
        <p14:creationId xmlns="" xmlns:p14="http://schemas.microsoft.com/office/powerpoint/2010/main" val="275433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3B046020-D9C8-4E93-A94E-00FEBEE0C70E}"/>
              </a:ext>
            </a:extLst>
          </p:cNvPr>
          <p:cNvSpPr>
            <a:spLocks noGrp="1"/>
          </p:cNvSpPr>
          <p:nvPr>
            <p:ph type="title"/>
          </p:nvPr>
        </p:nvSpPr>
        <p:spPr>
          <a:xfrm>
            <a:off x="588116" y="1094282"/>
            <a:ext cx="2334966" cy="888166"/>
          </a:xfrm>
        </p:spPr>
        <p:txBody>
          <a:bodyPr>
            <a:normAutofit fontScale="90000"/>
          </a:bodyPr>
          <a:lstStyle/>
          <a:p>
            <a:r>
              <a:rPr lang="tr-TR" sz="4400" dirty="0"/>
              <a:t>THALES</a:t>
            </a:r>
          </a:p>
        </p:txBody>
      </p:sp>
      <p:sp>
        <p:nvSpPr>
          <p:cNvPr id="6" name="Metin Yer Tutucusu 5">
            <a:extLst>
              <a:ext uri="{FF2B5EF4-FFF2-40B4-BE49-F238E27FC236}">
                <a16:creationId xmlns="" xmlns:a16="http://schemas.microsoft.com/office/drawing/2014/main" id="{D2873361-DBC1-4A1F-80BC-5733E7F39ACC}"/>
              </a:ext>
            </a:extLst>
          </p:cNvPr>
          <p:cNvSpPr>
            <a:spLocks noGrp="1"/>
          </p:cNvSpPr>
          <p:nvPr>
            <p:ph type="body" idx="2"/>
          </p:nvPr>
        </p:nvSpPr>
        <p:spPr>
          <a:xfrm>
            <a:off x="326911" y="2173571"/>
            <a:ext cx="3862840" cy="4167268"/>
          </a:xfrm>
        </p:spPr>
        <p:txBody>
          <a:bodyPr>
            <a:normAutofit/>
          </a:bodyPr>
          <a:lstStyle/>
          <a:p>
            <a:r>
              <a:rPr lang="tr-TR" dirty="0"/>
              <a:t>Tam adı : Miletli </a:t>
            </a:r>
            <a:r>
              <a:rPr lang="tr-TR" dirty="0" err="1"/>
              <a:t>Thales</a:t>
            </a:r>
            <a:endParaRPr lang="tr-TR" dirty="0"/>
          </a:p>
          <a:p>
            <a:r>
              <a:rPr lang="tr-TR" dirty="0"/>
              <a:t>Doğumu : MÖ 624–MÖ 625 </a:t>
            </a:r>
          </a:p>
          <a:p>
            <a:r>
              <a:rPr lang="tr-TR" dirty="0"/>
              <a:t>Milet, </a:t>
            </a:r>
            <a:r>
              <a:rPr lang="tr-TR" dirty="0" err="1"/>
              <a:t>İyonya</a:t>
            </a:r>
            <a:endParaRPr lang="tr-TR" dirty="0"/>
          </a:p>
          <a:p>
            <a:r>
              <a:rPr lang="tr-TR" dirty="0"/>
              <a:t>Ölümü : MÖ 546–MÖ 547</a:t>
            </a:r>
          </a:p>
          <a:p>
            <a:r>
              <a:rPr lang="tr-TR" dirty="0"/>
              <a:t>Çağı : Sokrates öncesi felsefe</a:t>
            </a:r>
          </a:p>
          <a:p>
            <a:r>
              <a:rPr lang="tr-TR" dirty="0"/>
              <a:t>Bölgesi : Batı felsefesi</a:t>
            </a:r>
          </a:p>
          <a:p>
            <a:r>
              <a:rPr lang="tr-TR" dirty="0"/>
              <a:t>Okulu : Milet Okulu</a:t>
            </a:r>
          </a:p>
          <a:p>
            <a:r>
              <a:rPr lang="tr-TR" dirty="0"/>
              <a:t>İlgi alanları : etik, metafizik, matematik, astronomi</a:t>
            </a:r>
          </a:p>
          <a:p>
            <a:r>
              <a:rPr lang="tr-TR" dirty="0"/>
              <a:t>Önemli fikirleri :Su maddenin ilk öğesi, </a:t>
            </a:r>
            <a:r>
              <a:rPr lang="tr-TR" dirty="0" err="1"/>
              <a:t>Thales</a:t>
            </a:r>
            <a:r>
              <a:rPr lang="tr-TR" dirty="0"/>
              <a:t> kuramı</a:t>
            </a:r>
          </a:p>
        </p:txBody>
      </p:sp>
      <p:pic>
        <p:nvPicPr>
          <p:cNvPr id="7" name="Resim 6">
            <a:extLst>
              <a:ext uri="{FF2B5EF4-FFF2-40B4-BE49-F238E27FC236}">
                <a16:creationId xmlns="" xmlns:a16="http://schemas.microsoft.com/office/drawing/2014/main" id="{1A288543-F9D4-40BD-8BC7-D44E7D2B47FE}"/>
              </a:ext>
            </a:extLst>
          </p:cNvPr>
          <p:cNvPicPr>
            <a:picLocks noChangeAspect="1"/>
          </p:cNvPicPr>
          <p:nvPr/>
        </p:nvPicPr>
        <p:blipFill>
          <a:blip r:embed="rId2"/>
          <a:stretch>
            <a:fillRect/>
          </a:stretch>
        </p:blipFill>
        <p:spPr>
          <a:xfrm>
            <a:off x="5216578" y="1538365"/>
            <a:ext cx="5905500" cy="3333750"/>
          </a:xfrm>
          <a:prstGeom prst="rect">
            <a:avLst/>
          </a:prstGeom>
        </p:spPr>
      </p:pic>
    </p:spTree>
    <p:extLst>
      <p:ext uri="{BB962C8B-B14F-4D97-AF65-F5344CB8AC3E}">
        <p14:creationId xmlns="" xmlns:p14="http://schemas.microsoft.com/office/powerpoint/2010/main" val="1778699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C433D4-9F2B-4F07-B3CA-4E18AAE468F2}"/>
              </a:ext>
            </a:extLst>
          </p:cNvPr>
          <p:cNvSpPr>
            <a:spLocks noGrp="1"/>
          </p:cNvSpPr>
          <p:nvPr>
            <p:ph type="title"/>
          </p:nvPr>
        </p:nvSpPr>
        <p:spPr/>
        <p:txBody>
          <a:bodyPr/>
          <a:lstStyle/>
          <a:p>
            <a:r>
              <a:rPr lang="tr-TR" dirty="0"/>
              <a:t>ÖKLİD’İN AKSİYOMLARI</a:t>
            </a:r>
          </a:p>
        </p:txBody>
      </p:sp>
      <p:sp>
        <p:nvSpPr>
          <p:cNvPr id="3" name="İçerik Yer Tutucusu 2">
            <a:extLst>
              <a:ext uri="{FF2B5EF4-FFF2-40B4-BE49-F238E27FC236}">
                <a16:creationId xmlns="" xmlns:a16="http://schemas.microsoft.com/office/drawing/2014/main" id="{8D12F83D-D8F2-492A-BBCF-2B832F369905}"/>
              </a:ext>
            </a:extLst>
          </p:cNvPr>
          <p:cNvSpPr>
            <a:spLocks noGrp="1"/>
          </p:cNvSpPr>
          <p:nvPr>
            <p:ph idx="1"/>
          </p:nvPr>
        </p:nvSpPr>
        <p:spPr/>
        <p:txBody>
          <a:bodyPr>
            <a:normAutofit fontScale="62500" lnSpcReduction="20000"/>
          </a:bodyPr>
          <a:lstStyle/>
          <a:p>
            <a:r>
              <a:rPr lang="tr-TR" dirty="0" err="1"/>
              <a:t>Öklit</a:t>
            </a:r>
            <a:r>
              <a:rPr lang="tr-TR" dirty="0"/>
              <a:t> toplam 13 kitaptan oluşan </a:t>
            </a:r>
            <a:r>
              <a:rPr lang="tr-TR" dirty="0" err="1"/>
              <a:t>Elementler'in</a:t>
            </a:r>
            <a:r>
              <a:rPr lang="tr-TR" dirty="0"/>
              <a:t> ilk kitabında 10 tane aksiyomdan bahsetmektedir. Bunlardan 5'i ortak kanı şeklinde ifade edilmektedir 5'i de </a:t>
            </a:r>
            <a:r>
              <a:rPr lang="tr-TR" dirty="0" err="1"/>
              <a:t>postulalar</a:t>
            </a:r>
            <a:r>
              <a:rPr lang="tr-TR" dirty="0"/>
              <a:t> olarak nitelendirilmektedir. Bunlardan yola çıkarak Geometrinin diğer önermelerini ispat etmektedir.</a:t>
            </a:r>
          </a:p>
          <a:p>
            <a:pPr marL="0" indent="0">
              <a:buNone/>
            </a:pPr>
            <a:r>
              <a:rPr lang="tr-TR" dirty="0"/>
              <a:t>  Öklid'in </a:t>
            </a:r>
            <a:r>
              <a:rPr lang="tr-TR" dirty="0" err="1"/>
              <a:t>postulaları</a:t>
            </a:r>
            <a:r>
              <a:rPr lang="tr-TR" dirty="0"/>
              <a:t>:</a:t>
            </a:r>
          </a:p>
          <a:p>
            <a:pPr marL="0" indent="0">
              <a:buNone/>
            </a:pPr>
            <a:r>
              <a:rPr lang="tr-TR" dirty="0"/>
              <a:t>  1-Herhangi bir noktadan herhangi başka bir noktaya bir düz doğru çizmek mümkündür.</a:t>
            </a:r>
          </a:p>
          <a:p>
            <a:r>
              <a:rPr lang="tr-TR" dirty="0"/>
              <a:t>2-Bir tane doğru parçasını her iki yöne de sürekli bir şekilde uzatmak mümkündür.</a:t>
            </a:r>
          </a:p>
          <a:p>
            <a:r>
              <a:rPr lang="tr-TR" dirty="0"/>
              <a:t>3-Herhangi bir merkez ve herhangi bir yarıçap ile bir çember tanımlamak mümkündür.</a:t>
            </a:r>
          </a:p>
          <a:p>
            <a:r>
              <a:rPr lang="tr-TR" dirty="0"/>
              <a:t>4-Bütün dik açıların birbirine eşit olduğu doğrudur.</a:t>
            </a:r>
          </a:p>
          <a:p>
            <a:r>
              <a:rPr lang="tr-TR" dirty="0"/>
              <a:t>5-Eğer iki doğru ile kesişen bir doğru çizilirse, iki doğrunun birbirine bakan tarafında yer alan ve onları kesen doğrunun bir tarafında kalan iki açının toplamı iki dik açıdan küçükse bu iki doğru açıların toplamının iki dik açıdan az olduğu tarafta uzatılmaya devam ederlerse ilerde bir noktada kesişecekleri doğrudur. (Bu </a:t>
            </a:r>
            <a:r>
              <a:rPr lang="tr-TR" dirty="0" err="1"/>
              <a:t>postula</a:t>
            </a:r>
            <a:r>
              <a:rPr lang="tr-TR" dirty="0"/>
              <a:t> paralel doğrular kesişmez şeklinde bilinen </a:t>
            </a:r>
            <a:r>
              <a:rPr lang="tr-TR" dirty="0" err="1"/>
              <a:t>postuladır</a:t>
            </a:r>
            <a:r>
              <a:rPr lang="tr-TR" dirty="0"/>
              <a:t>.)</a:t>
            </a:r>
          </a:p>
        </p:txBody>
      </p:sp>
    </p:spTree>
    <p:extLst>
      <p:ext uri="{BB962C8B-B14F-4D97-AF65-F5344CB8AC3E}">
        <p14:creationId xmlns="" xmlns:p14="http://schemas.microsoft.com/office/powerpoint/2010/main" val="947682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137A25E-350E-4962-A8E0-141995291E41}"/>
              </a:ext>
            </a:extLst>
          </p:cNvPr>
          <p:cNvSpPr>
            <a:spLocks noGrp="1"/>
          </p:cNvSpPr>
          <p:nvPr>
            <p:ph type="title"/>
          </p:nvPr>
        </p:nvSpPr>
        <p:spPr/>
        <p:txBody>
          <a:bodyPr/>
          <a:lstStyle/>
          <a:p>
            <a:r>
              <a:rPr lang="tr-TR" dirty="0"/>
              <a:t>ÖKLİD’İN AKSİYOMLARI</a:t>
            </a:r>
          </a:p>
        </p:txBody>
      </p:sp>
      <p:sp>
        <p:nvSpPr>
          <p:cNvPr id="3" name="İçerik Yer Tutucusu 2">
            <a:extLst>
              <a:ext uri="{FF2B5EF4-FFF2-40B4-BE49-F238E27FC236}">
                <a16:creationId xmlns="" xmlns:a16="http://schemas.microsoft.com/office/drawing/2014/main" id="{2086D41A-7E10-4A7A-A066-382BA9A1599F}"/>
              </a:ext>
            </a:extLst>
          </p:cNvPr>
          <p:cNvSpPr>
            <a:spLocks noGrp="1"/>
          </p:cNvSpPr>
          <p:nvPr>
            <p:ph idx="1"/>
          </p:nvPr>
        </p:nvSpPr>
        <p:spPr/>
        <p:txBody>
          <a:bodyPr/>
          <a:lstStyle/>
          <a:p>
            <a:r>
              <a:rPr lang="tr-TR" dirty="0"/>
              <a:t>Ortak kanılar:</a:t>
            </a:r>
          </a:p>
          <a:p>
            <a:pPr marL="0" indent="0">
              <a:buNone/>
            </a:pPr>
            <a:r>
              <a:rPr lang="tr-TR" dirty="0"/>
              <a:t> Bir şeye eşit olan başka şeyler birbirlerine de eşittirler.</a:t>
            </a:r>
          </a:p>
          <a:p>
            <a:r>
              <a:rPr lang="tr-TR" dirty="0"/>
              <a:t>Eğer eşit miktarlara eşit miktarlar eklenirse, elde edilen bütünler de birbirlerine eşittir.</a:t>
            </a:r>
          </a:p>
          <a:p>
            <a:r>
              <a:rPr lang="tr-TR" dirty="0"/>
              <a:t>Eğer eşit </a:t>
            </a:r>
            <a:r>
              <a:rPr lang="tr-TR" dirty="0" err="1"/>
              <a:t>miktalardan</a:t>
            </a:r>
            <a:r>
              <a:rPr lang="tr-TR" dirty="0"/>
              <a:t> eşit miktarlar çıkarılırsa, kalanlar da birbirlerine eşittir.</a:t>
            </a:r>
          </a:p>
          <a:p>
            <a:r>
              <a:rPr lang="tr-TR" dirty="0"/>
              <a:t>Birbirleriyle çakışan (özelikleri </a:t>
            </a:r>
            <a:r>
              <a:rPr lang="tr-TR" dirty="0" err="1"/>
              <a:t>açısandan</a:t>
            </a:r>
            <a:r>
              <a:rPr lang="tr-TR" dirty="0"/>
              <a:t> örtüşen) şeyler birbirlerine eşittir.</a:t>
            </a:r>
          </a:p>
          <a:p>
            <a:r>
              <a:rPr lang="tr-TR" dirty="0"/>
              <a:t>Bütün parçadan büyüktür.</a:t>
            </a:r>
          </a:p>
        </p:txBody>
      </p:sp>
    </p:spTree>
    <p:extLst>
      <p:ext uri="{BB962C8B-B14F-4D97-AF65-F5344CB8AC3E}">
        <p14:creationId xmlns="" xmlns:p14="http://schemas.microsoft.com/office/powerpoint/2010/main" val="4121671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B6DA9710-4F4D-4D53-AE1D-09BFE9C296C1}"/>
              </a:ext>
            </a:extLst>
          </p:cNvPr>
          <p:cNvSpPr>
            <a:spLocks noGrp="1"/>
          </p:cNvSpPr>
          <p:nvPr>
            <p:ph type="title"/>
          </p:nvPr>
        </p:nvSpPr>
        <p:spPr>
          <a:xfrm>
            <a:off x="457200" y="1877248"/>
            <a:ext cx="3200400" cy="2286000"/>
          </a:xfrm>
        </p:spPr>
        <p:txBody>
          <a:bodyPr/>
          <a:lstStyle/>
          <a:p>
            <a:r>
              <a:rPr lang="tr-TR" dirty="0"/>
              <a:t>ÖKLİD’İN ÇALIŞMALARINI İÇEREN BİR PAPİRÜS</a:t>
            </a:r>
          </a:p>
        </p:txBody>
      </p:sp>
      <p:pic>
        <p:nvPicPr>
          <p:cNvPr id="9" name="İçerik Yer Tutucusu 8">
            <a:extLst>
              <a:ext uri="{FF2B5EF4-FFF2-40B4-BE49-F238E27FC236}">
                <a16:creationId xmlns="" xmlns:a16="http://schemas.microsoft.com/office/drawing/2014/main" id="{0B534939-BD31-4288-8578-C2185C2DC0D9}"/>
              </a:ext>
            </a:extLst>
          </p:cNvPr>
          <p:cNvPicPr>
            <a:picLocks noGrp="1" noChangeAspect="1"/>
          </p:cNvPicPr>
          <p:nvPr>
            <p:ph sz="half" idx="1"/>
          </p:nvPr>
        </p:nvPicPr>
        <p:blipFill>
          <a:blip r:embed="rId2"/>
          <a:stretch>
            <a:fillRect/>
          </a:stretch>
        </p:blipFill>
        <p:spPr>
          <a:xfrm>
            <a:off x="4898571" y="1401715"/>
            <a:ext cx="4258492" cy="3755394"/>
          </a:xfrm>
          <a:prstGeom prst="rect">
            <a:avLst/>
          </a:prstGeom>
        </p:spPr>
      </p:pic>
    </p:spTree>
    <p:extLst>
      <p:ext uri="{BB962C8B-B14F-4D97-AF65-F5344CB8AC3E}">
        <p14:creationId xmlns="" xmlns:p14="http://schemas.microsoft.com/office/powerpoint/2010/main" val="3979832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a:extLst>
              <a:ext uri="{FF2B5EF4-FFF2-40B4-BE49-F238E27FC236}">
                <a16:creationId xmlns="" xmlns:a16="http://schemas.microsoft.com/office/drawing/2014/main" id="{C4AEC33E-0885-42F7-A902-3B6D5B05026E}"/>
              </a:ext>
            </a:extLst>
          </p:cNvPr>
          <p:cNvSpPr>
            <a:spLocks noGrp="1"/>
          </p:cNvSpPr>
          <p:nvPr>
            <p:ph type="title"/>
          </p:nvPr>
        </p:nvSpPr>
        <p:spPr>
          <a:xfrm>
            <a:off x="361666" y="1576998"/>
            <a:ext cx="3200400" cy="2286000"/>
          </a:xfrm>
        </p:spPr>
        <p:txBody>
          <a:bodyPr/>
          <a:lstStyle/>
          <a:p>
            <a:r>
              <a:rPr lang="tr-TR" dirty="0"/>
              <a:t>ÖKLİD BAĞINTILARI</a:t>
            </a:r>
          </a:p>
        </p:txBody>
      </p:sp>
      <p:pic>
        <p:nvPicPr>
          <p:cNvPr id="12" name="İçerik Yer Tutucusu 11">
            <a:extLst>
              <a:ext uri="{FF2B5EF4-FFF2-40B4-BE49-F238E27FC236}">
                <a16:creationId xmlns="" xmlns:a16="http://schemas.microsoft.com/office/drawing/2014/main" id="{6B80A555-80B7-48AA-A417-16CFD1FE33DF}"/>
              </a:ext>
            </a:extLst>
          </p:cNvPr>
          <p:cNvPicPr>
            <a:picLocks noGrp="1" noChangeAspect="1"/>
          </p:cNvPicPr>
          <p:nvPr>
            <p:ph sz="half" idx="1"/>
          </p:nvPr>
        </p:nvPicPr>
        <p:blipFill>
          <a:blip r:embed="rId2"/>
          <a:stretch>
            <a:fillRect/>
          </a:stretch>
        </p:blipFill>
        <p:spPr>
          <a:xfrm>
            <a:off x="6096000" y="887105"/>
            <a:ext cx="3998936" cy="2769263"/>
          </a:xfrm>
          <a:prstGeom prst="rect">
            <a:avLst/>
          </a:prstGeom>
        </p:spPr>
      </p:pic>
      <p:sp>
        <p:nvSpPr>
          <p:cNvPr id="13" name="Dikdörtgen 12">
            <a:extLst>
              <a:ext uri="{FF2B5EF4-FFF2-40B4-BE49-F238E27FC236}">
                <a16:creationId xmlns="" xmlns:a16="http://schemas.microsoft.com/office/drawing/2014/main" id="{B3655CFF-BB97-4D37-9D6C-8FE99DB9BB5B}"/>
              </a:ext>
            </a:extLst>
          </p:cNvPr>
          <p:cNvSpPr/>
          <p:nvPr/>
        </p:nvSpPr>
        <p:spPr>
          <a:xfrm>
            <a:off x="5995916" y="4531057"/>
            <a:ext cx="4376382" cy="954107"/>
          </a:xfrm>
          <a:prstGeom prst="rect">
            <a:avLst/>
          </a:prstGeom>
        </p:spPr>
        <p:txBody>
          <a:bodyPr wrap="square">
            <a:spAutoFit/>
          </a:bodyPr>
          <a:lstStyle/>
          <a:p>
            <a:r>
              <a:rPr lang="pt-BR" dirty="0"/>
              <a:t> </a:t>
            </a:r>
            <a:r>
              <a:rPr lang="tr-TR" sz="2800" dirty="0"/>
              <a:t>1)</a:t>
            </a:r>
            <a:r>
              <a:rPr lang="pt-BR" sz="2800" dirty="0"/>
              <a:t>h² = p ∙ k </a:t>
            </a:r>
            <a:r>
              <a:rPr lang="tr-TR" sz="2800" dirty="0"/>
              <a:t>       </a:t>
            </a:r>
            <a:r>
              <a:rPr lang="pt-BR" sz="2800" dirty="0"/>
              <a:t> </a:t>
            </a:r>
            <a:r>
              <a:rPr lang="tr-TR" sz="2800" dirty="0"/>
              <a:t>2)</a:t>
            </a:r>
            <a:r>
              <a:rPr lang="pt-BR" sz="2800" dirty="0"/>
              <a:t>c² = p ∙ a </a:t>
            </a:r>
          </a:p>
          <a:p>
            <a:r>
              <a:rPr lang="pt-BR" sz="2800" dirty="0"/>
              <a:t> </a:t>
            </a:r>
            <a:r>
              <a:rPr lang="tr-TR" sz="2800" dirty="0"/>
              <a:t>3)</a:t>
            </a:r>
            <a:r>
              <a:rPr lang="pt-BR" sz="2800" dirty="0"/>
              <a:t>b² = k ∙ a </a:t>
            </a:r>
            <a:r>
              <a:rPr lang="tr-TR" sz="2800" dirty="0"/>
              <a:t>        4)</a:t>
            </a:r>
            <a:r>
              <a:rPr lang="pt-BR" sz="2800" dirty="0"/>
              <a:t>a ∙ h = b ∙ c </a:t>
            </a:r>
            <a:endParaRPr lang="tr-TR" sz="2800" dirty="0"/>
          </a:p>
        </p:txBody>
      </p:sp>
    </p:spTree>
    <p:extLst>
      <p:ext uri="{BB962C8B-B14F-4D97-AF65-F5344CB8AC3E}">
        <p14:creationId xmlns="" xmlns:p14="http://schemas.microsoft.com/office/powerpoint/2010/main" val="418201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6B23B75-90B1-4C9E-B420-BF1E4E51BC7C}"/>
              </a:ext>
            </a:extLst>
          </p:cNvPr>
          <p:cNvSpPr>
            <a:spLocks noGrp="1"/>
          </p:cNvSpPr>
          <p:nvPr>
            <p:ph type="title"/>
          </p:nvPr>
        </p:nvSpPr>
        <p:spPr>
          <a:xfrm>
            <a:off x="416257" y="1549703"/>
            <a:ext cx="3200400" cy="2286000"/>
          </a:xfrm>
        </p:spPr>
        <p:txBody>
          <a:bodyPr/>
          <a:lstStyle/>
          <a:p>
            <a:r>
              <a:rPr lang="tr-TR" dirty="0"/>
              <a:t>ÖKLİD BAĞINTISI’NIN İSPATI</a:t>
            </a:r>
          </a:p>
        </p:txBody>
      </p:sp>
      <p:pic>
        <p:nvPicPr>
          <p:cNvPr id="5" name="İçerik Yer Tutucusu 4">
            <a:extLst>
              <a:ext uri="{FF2B5EF4-FFF2-40B4-BE49-F238E27FC236}">
                <a16:creationId xmlns="" xmlns:a16="http://schemas.microsoft.com/office/drawing/2014/main" id="{9C7D709C-BD5C-405D-BD6F-5E28692CA81A}"/>
              </a:ext>
            </a:extLst>
          </p:cNvPr>
          <p:cNvPicPr>
            <a:picLocks noGrp="1" noChangeAspect="1"/>
          </p:cNvPicPr>
          <p:nvPr>
            <p:ph sz="half" idx="1"/>
          </p:nvPr>
        </p:nvPicPr>
        <p:blipFill>
          <a:blip r:embed="rId2"/>
          <a:stretch>
            <a:fillRect/>
          </a:stretch>
        </p:blipFill>
        <p:spPr>
          <a:xfrm>
            <a:off x="4951411" y="1419367"/>
            <a:ext cx="6543415" cy="3684446"/>
          </a:xfrm>
          <a:prstGeom prst="rect">
            <a:avLst/>
          </a:prstGeom>
        </p:spPr>
      </p:pic>
    </p:spTree>
    <p:extLst>
      <p:ext uri="{BB962C8B-B14F-4D97-AF65-F5344CB8AC3E}">
        <p14:creationId xmlns="" xmlns:p14="http://schemas.microsoft.com/office/powerpoint/2010/main" val="3562641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9F4DFE7F-DBE2-4BFC-9B72-0DAE9EF8A72B}"/>
              </a:ext>
            </a:extLst>
          </p:cNvPr>
          <p:cNvSpPr>
            <a:spLocks noGrp="1"/>
          </p:cNvSpPr>
          <p:nvPr>
            <p:ph type="title"/>
          </p:nvPr>
        </p:nvSpPr>
        <p:spPr/>
        <p:txBody>
          <a:bodyPr/>
          <a:lstStyle/>
          <a:p>
            <a:r>
              <a:rPr lang="tr-TR" dirty="0"/>
              <a:t>                    ÖKLİD TEOREMİ </a:t>
            </a:r>
          </a:p>
        </p:txBody>
      </p:sp>
      <p:sp>
        <p:nvSpPr>
          <p:cNvPr id="6" name="İçerik Yer Tutucusu 5">
            <a:extLst>
              <a:ext uri="{FF2B5EF4-FFF2-40B4-BE49-F238E27FC236}">
                <a16:creationId xmlns="" xmlns:a16="http://schemas.microsoft.com/office/drawing/2014/main" id="{6A484101-590A-40E3-9886-125843B7EA82}"/>
              </a:ext>
            </a:extLst>
          </p:cNvPr>
          <p:cNvSpPr>
            <a:spLocks noGrp="1"/>
          </p:cNvSpPr>
          <p:nvPr>
            <p:ph idx="1"/>
          </p:nvPr>
        </p:nvSpPr>
        <p:spPr/>
        <p:txBody>
          <a:bodyPr>
            <a:normAutofit fontScale="92500" lnSpcReduction="10000"/>
          </a:bodyPr>
          <a:lstStyle/>
          <a:p>
            <a:r>
              <a:rPr lang="tr-TR" dirty="0"/>
              <a:t>Öklid'in teoremi, sayılar teorisinde temel bir ifade olup sonsuz sayıda asal sayı olduğunu ileri sürer. Teoremin iyi bilinen farklı ispatları bulunmaktadır.</a:t>
            </a:r>
          </a:p>
          <a:p>
            <a:r>
              <a:rPr lang="tr-TR" dirty="0"/>
              <a:t>İSPATI:</a:t>
            </a:r>
          </a:p>
          <a:p>
            <a:r>
              <a:rPr lang="tr-TR" dirty="0"/>
              <a:t>Sonlu herhangi bir asal sayı listesi p 1, p2, ..., </a:t>
            </a:r>
            <a:r>
              <a:rPr lang="tr-TR" dirty="0" err="1"/>
              <a:t>pn</a:t>
            </a:r>
            <a:r>
              <a:rPr lang="tr-TR" dirty="0"/>
              <a:t> olsun. Bu listede olmayan en az bir ilave asal sayının mevcudiyeti ispat edilecektir. P, listedeki bütün asal sayıların çarpımı olsun: P = p1p2...</a:t>
            </a:r>
            <a:r>
              <a:rPr lang="tr-TR" dirty="0" err="1"/>
              <a:t>pn</a:t>
            </a:r>
            <a:r>
              <a:rPr lang="tr-TR" dirty="0"/>
              <a:t>. q = P + 1 olsun. O zaman q ya asaldır, ya da asal değildir:</a:t>
            </a:r>
          </a:p>
          <a:p>
            <a:r>
              <a:rPr lang="tr-TR" dirty="0"/>
              <a:t>Eğer q asalsa listedekine ilaveten en az bir asal sayı daha vardır</a:t>
            </a:r>
            <a:r>
              <a:rPr lang="tr-TR" dirty="0" smtClean="0"/>
              <a:t>.</a:t>
            </a:r>
            <a:endParaRPr lang="tr-TR" dirty="0"/>
          </a:p>
        </p:txBody>
      </p:sp>
    </p:spTree>
    <p:extLst>
      <p:ext uri="{BB962C8B-B14F-4D97-AF65-F5344CB8AC3E}">
        <p14:creationId xmlns="" xmlns:p14="http://schemas.microsoft.com/office/powerpoint/2010/main" val="2042331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tr-TR" dirty="0" smtClean="0"/>
              <a:t>Eğer q asal değilse en az bir p asal çarpanı q 'yu böler. Eğer bu p çarpanı liste olsaydı P, listedeki bütün sayıların çarpımı olduğundan P 'yi bölerdi; fakat p, P + 1 = q'yu böler. Eğer p, P 'yi ve q 'yu bölerse p, bu iki sayının farkları da bölmelidir ki bu (P + 1) − P veya sadece  1'dir. Hiçbir asal sayı 1'i bölemediğinden bu bir çelişki olur ve böylece p listede olamaz. Bu da bu listenin dışında en az bir asal sayının mevcut olduğunu gösterir.</a:t>
            </a:r>
          </a:p>
          <a:p>
            <a:endParaRPr lang="tr-TR" dirty="0" smtClean="0"/>
          </a:p>
          <a:p>
            <a:r>
              <a:rPr lang="tr-TR" dirty="0" smtClean="0"/>
              <a:t>Bu teorem, her sonlu asal sayı listesi için bu listede olmayan başka bir asal sayının olduğunu, bu yüzden de sonsuz sayıda asal sayı olduğunu ispat eder.</a:t>
            </a:r>
          </a:p>
          <a:p>
            <a:endParaRPr lang="tr-TR" dirty="0" smtClean="0"/>
          </a:p>
          <a:p>
            <a:endParaRPr lang="tr-TR" dirty="0" smtClean="0"/>
          </a:p>
          <a:p>
            <a:pPr marL="0" indent="0">
              <a:buNone/>
            </a:pPr>
            <a:endParaRPr lang="tr-TR" dirty="0" smtClean="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DE3CAE57-A394-449A-941A-39F530A9E024}"/>
              </a:ext>
            </a:extLst>
          </p:cNvPr>
          <p:cNvSpPr>
            <a:spLocks noGrp="1"/>
          </p:cNvSpPr>
          <p:nvPr>
            <p:ph type="title"/>
          </p:nvPr>
        </p:nvSpPr>
        <p:spPr>
          <a:xfrm>
            <a:off x="457200" y="1037230"/>
            <a:ext cx="2654490" cy="1215332"/>
          </a:xfrm>
        </p:spPr>
        <p:txBody>
          <a:bodyPr/>
          <a:lstStyle/>
          <a:p>
            <a:r>
              <a:rPr lang="tr-TR" dirty="0"/>
              <a:t>HİPPARKOS</a:t>
            </a:r>
          </a:p>
        </p:txBody>
      </p:sp>
      <p:sp>
        <p:nvSpPr>
          <p:cNvPr id="6" name="Metin Yer Tutucusu 5">
            <a:extLst>
              <a:ext uri="{FF2B5EF4-FFF2-40B4-BE49-F238E27FC236}">
                <a16:creationId xmlns="" xmlns:a16="http://schemas.microsoft.com/office/drawing/2014/main" id="{D8A071F2-F75C-468E-B1F5-CD097DFCE4F7}"/>
              </a:ext>
            </a:extLst>
          </p:cNvPr>
          <p:cNvSpPr>
            <a:spLocks noGrp="1"/>
          </p:cNvSpPr>
          <p:nvPr>
            <p:ph type="body" idx="2"/>
          </p:nvPr>
        </p:nvSpPr>
        <p:spPr>
          <a:xfrm>
            <a:off x="457200" y="2625829"/>
            <a:ext cx="3200400" cy="3379124"/>
          </a:xfrm>
        </p:spPr>
        <p:txBody>
          <a:bodyPr/>
          <a:lstStyle/>
          <a:p>
            <a:r>
              <a:rPr lang="tr-TR" dirty="0"/>
              <a:t>Doğum tarihi: MÖ 190, </a:t>
            </a:r>
            <a:r>
              <a:rPr lang="tr-TR" dirty="0" err="1"/>
              <a:t>Nicaea</a:t>
            </a:r>
            <a:endParaRPr lang="tr-TR" dirty="0"/>
          </a:p>
          <a:p>
            <a:r>
              <a:rPr lang="tr-TR" dirty="0"/>
              <a:t>Ölüm tarihi ve yeri: MÖ 120, Rodos, Yunanistan</a:t>
            </a:r>
          </a:p>
        </p:txBody>
      </p:sp>
      <p:pic>
        <p:nvPicPr>
          <p:cNvPr id="7" name="İçerik Yer Tutucusu 6">
            <a:extLst>
              <a:ext uri="{FF2B5EF4-FFF2-40B4-BE49-F238E27FC236}">
                <a16:creationId xmlns="" xmlns:a16="http://schemas.microsoft.com/office/drawing/2014/main" id="{E2FC8C19-D847-4383-81F3-DA52444EE5CC}"/>
              </a:ext>
            </a:extLst>
          </p:cNvPr>
          <p:cNvPicPr>
            <a:picLocks noGrp="1" noChangeAspect="1"/>
          </p:cNvPicPr>
          <p:nvPr>
            <p:ph sz="half" idx="1"/>
          </p:nvPr>
        </p:nvPicPr>
        <p:blipFill>
          <a:blip r:embed="rId2"/>
          <a:stretch>
            <a:fillRect/>
          </a:stretch>
        </p:blipFill>
        <p:spPr>
          <a:xfrm>
            <a:off x="6571714" y="1310185"/>
            <a:ext cx="3228082" cy="3932392"/>
          </a:xfrm>
          <a:prstGeom prst="rect">
            <a:avLst/>
          </a:prstGeom>
        </p:spPr>
      </p:pic>
    </p:spTree>
    <p:extLst>
      <p:ext uri="{BB962C8B-B14F-4D97-AF65-F5344CB8AC3E}">
        <p14:creationId xmlns="" xmlns:p14="http://schemas.microsoft.com/office/powerpoint/2010/main" val="3981646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E0F9AD8B-95CD-4F53-93BC-5FFD9E01CAC7}"/>
              </a:ext>
            </a:extLst>
          </p:cNvPr>
          <p:cNvSpPr>
            <a:spLocks noGrp="1"/>
          </p:cNvSpPr>
          <p:nvPr>
            <p:ph type="title"/>
          </p:nvPr>
        </p:nvSpPr>
        <p:spPr/>
        <p:txBody>
          <a:bodyPr/>
          <a:lstStyle/>
          <a:p>
            <a:r>
              <a:rPr lang="tr-TR" dirty="0"/>
              <a:t>                           HİPPARKOS</a:t>
            </a:r>
          </a:p>
        </p:txBody>
      </p:sp>
      <p:sp>
        <p:nvSpPr>
          <p:cNvPr id="6" name="İçerik Yer Tutucusu 5">
            <a:extLst>
              <a:ext uri="{FF2B5EF4-FFF2-40B4-BE49-F238E27FC236}">
                <a16:creationId xmlns="" xmlns:a16="http://schemas.microsoft.com/office/drawing/2014/main" id="{2D3F4B22-E2CB-4F32-9AC7-D3F78C750CA1}"/>
              </a:ext>
            </a:extLst>
          </p:cNvPr>
          <p:cNvSpPr>
            <a:spLocks noGrp="1"/>
          </p:cNvSpPr>
          <p:nvPr>
            <p:ph idx="1"/>
          </p:nvPr>
        </p:nvSpPr>
        <p:spPr>
          <a:xfrm>
            <a:off x="1097280" y="809897"/>
            <a:ext cx="10058400" cy="5100140"/>
          </a:xfrm>
        </p:spPr>
        <p:txBody>
          <a:bodyPr>
            <a:normAutofit fontScale="92500"/>
          </a:bodyPr>
          <a:lstStyle/>
          <a:p>
            <a:r>
              <a:rPr lang="tr-TR" dirty="0" err="1"/>
              <a:t>Hipparkos</a:t>
            </a:r>
            <a:r>
              <a:rPr lang="tr-TR" dirty="0"/>
              <a:t> , Helenistik dönemde yaşamış Eski Yunan gökbilimci, matematikçi ve coğrafyacı. Trigonometrinin kurucusu olarak tanınmaktadır.</a:t>
            </a:r>
          </a:p>
          <a:p>
            <a:pPr marL="0" indent="0">
              <a:buNone/>
            </a:pPr>
            <a:r>
              <a:rPr lang="tr-TR" dirty="0" smtClean="0"/>
              <a:t>Anadolu'daki </a:t>
            </a:r>
            <a:r>
              <a:rPr lang="tr-TR" dirty="0"/>
              <a:t>Nikea (bugünkü İznik) kentinde doğdu. Yaşamının büyük bölümünü Rodos'ta geçiren ve orada ölen </a:t>
            </a:r>
            <a:r>
              <a:rPr lang="tr-TR" dirty="0" err="1"/>
              <a:t>Hipparkos</a:t>
            </a:r>
            <a:r>
              <a:rPr lang="tr-TR" dirty="0"/>
              <a:t>, daha çok yıldızlara ilişkin gözlemleriyle tanındı. Çıplak gözle görülebilen yıldızları parlaklıklarına göre sınıflandırdı. Ayın ve Güneş'in uzaklıklarını bulmaya yönelik çalışmalar da yapan </a:t>
            </a:r>
            <a:r>
              <a:rPr lang="tr-TR" dirty="0" err="1"/>
              <a:t>Hipparkos</a:t>
            </a:r>
            <a:r>
              <a:rPr lang="tr-TR" dirty="0"/>
              <a:t>, matematiğin bir dalı olan trigonometriyi bulmasının yanında yeryüzündeki her noktanın yerini enlem-boylam dereceleriyle belirtme yöntemini ilk uygulayan kişi oldu.</a:t>
            </a:r>
          </a:p>
        </p:txBody>
      </p:sp>
    </p:spTree>
    <p:extLst>
      <p:ext uri="{BB962C8B-B14F-4D97-AF65-F5344CB8AC3E}">
        <p14:creationId xmlns="" xmlns:p14="http://schemas.microsoft.com/office/powerpoint/2010/main" val="3613851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8CDA12D8-4B41-492A-A92B-22502DB96C85}"/>
              </a:ext>
            </a:extLst>
          </p:cNvPr>
          <p:cNvSpPr>
            <a:spLocks noGrp="1"/>
          </p:cNvSpPr>
          <p:nvPr>
            <p:ph type="title"/>
          </p:nvPr>
        </p:nvSpPr>
        <p:spPr/>
        <p:txBody>
          <a:bodyPr/>
          <a:lstStyle/>
          <a:p>
            <a:r>
              <a:rPr lang="tr-TR" dirty="0"/>
              <a:t>MENELAUS</a:t>
            </a:r>
          </a:p>
        </p:txBody>
      </p:sp>
      <p:sp>
        <p:nvSpPr>
          <p:cNvPr id="6" name="Metin Yer Tutucusu 5">
            <a:extLst>
              <a:ext uri="{FF2B5EF4-FFF2-40B4-BE49-F238E27FC236}">
                <a16:creationId xmlns="" xmlns:a16="http://schemas.microsoft.com/office/drawing/2014/main" id="{726DE902-8B6A-4CF8-9804-8679BBC91AFE}"/>
              </a:ext>
            </a:extLst>
          </p:cNvPr>
          <p:cNvSpPr>
            <a:spLocks noGrp="1"/>
          </p:cNvSpPr>
          <p:nvPr>
            <p:ph type="body" idx="2"/>
          </p:nvPr>
        </p:nvSpPr>
        <p:spPr/>
        <p:txBody>
          <a:bodyPr/>
          <a:lstStyle/>
          <a:p>
            <a:r>
              <a:rPr lang="tr-TR" dirty="0"/>
              <a:t>Doğum tarihi: MS 70, İskenderiye, Mısır</a:t>
            </a:r>
          </a:p>
          <a:p>
            <a:r>
              <a:rPr lang="tr-TR" dirty="0"/>
              <a:t>Ölüm tarihi ve yeri: MS 140, Roma, İtalya</a:t>
            </a:r>
          </a:p>
        </p:txBody>
      </p:sp>
      <p:pic>
        <p:nvPicPr>
          <p:cNvPr id="7" name="İçerik Yer Tutucusu 6">
            <a:extLst>
              <a:ext uri="{FF2B5EF4-FFF2-40B4-BE49-F238E27FC236}">
                <a16:creationId xmlns="" xmlns:a16="http://schemas.microsoft.com/office/drawing/2014/main" id="{1A4A0E27-194B-44EE-A2B6-CCC47871EE03}"/>
              </a:ext>
            </a:extLst>
          </p:cNvPr>
          <p:cNvPicPr>
            <a:picLocks noGrp="1" noChangeAspect="1"/>
          </p:cNvPicPr>
          <p:nvPr>
            <p:ph sz="half" idx="1"/>
          </p:nvPr>
        </p:nvPicPr>
        <p:blipFill>
          <a:blip r:embed="rId2"/>
          <a:stretch>
            <a:fillRect/>
          </a:stretch>
        </p:blipFill>
        <p:spPr>
          <a:xfrm>
            <a:off x="7006040" y="1555184"/>
            <a:ext cx="2520098" cy="3440613"/>
          </a:xfrm>
          <a:prstGeom prst="rect">
            <a:avLst/>
          </a:prstGeom>
        </p:spPr>
      </p:pic>
    </p:spTree>
    <p:extLst>
      <p:ext uri="{BB962C8B-B14F-4D97-AF65-F5344CB8AC3E}">
        <p14:creationId xmlns="" xmlns:p14="http://schemas.microsoft.com/office/powerpoint/2010/main" val="273299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82A4349-8568-4824-9DA0-F18703E20D03}"/>
              </a:ext>
            </a:extLst>
          </p:cNvPr>
          <p:cNvSpPr>
            <a:spLocks noGrp="1"/>
          </p:cNvSpPr>
          <p:nvPr>
            <p:ph type="title"/>
          </p:nvPr>
        </p:nvSpPr>
        <p:spPr>
          <a:xfrm>
            <a:off x="1097280" y="263527"/>
            <a:ext cx="10058400" cy="1450757"/>
          </a:xfrm>
        </p:spPr>
        <p:txBody>
          <a:bodyPr/>
          <a:lstStyle/>
          <a:p>
            <a:r>
              <a:rPr lang="tr-TR" dirty="0"/>
              <a:t>                               THALES</a:t>
            </a:r>
          </a:p>
        </p:txBody>
      </p:sp>
      <p:sp>
        <p:nvSpPr>
          <p:cNvPr id="3" name="İçerik Yer Tutucusu 2">
            <a:extLst>
              <a:ext uri="{FF2B5EF4-FFF2-40B4-BE49-F238E27FC236}">
                <a16:creationId xmlns="" xmlns:a16="http://schemas.microsoft.com/office/drawing/2014/main" id="{F9A8CF8C-4C51-4B00-B54B-E9F2B7701F01}"/>
              </a:ext>
            </a:extLst>
          </p:cNvPr>
          <p:cNvSpPr>
            <a:spLocks noGrp="1"/>
          </p:cNvSpPr>
          <p:nvPr>
            <p:ph idx="1"/>
          </p:nvPr>
        </p:nvSpPr>
        <p:spPr/>
        <p:txBody>
          <a:bodyPr>
            <a:normAutofit/>
          </a:bodyPr>
          <a:lstStyle/>
          <a:p>
            <a:r>
              <a:rPr lang="tr-TR" sz="2800" dirty="0"/>
              <a:t>Miletli </a:t>
            </a:r>
            <a:r>
              <a:rPr lang="tr-TR" sz="2800" dirty="0" err="1"/>
              <a:t>Thales</a:t>
            </a:r>
            <a:r>
              <a:rPr lang="tr-TR" sz="2800" dirty="0"/>
              <a:t> , Sokrates öncesi dönemde yaşamış olan Anadolulu bir filozoftur. İlk filozoflardan olduğu için felsefenin ve bilimin öncüsü olarak adlandırılır. Eski Yunan'ın Yedi Bilge'sinden ilkidir. Ticaretle uğraşmış ve bu nedenle Mısır'da bulunmuştur. Elimize ulaşmış hiçbir metni yoktur. Yaşadığı döneme ait kaynaklarda da adına rastlanamaz ancak hakkındaki bilgiler Herodot gibi antik yazarlardan edinilir. </a:t>
            </a:r>
            <a:r>
              <a:rPr lang="tr-TR" sz="2800" dirty="0" err="1"/>
              <a:t>Bertrand</a:t>
            </a:r>
            <a:r>
              <a:rPr lang="tr-TR" sz="2800" dirty="0"/>
              <a:t> </a:t>
            </a:r>
            <a:r>
              <a:rPr lang="tr-TR" sz="2800" dirty="0" err="1"/>
              <a:t>Russell'e</a:t>
            </a:r>
            <a:r>
              <a:rPr lang="tr-TR" sz="2800" dirty="0"/>
              <a:t> göre Felsefe </a:t>
            </a:r>
            <a:r>
              <a:rPr lang="tr-TR" sz="2800" dirty="0" err="1"/>
              <a:t>Thales'le</a:t>
            </a:r>
            <a:r>
              <a:rPr lang="tr-TR" sz="2800" dirty="0"/>
              <a:t> başlamıştır.</a:t>
            </a:r>
          </a:p>
        </p:txBody>
      </p:sp>
    </p:spTree>
    <p:extLst>
      <p:ext uri="{BB962C8B-B14F-4D97-AF65-F5344CB8AC3E}">
        <p14:creationId xmlns="" xmlns:p14="http://schemas.microsoft.com/office/powerpoint/2010/main" val="2342750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F627E22-800C-407A-AC1B-C9A02FC72158}"/>
              </a:ext>
            </a:extLst>
          </p:cNvPr>
          <p:cNvSpPr>
            <a:spLocks noGrp="1"/>
          </p:cNvSpPr>
          <p:nvPr>
            <p:ph type="title"/>
          </p:nvPr>
        </p:nvSpPr>
        <p:spPr/>
        <p:txBody>
          <a:bodyPr/>
          <a:lstStyle/>
          <a:p>
            <a:r>
              <a:rPr lang="tr-TR" dirty="0"/>
              <a:t>                           MENELAUS</a:t>
            </a:r>
          </a:p>
        </p:txBody>
      </p:sp>
      <p:sp>
        <p:nvSpPr>
          <p:cNvPr id="3" name="İçerik Yer Tutucusu 2">
            <a:extLst>
              <a:ext uri="{FF2B5EF4-FFF2-40B4-BE49-F238E27FC236}">
                <a16:creationId xmlns="" xmlns:a16="http://schemas.microsoft.com/office/drawing/2014/main" id="{0C9C1A14-8935-4CC7-8CD8-B69C9BA7085E}"/>
              </a:ext>
            </a:extLst>
          </p:cNvPr>
          <p:cNvSpPr>
            <a:spLocks noGrp="1"/>
          </p:cNvSpPr>
          <p:nvPr>
            <p:ph idx="1"/>
          </p:nvPr>
        </p:nvSpPr>
        <p:spPr/>
        <p:txBody>
          <a:bodyPr>
            <a:normAutofit fontScale="85000" lnSpcReduction="10000"/>
          </a:bodyPr>
          <a:lstStyle/>
          <a:p>
            <a:r>
              <a:rPr lang="tr-TR" dirty="0"/>
              <a:t>İskenderiyeli </a:t>
            </a:r>
            <a:r>
              <a:rPr lang="tr-TR" dirty="0" err="1"/>
              <a:t>Menelaus</a:t>
            </a:r>
            <a:r>
              <a:rPr lang="tr-TR" dirty="0"/>
              <a:t> (d. 70 – ö. 140), Yunan matematikçi ve gökbilimci. Yaşamı hakkında çok az bilgi bulunan </a:t>
            </a:r>
            <a:r>
              <a:rPr lang="tr-TR" dirty="0" err="1"/>
              <a:t>Menelaus'un</a:t>
            </a:r>
            <a:r>
              <a:rPr lang="tr-TR" dirty="0"/>
              <a:t> İskenderiye'de geçirdiği çocukluk yıllarının ardından Roma'ya taşındığı </a:t>
            </a:r>
            <a:r>
              <a:rPr lang="tr-TR" dirty="0" err="1"/>
              <a:t>sanılmaktadır.Batlamyus</a:t>
            </a:r>
            <a:r>
              <a:rPr lang="tr-TR" dirty="0"/>
              <a:t> (2. yüzyıl), </a:t>
            </a:r>
            <a:r>
              <a:rPr lang="tr-TR" dirty="0" err="1"/>
              <a:t>Almagest</a:t>
            </a:r>
            <a:r>
              <a:rPr lang="tr-TR" dirty="0"/>
              <a:t> (VII.3) adlı yapıtında </a:t>
            </a:r>
            <a:r>
              <a:rPr lang="tr-TR" dirty="0" err="1"/>
              <a:t>Menelaus'un</a:t>
            </a:r>
            <a:r>
              <a:rPr lang="tr-TR" dirty="0"/>
              <a:t> 98 yılının ocak ayında iki gökbilimsel gözlem yaptığını belirtip bu gözlemlerden ekinoks döngü doğrulamada yararlanmıştır. </a:t>
            </a:r>
            <a:r>
              <a:rPr lang="tr-TR" dirty="0" err="1"/>
              <a:t>Sphaerica'nın</a:t>
            </a:r>
            <a:r>
              <a:rPr lang="tr-TR" dirty="0"/>
              <a:t> Arapça çevirisi </a:t>
            </a:r>
            <a:r>
              <a:rPr lang="tr-TR" dirty="0" err="1"/>
              <a:t>Menelaus'un</a:t>
            </a:r>
            <a:r>
              <a:rPr lang="tr-TR" dirty="0"/>
              <a:t> günümüze kalan tek yapıtıdır. Üç kitaptan oluşan bu çalışma, kürenin geometrisi ve gökbilimsel hesaplamalarda kullanımını konu almaktadır. Kitap, küresel üçgen kavramına giriş yapmakta ve </a:t>
            </a:r>
            <a:r>
              <a:rPr lang="tr-TR" dirty="0" err="1"/>
              <a:t>Menelaus</a:t>
            </a:r>
            <a:r>
              <a:rPr lang="tr-TR" dirty="0"/>
              <a:t> teoreminin kanıtına yer vermektedir. </a:t>
            </a:r>
            <a:r>
              <a:rPr lang="tr-TR" dirty="0" err="1"/>
              <a:t>Menelaus</a:t>
            </a:r>
            <a:r>
              <a:rPr lang="tr-TR" dirty="0"/>
              <a:t> krateri, adını bu gökbilimciden almıştır.</a:t>
            </a:r>
          </a:p>
        </p:txBody>
      </p:sp>
    </p:spTree>
    <p:extLst>
      <p:ext uri="{BB962C8B-B14F-4D97-AF65-F5344CB8AC3E}">
        <p14:creationId xmlns="" xmlns:p14="http://schemas.microsoft.com/office/powerpoint/2010/main" val="334516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62165F6E-0874-4A63-B3F5-D3AB264ED40F}"/>
              </a:ext>
            </a:extLst>
          </p:cNvPr>
          <p:cNvSpPr>
            <a:spLocks noGrp="1"/>
          </p:cNvSpPr>
          <p:nvPr>
            <p:ph type="title"/>
          </p:nvPr>
        </p:nvSpPr>
        <p:spPr>
          <a:xfrm>
            <a:off x="484496" y="1143000"/>
            <a:ext cx="3200400" cy="2286000"/>
          </a:xfrm>
        </p:spPr>
        <p:txBody>
          <a:bodyPr/>
          <a:lstStyle/>
          <a:p>
            <a:r>
              <a:rPr lang="tr-TR" dirty="0"/>
              <a:t>MENELAUS TEOREMİ</a:t>
            </a:r>
          </a:p>
        </p:txBody>
      </p:sp>
      <p:pic>
        <p:nvPicPr>
          <p:cNvPr id="7" name="İçerik Yer Tutucusu 6">
            <a:extLst>
              <a:ext uri="{FF2B5EF4-FFF2-40B4-BE49-F238E27FC236}">
                <a16:creationId xmlns="" xmlns:a16="http://schemas.microsoft.com/office/drawing/2014/main" id="{05457C97-9798-4163-B1A3-AA4DB0E3E6DF}"/>
              </a:ext>
            </a:extLst>
          </p:cNvPr>
          <p:cNvPicPr>
            <a:picLocks noGrp="1" noChangeAspect="1"/>
          </p:cNvPicPr>
          <p:nvPr>
            <p:ph sz="half" idx="1"/>
          </p:nvPr>
        </p:nvPicPr>
        <p:blipFill>
          <a:blip r:embed="rId2"/>
          <a:stretch>
            <a:fillRect/>
          </a:stretch>
        </p:blipFill>
        <p:spPr>
          <a:xfrm>
            <a:off x="6379473" y="1446663"/>
            <a:ext cx="3758302" cy="3355051"/>
          </a:xfrm>
          <a:prstGeom prst="rect">
            <a:avLst/>
          </a:prstGeom>
        </p:spPr>
      </p:pic>
    </p:spTree>
    <p:extLst>
      <p:ext uri="{BB962C8B-B14F-4D97-AF65-F5344CB8AC3E}">
        <p14:creationId xmlns="" xmlns:p14="http://schemas.microsoft.com/office/powerpoint/2010/main" val="3450652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8609F6E1-D34C-4AD4-B667-B8CC68974FF6}"/>
              </a:ext>
            </a:extLst>
          </p:cNvPr>
          <p:cNvSpPr>
            <a:spLocks noGrp="1"/>
          </p:cNvSpPr>
          <p:nvPr>
            <p:ph type="title"/>
          </p:nvPr>
        </p:nvSpPr>
        <p:spPr>
          <a:xfrm>
            <a:off x="410570" y="1399578"/>
            <a:ext cx="3200400" cy="2286000"/>
          </a:xfrm>
        </p:spPr>
        <p:txBody>
          <a:bodyPr/>
          <a:lstStyle/>
          <a:p>
            <a:r>
              <a:rPr lang="tr-TR" dirty="0"/>
              <a:t>MENELAUS TEOREMİ’NİN İSPATI</a:t>
            </a:r>
          </a:p>
        </p:txBody>
      </p:sp>
      <p:pic>
        <p:nvPicPr>
          <p:cNvPr id="4" name="İçerik Yer Tutucusu 3">
            <a:extLst>
              <a:ext uri="{FF2B5EF4-FFF2-40B4-BE49-F238E27FC236}">
                <a16:creationId xmlns="" xmlns:a16="http://schemas.microsoft.com/office/drawing/2014/main" id="{F3EC356A-328D-482D-9596-38D3E2666419}"/>
              </a:ext>
            </a:extLst>
          </p:cNvPr>
          <p:cNvPicPr>
            <a:picLocks noGrp="1" noChangeAspect="1"/>
          </p:cNvPicPr>
          <p:nvPr>
            <p:ph sz="half" idx="1"/>
          </p:nvPr>
        </p:nvPicPr>
        <p:blipFill>
          <a:blip r:embed="rId2"/>
          <a:stretch>
            <a:fillRect/>
          </a:stretch>
        </p:blipFill>
        <p:spPr>
          <a:xfrm>
            <a:off x="5755943" y="695695"/>
            <a:ext cx="4370696" cy="2403029"/>
          </a:xfrm>
          <a:prstGeom prst="rect">
            <a:avLst/>
          </a:prstGeom>
        </p:spPr>
      </p:pic>
      <p:sp>
        <p:nvSpPr>
          <p:cNvPr id="7" name="Dikdörtgen 6">
            <a:extLst>
              <a:ext uri="{FF2B5EF4-FFF2-40B4-BE49-F238E27FC236}">
                <a16:creationId xmlns="" xmlns:a16="http://schemas.microsoft.com/office/drawing/2014/main" id="{975334C8-59B6-4278-A0FF-BD4F5159AB86}"/>
              </a:ext>
            </a:extLst>
          </p:cNvPr>
          <p:cNvSpPr/>
          <p:nvPr/>
        </p:nvSpPr>
        <p:spPr>
          <a:xfrm>
            <a:off x="2142309" y="3303440"/>
            <a:ext cx="8846982" cy="2308324"/>
          </a:xfrm>
          <a:prstGeom prst="rect">
            <a:avLst/>
          </a:prstGeom>
        </p:spPr>
        <p:txBody>
          <a:bodyPr wrap="square">
            <a:spAutoFit/>
          </a:bodyPr>
          <a:lstStyle/>
          <a:p>
            <a:r>
              <a:rPr lang="tr-TR" dirty="0"/>
              <a:t>BD doğrusuna paralel F noktasından bir paralel çizelim. Bu doğrunun </a:t>
            </a:r>
            <a:r>
              <a:rPr lang="tr-TR" dirty="0" err="1"/>
              <a:t>AC’yi</a:t>
            </a:r>
            <a:r>
              <a:rPr lang="tr-TR" dirty="0"/>
              <a:t> kestiği noktaya K noktası diyelim.</a:t>
            </a:r>
          </a:p>
          <a:p>
            <a:r>
              <a:rPr lang="tr-TR" dirty="0"/>
              <a:t>Paralellikten dolayı taralı üçgenler benzerdir. (Kelebek benzerliği)</a:t>
            </a:r>
          </a:p>
          <a:p>
            <a:r>
              <a:rPr lang="tr-TR" dirty="0"/>
              <a:t>FKE∼DCE dolayısıyla |FK||CD|=|EF||DE| ⇒ |FK|= |CD|.|EF||DE| (I)</a:t>
            </a:r>
          </a:p>
          <a:p>
            <a:r>
              <a:rPr lang="tr-TR" dirty="0"/>
              <a:t>Yine paralellikten dolayı AFK ve ABC üçgenleri benzerdir.</a:t>
            </a:r>
          </a:p>
          <a:p>
            <a:r>
              <a:rPr lang="tr-TR" dirty="0"/>
              <a:t>AFK∼ABC dolayısıyla |FK||BC|=|AF||AB| ⇒ |FK|= |AF|.|BC||AB| (II)</a:t>
            </a:r>
          </a:p>
          <a:p>
            <a:r>
              <a:rPr lang="tr-TR" dirty="0"/>
              <a:t>(I) VE (II) ifadeler eşitlenirse: |FK|= |CD|.|EF||DE| = |AF|.|BC||AB|</a:t>
            </a:r>
          </a:p>
          <a:p>
            <a:r>
              <a:rPr lang="tr-TR" dirty="0"/>
              <a:t>⇒|AF||AB|.|BC||CD|.|DE||EF|=1</a:t>
            </a:r>
          </a:p>
        </p:txBody>
      </p:sp>
    </p:spTree>
    <p:extLst>
      <p:ext uri="{BB962C8B-B14F-4D97-AF65-F5344CB8AC3E}">
        <p14:creationId xmlns="" xmlns:p14="http://schemas.microsoft.com/office/powerpoint/2010/main" val="396698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A4E4CA82-4FC4-49BC-9364-2038F99561B9}"/>
              </a:ext>
            </a:extLst>
          </p:cNvPr>
          <p:cNvSpPr>
            <a:spLocks noGrp="1"/>
          </p:cNvSpPr>
          <p:nvPr>
            <p:ph type="title"/>
          </p:nvPr>
        </p:nvSpPr>
        <p:spPr/>
        <p:txBody>
          <a:bodyPr/>
          <a:lstStyle/>
          <a:p>
            <a:r>
              <a:rPr lang="tr-TR" dirty="0"/>
              <a:t>İSKENDERİYELİ HERON</a:t>
            </a:r>
          </a:p>
        </p:txBody>
      </p:sp>
      <p:sp>
        <p:nvSpPr>
          <p:cNvPr id="6" name="Metin Yer Tutucusu 5">
            <a:extLst>
              <a:ext uri="{FF2B5EF4-FFF2-40B4-BE49-F238E27FC236}">
                <a16:creationId xmlns="" xmlns:a16="http://schemas.microsoft.com/office/drawing/2014/main" id="{5D2A8909-165A-4135-91B9-A4ACBD9F1354}"/>
              </a:ext>
            </a:extLst>
          </p:cNvPr>
          <p:cNvSpPr>
            <a:spLocks noGrp="1"/>
          </p:cNvSpPr>
          <p:nvPr>
            <p:ph type="body" idx="2"/>
          </p:nvPr>
        </p:nvSpPr>
        <p:spPr/>
        <p:txBody>
          <a:bodyPr/>
          <a:lstStyle/>
          <a:p>
            <a:r>
              <a:rPr lang="tr-TR" dirty="0"/>
              <a:t>Doğum :  MS 10 İskenderiye, Mısır, Roma İmparatorluğu</a:t>
            </a:r>
          </a:p>
          <a:p>
            <a:r>
              <a:rPr lang="tr-TR" dirty="0"/>
              <a:t>Ölüm : MS 70</a:t>
            </a:r>
          </a:p>
          <a:p>
            <a:r>
              <a:rPr lang="tr-TR" dirty="0"/>
              <a:t>Öğrenim : Matematik Mühendisliği</a:t>
            </a:r>
          </a:p>
        </p:txBody>
      </p:sp>
      <p:pic>
        <p:nvPicPr>
          <p:cNvPr id="7" name="İçerik Yer Tutucusu 6">
            <a:extLst>
              <a:ext uri="{FF2B5EF4-FFF2-40B4-BE49-F238E27FC236}">
                <a16:creationId xmlns="" xmlns:a16="http://schemas.microsoft.com/office/drawing/2014/main" id="{0FEC594A-5459-4D6E-AA90-4759E88678BD}"/>
              </a:ext>
            </a:extLst>
          </p:cNvPr>
          <p:cNvPicPr>
            <a:picLocks noGrp="1" noChangeAspect="1"/>
          </p:cNvPicPr>
          <p:nvPr>
            <p:ph sz="half" idx="1"/>
          </p:nvPr>
        </p:nvPicPr>
        <p:blipFill>
          <a:blip r:embed="rId2"/>
          <a:stretch>
            <a:fillRect/>
          </a:stretch>
        </p:blipFill>
        <p:spPr>
          <a:xfrm>
            <a:off x="2089602" y="1439832"/>
            <a:ext cx="2827101" cy="3970792"/>
          </a:xfrm>
          <a:prstGeom prst="rect">
            <a:avLst/>
          </a:prstGeom>
        </p:spPr>
      </p:pic>
    </p:spTree>
    <p:extLst>
      <p:ext uri="{BB962C8B-B14F-4D97-AF65-F5344CB8AC3E}">
        <p14:creationId xmlns="" xmlns:p14="http://schemas.microsoft.com/office/powerpoint/2010/main" val="7804775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7B98B8A-71D7-467F-897F-C6159F9E37EE}"/>
              </a:ext>
            </a:extLst>
          </p:cNvPr>
          <p:cNvSpPr>
            <a:spLocks noGrp="1"/>
          </p:cNvSpPr>
          <p:nvPr>
            <p:ph type="title"/>
          </p:nvPr>
        </p:nvSpPr>
        <p:spPr/>
        <p:txBody>
          <a:bodyPr/>
          <a:lstStyle/>
          <a:p>
            <a:r>
              <a:rPr lang="tr-TR" dirty="0"/>
              <a:t>              İSKENDERİYELİ HERON</a:t>
            </a:r>
          </a:p>
        </p:txBody>
      </p:sp>
      <p:sp>
        <p:nvSpPr>
          <p:cNvPr id="3" name="İçerik Yer Tutucusu 2">
            <a:extLst>
              <a:ext uri="{FF2B5EF4-FFF2-40B4-BE49-F238E27FC236}">
                <a16:creationId xmlns="" xmlns:a16="http://schemas.microsoft.com/office/drawing/2014/main" id="{6B074756-B365-4222-A3CC-A5ED3166806B}"/>
              </a:ext>
            </a:extLst>
          </p:cNvPr>
          <p:cNvSpPr>
            <a:spLocks noGrp="1"/>
          </p:cNvSpPr>
          <p:nvPr>
            <p:ph idx="1"/>
          </p:nvPr>
        </p:nvSpPr>
        <p:spPr/>
        <p:txBody>
          <a:bodyPr>
            <a:normAutofit lnSpcReduction="10000"/>
          </a:bodyPr>
          <a:lstStyle/>
          <a:p>
            <a:r>
              <a:rPr lang="tr-TR" dirty="0" err="1"/>
              <a:t>Heron</a:t>
            </a:r>
            <a:r>
              <a:rPr lang="tr-TR" dirty="0"/>
              <a:t> , Antik Çağ'da yaşamış Yunan matematikçi ve mühendistir. Roma zamanında Mısır'ın İskenderiye kentinde yaşamıştır. Antik çağın en büyük deneycilerinden biri olarak kabul edilen </a:t>
            </a:r>
            <a:r>
              <a:rPr lang="tr-TR" dirty="0" err="1"/>
              <a:t>Heron</a:t>
            </a:r>
            <a:r>
              <a:rPr lang="tr-TR" dirty="0"/>
              <a:t>, çalışmalarıyla </a:t>
            </a:r>
            <a:r>
              <a:rPr lang="tr-TR" dirty="0" err="1"/>
              <a:t>Hellenistik</a:t>
            </a:r>
            <a:r>
              <a:rPr lang="tr-TR" dirty="0"/>
              <a:t> geleneksel bilimin öncüsü olmuştur. Kitaplarının en az 13 tanesinin günümüze ulaştığı biliniyor.</a:t>
            </a:r>
          </a:p>
          <a:p>
            <a:r>
              <a:rPr lang="tr-TR" dirty="0" err="1"/>
              <a:t>Heron</a:t>
            </a:r>
            <a:r>
              <a:rPr lang="tr-TR" dirty="0"/>
              <a:t> buhar gücüyle çalışan </a:t>
            </a:r>
            <a:r>
              <a:rPr lang="tr-TR" dirty="0" err="1"/>
              <a:t>Aeolipile</a:t>
            </a:r>
            <a:r>
              <a:rPr lang="tr-TR" dirty="0"/>
              <a:t> adında bir cihazın mucidi olarak tanınır ancak, karada rüzgar enerjisinin en erken örneğini teşkil eden Yel </a:t>
            </a:r>
            <a:r>
              <a:rPr lang="tr-TR" dirty="0" err="1"/>
              <a:t>Değirmeni'nin</a:t>
            </a:r>
            <a:r>
              <a:rPr lang="tr-TR" dirty="0"/>
              <a:t> mucididir. </a:t>
            </a:r>
          </a:p>
        </p:txBody>
      </p:sp>
    </p:spTree>
    <p:extLst>
      <p:ext uri="{BB962C8B-B14F-4D97-AF65-F5344CB8AC3E}">
        <p14:creationId xmlns="" xmlns:p14="http://schemas.microsoft.com/office/powerpoint/2010/main" val="2162096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16C8A8F-33BB-4AD9-8480-3400A5A40082}"/>
              </a:ext>
            </a:extLst>
          </p:cNvPr>
          <p:cNvSpPr>
            <a:spLocks noGrp="1"/>
          </p:cNvSpPr>
          <p:nvPr>
            <p:ph type="title"/>
          </p:nvPr>
        </p:nvSpPr>
        <p:spPr/>
        <p:txBody>
          <a:bodyPr/>
          <a:lstStyle/>
          <a:p>
            <a:r>
              <a:rPr lang="tr-TR" dirty="0"/>
              <a:t>                İSKENDERİYELİ HERON</a:t>
            </a:r>
          </a:p>
        </p:txBody>
      </p:sp>
      <p:sp>
        <p:nvSpPr>
          <p:cNvPr id="3" name="İçerik Yer Tutucusu 2">
            <a:extLst>
              <a:ext uri="{FF2B5EF4-FFF2-40B4-BE49-F238E27FC236}">
                <a16:creationId xmlns="" xmlns:a16="http://schemas.microsoft.com/office/drawing/2014/main" id="{4128D0A9-A3AA-491E-9E7F-AAFF27E59E3F}"/>
              </a:ext>
            </a:extLst>
          </p:cNvPr>
          <p:cNvSpPr>
            <a:spLocks noGrp="1"/>
          </p:cNvSpPr>
          <p:nvPr>
            <p:ph idx="1"/>
          </p:nvPr>
        </p:nvSpPr>
        <p:spPr/>
        <p:txBody>
          <a:bodyPr>
            <a:normAutofit fontScale="85000" lnSpcReduction="10000"/>
          </a:bodyPr>
          <a:lstStyle/>
          <a:p>
            <a:r>
              <a:rPr lang="tr-TR" sz="2400" dirty="0" err="1"/>
              <a:t>Metrica</a:t>
            </a:r>
            <a:endParaRPr lang="tr-TR" sz="2400" dirty="0"/>
          </a:p>
          <a:p>
            <a:r>
              <a:rPr lang="tr-TR" dirty="0" err="1"/>
              <a:t>Metrica</a:t>
            </a:r>
            <a:r>
              <a:rPr lang="tr-TR" dirty="0"/>
              <a:t>  3 kitaptan oluşmaktadır. Özellikle 1. kitap çok önemlidir. Bu kitapta </a:t>
            </a:r>
            <a:r>
              <a:rPr lang="tr-TR" dirty="0" err="1"/>
              <a:t>Heron</a:t>
            </a:r>
            <a:r>
              <a:rPr lang="tr-TR" dirty="0"/>
              <a:t>, değişik geometrik cisimlerin alanlarının bulunmasıyla ilgili formüller vermiş ve bir sayının karekökünü veren bir algoritma kullanmıştır. </a:t>
            </a:r>
            <a:r>
              <a:rPr lang="tr-TR" dirty="0" err="1"/>
              <a:t>Heron’un</a:t>
            </a:r>
            <a:r>
              <a:rPr lang="tr-TR" dirty="0"/>
              <a:t> bir düzgün çokgenin alanını, kenar uzunluğunun karesinin belli bir sabitle çarpımı olarak göstermesi çabası ve kullandığı karekök algoritmasının bir benzerinin </a:t>
            </a:r>
            <a:r>
              <a:rPr lang="tr-TR" dirty="0" err="1"/>
              <a:t>Babilliler</a:t>
            </a:r>
            <a:r>
              <a:rPr lang="tr-TR" dirty="0"/>
              <a:t> tarafından 2000 yıl kadar önceden biliniyor olması onun Babil etkisinde kalmışlığının ve diğer Antik Yunan matematikçilerinden ayrılığını göstermektedir. </a:t>
            </a:r>
            <a:r>
              <a:rPr lang="tr-TR" dirty="0" err="1"/>
              <a:t>Babilliler</a:t>
            </a:r>
            <a:r>
              <a:rPr lang="tr-TR" dirty="0"/>
              <a:t> de düzgün bir çokgenin alanını bulmak için aynı fikri kullanmışlardır fakat onların kullandığı katsayılar </a:t>
            </a:r>
            <a:r>
              <a:rPr lang="tr-TR" dirty="0" err="1"/>
              <a:t>Heron’un</a:t>
            </a:r>
            <a:r>
              <a:rPr lang="tr-TR" dirty="0"/>
              <a:t> kullandıklarından farklıdır.</a:t>
            </a:r>
          </a:p>
        </p:txBody>
      </p:sp>
    </p:spTree>
    <p:extLst>
      <p:ext uri="{BB962C8B-B14F-4D97-AF65-F5344CB8AC3E}">
        <p14:creationId xmlns="" xmlns:p14="http://schemas.microsoft.com/office/powerpoint/2010/main" val="1274393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7B1B3DE-1C09-4C55-AB11-D55219C74775}"/>
              </a:ext>
            </a:extLst>
          </p:cNvPr>
          <p:cNvSpPr>
            <a:spLocks noGrp="1"/>
          </p:cNvSpPr>
          <p:nvPr>
            <p:ph type="title"/>
          </p:nvPr>
        </p:nvSpPr>
        <p:spPr>
          <a:xfrm>
            <a:off x="457200" y="1091821"/>
            <a:ext cx="2804615" cy="1460992"/>
          </a:xfrm>
        </p:spPr>
        <p:txBody>
          <a:bodyPr/>
          <a:lstStyle/>
          <a:p>
            <a:r>
              <a:rPr lang="tr-TR" dirty="0"/>
              <a:t>                         BATLAMYUS</a:t>
            </a:r>
          </a:p>
        </p:txBody>
      </p:sp>
      <p:sp>
        <p:nvSpPr>
          <p:cNvPr id="5" name="Metin Yer Tutucusu 4">
            <a:extLst>
              <a:ext uri="{FF2B5EF4-FFF2-40B4-BE49-F238E27FC236}">
                <a16:creationId xmlns="" xmlns:a16="http://schemas.microsoft.com/office/drawing/2014/main" id="{CAF9202A-7E20-4578-A009-0DC8072508D6}"/>
              </a:ext>
            </a:extLst>
          </p:cNvPr>
          <p:cNvSpPr>
            <a:spLocks noGrp="1"/>
          </p:cNvSpPr>
          <p:nvPr>
            <p:ph type="body" idx="2"/>
          </p:nvPr>
        </p:nvSpPr>
        <p:spPr/>
        <p:txBody>
          <a:bodyPr/>
          <a:lstStyle/>
          <a:p>
            <a:r>
              <a:rPr lang="tr-TR" dirty="0"/>
              <a:t>Doğum tarihi: MS 100, İskenderiye, Mısır</a:t>
            </a:r>
          </a:p>
          <a:p>
            <a:r>
              <a:rPr lang="tr-TR" dirty="0"/>
              <a:t>Ölüm tarihi ve yeri: MS 160, İskenderiye, Mısır</a:t>
            </a:r>
          </a:p>
        </p:txBody>
      </p:sp>
      <p:pic>
        <p:nvPicPr>
          <p:cNvPr id="6" name="İçerik Yer Tutucusu 5">
            <a:extLst>
              <a:ext uri="{FF2B5EF4-FFF2-40B4-BE49-F238E27FC236}">
                <a16:creationId xmlns="" xmlns:a16="http://schemas.microsoft.com/office/drawing/2014/main" id="{B5B450A0-2AF0-429F-86A8-AE48E2485613}"/>
              </a:ext>
            </a:extLst>
          </p:cNvPr>
          <p:cNvPicPr>
            <a:picLocks noGrp="1" noChangeAspect="1"/>
          </p:cNvPicPr>
          <p:nvPr>
            <p:ph sz="half" idx="1"/>
          </p:nvPr>
        </p:nvPicPr>
        <p:blipFill>
          <a:blip r:embed="rId2"/>
          <a:stretch>
            <a:fillRect/>
          </a:stretch>
        </p:blipFill>
        <p:spPr>
          <a:xfrm>
            <a:off x="3160713" y="2073275"/>
            <a:ext cx="1876425" cy="2438400"/>
          </a:xfrm>
          <a:prstGeom prst="rect">
            <a:avLst/>
          </a:prstGeom>
        </p:spPr>
      </p:pic>
    </p:spTree>
    <p:extLst>
      <p:ext uri="{BB962C8B-B14F-4D97-AF65-F5344CB8AC3E}">
        <p14:creationId xmlns="" xmlns:p14="http://schemas.microsoft.com/office/powerpoint/2010/main" val="2504204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902AF8C-F089-4F1A-8E73-F759BEB90077}"/>
              </a:ext>
            </a:extLst>
          </p:cNvPr>
          <p:cNvSpPr>
            <a:spLocks noGrp="1"/>
          </p:cNvSpPr>
          <p:nvPr>
            <p:ph type="title"/>
          </p:nvPr>
        </p:nvSpPr>
        <p:spPr/>
        <p:txBody>
          <a:bodyPr/>
          <a:lstStyle/>
          <a:p>
            <a:r>
              <a:rPr lang="tr-TR" dirty="0"/>
              <a:t>                           BATLAMYUS</a:t>
            </a:r>
          </a:p>
        </p:txBody>
      </p:sp>
      <p:sp>
        <p:nvSpPr>
          <p:cNvPr id="3" name="İçerik Yer Tutucusu 2">
            <a:extLst>
              <a:ext uri="{FF2B5EF4-FFF2-40B4-BE49-F238E27FC236}">
                <a16:creationId xmlns="" xmlns:a16="http://schemas.microsoft.com/office/drawing/2014/main" id="{82AAC5F2-6ED8-4B60-BE19-3172E0663390}"/>
              </a:ext>
            </a:extLst>
          </p:cNvPr>
          <p:cNvSpPr>
            <a:spLocks noGrp="1"/>
          </p:cNvSpPr>
          <p:nvPr>
            <p:ph idx="1"/>
          </p:nvPr>
        </p:nvSpPr>
        <p:spPr/>
        <p:txBody>
          <a:bodyPr>
            <a:normAutofit fontScale="77500" lnSpcReduction="20000"/>
          </a:bodyPr>
          <a:lstStyle/>
          <a:p>
            <a:r>
              <a:rPr lang="tr-TR" dirty="0"/>
              <a:t>Geç İskenderiye Dönemi'nde yaşamış  ünlü bilim adamlarından birisi de </a:t>
            </a:r>
            <a:r>
              <a:rPr lang="tr-TR" dirty="0" err="1"/>
              <a:t>Batlamyus'tur</a:t>
            </a:r>
            <a:r>
              <a:rPr lang="tr-TR" dirty="0"/>
              <a:t>. Hayatı hakkında hemen hemen hiç bir bilgiye sahip değiliz. Müslüman astronomlar 78 yaşına kadar yaşadığını söylerler. Belki Yunan asıllı bir Mısırlı, belki de Mısır asıllı bir Yunanlıdır.</a:t>
            </a:r>
          </a:p>
          <a:p>
            <a:r>
              <a:rPr lang="tr-TR" dirty="0" err="1"/>
              <a:t>Batlamyus</a:t>
            </a:r>
            <a:r>
              <a:rPr lang="tr-TR" dirty="0"/>
              <a:t> astronomi, matematik, coğrafya ve optik alanlarına katkılar yapmıştır; ancak en çok astronomideki çalışmalarıyla tanınır. Zamanına kadar ulaşan astronomi bilgilerinin sentezini yapmış ve bunları Matematik Sentezi adlı yapıtında toplamıştır. Bu eserin adı, daha sonra Büyük Derleme olarak anılmış ve </a:t>
            </a:r>
            <a:r>
              <a:rPr lang="tr-TR" dirty="0" err="1"/>
              <a:t>Arapça'ya</a:t>
            </a:r>
            <a:r>
              <a:rPr lang="tr-TR" dirty="0"/>
              <a:t> çevrilirken başına </a:t>
            </a:r>
            <a:r>
              <a:rPr lang="tr-TR" dirty="0" err="1"/>
              <a:t>Arapça'daki</a:t>
            </a:r>
            <a:r>
              <a:rPr lang="tr-TR" dirty="0"/>
              <a:t> harf-i tarif takısı olan el getirildiği için, ismi el-</a:t>
            </a:r>
            <a:r>
              <a:rPr lang="tr-TR" dirty="0" err="1"/>
              <a:t>Mecistî</a:t>
            </a:r>
            <a:r>
              <a:rPr lang="tr-TR" dirty="0"/>
              <a:t> biçimine dönüşmüştür; daha sonra </a:t>
            </a:r>
            <a:r>
              <a:rPr lang="tr-TR" dirty="0" err="1"/>
              <a:t>Arapça'dan</a:t>
            </a:r>
            <a:r>
              <a:rPr lang="tr-TR" dirty="0"/>
              <a:t> </a:t>
            </a:r>
            <a:r>
              <a:rPr lang="tr-TR" dirty="0" err="1"/>
              <a:t>Latince'ye</a:t>
            </a:r>
            <a:r>
              <a:rPr lang="tr-TR" dirty="0"/>
              <a:t> çevrilirken </a:t>
            </a:r>
            <a:r>
              <a:rPr lang="tr-TR" dirty="0" err="1"/>
              <a:t>Almagest</a:t>
            </a:r>
            <a:r>
              <a:rPr lang="tr-TR" dirty="0"/>
              <a:t> olarak adlandırıldığından, bugün Batı dünyasında bu eser </a:t>
            </a:r>
            <a:r>
              <a:rPr lang="tr-TR" dirty="0" err="1"/>
              <a:t>Almagest</a:t>
            </a:r>
            <a:r>
              <a:rPr lang="tr-TR" dirty="0"/>
              <a:t> adıyla tanınmaktadır. </a:t>
            </a:r>
          </a:p>
        </p:txBody>
      </p:sp>
    </p:spTree>
    <p:extLst>
      <p:ext uri="{BB962C8B-B14F-4D97-AF65-F5344CB8AC3E}">
        <p14:creationId xmlns="" xmlns:p14="http://schemas.microsoft.com/office/powerpoint/2010/main" val="1335772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83F943D-4E57-42C3-A040-5E2458A2127C}"/>
              </a:ext>
            </a:extLst>
          </p:cNvPr>
          <p:cNvSpPr>
            <a:spLocks noGrp="1"/>
          </p:cNvSpPr>
          <p:nvPr>
            <p:ph type="title"/>
          </p:nvPr>
        </p:nvSpPr>
        <p:spPr>
          <a:xfrm>
            <a:off x="1097280" y="136478"/>
            <a:ext cx="10058400" cy="1450757"/>
          </a:xfrm>
        </p:spPr>
        <p:txBody>
          <a:bodyPr/>
          <a:lstStyle/>
          <a:p>
            <a:r>
              <a:rPr lang="tr-TR" dirty="0"/>
              <a:t>                           BATLAMYUS</a:t>
            </a:r>
          </a:p>
        </p:txBody>
      </p:sp>
      <p:sp>
        <p:nvSpPr>
          <p:cNvPr id="3" name="İçerik Yer Tutucusu 2">
            <a:extLst>
              <a:ext uri="{FF2B5EF4-FFF2-40B4-BE49-F238E27FC236}">
                <a16:creationId xmlns="" xmlns:a16="http://schemas.microsoft.com/office/drawing/2014/main" id="{4164334E-F98B-4B25-B7DB-3115992D851A}"/>
              </a:ext>
            </a:extLst>
          </p:cNvPr>
          <p:cNvSpPr>
            <a:spLocks noGrp="1"/>
          </p:cNvSpPr>
          <p:nvPr>
            <p:ph idx="1"/>
          </p:nvPr>
        </p:nvSpPr>
        <p:spPr/>
        <p:txBody>
          <a:bodyPr>
            <a:normAutofit fontScale="77500" lnSpcReduction="20000"/>
          </a:bodyPr>
          <a:lstStyle/>
          <a:p>
            <a:r>
              <a:rPr lang="tr-TR" dirty="0" err="1"/>
              <a:t>Almagest</a:t>
            </a:r>
            <a:r>
              <a:rPr lang="tr-TR" dirty="0"/>
              <a:t>, </a:t>
            </a:r>
            <a:r>
              <a:rPr lang="tr-TR" dirty="0" err="1"/>
              <a:t>onüç</a:t>
            </a:r>
            <a:r>
              <a:rPr lang="tr-TR" dirty="0"/>
              <a:t> kitaptan oluşur; Birinci Kitap, kanıtlarıyla birlikte </a:t>
            </a:r>
            <a:r>
              <a:rPr lang="tr-TR" dirty="0" err="1"/>
              <a:t>Yermerkezli</a:t>
            </a:r>
            <a:r>
              <a:rPr lang="tr-TR" dirty="0"/>
              <a:t> </a:t>
            </a:r>
            <a:r>
              <a:rPr lang="tr-TR" dirty="0" err="1"/>
              <a:t>Dizge'nin</a:t>
            </a:r>
            <a:r>
              <a:rPr lang="tr-TR" dirty="0"/>
              <a:t> ana çizgilerini verir; </a:t>
            </a:r>
            <a:r>
              <a:rPr lang="tr-TR" dirty="0">
                <a:solidFill>
                  <a:schemeClr val="accent2">
                    <a:lumMod val="75000"/>
                  </a:schemeClr>
                </a:solidFill>
              </a:rPr>
              <a:t>İkinci Kitap, </a:t>
            </a:r>
            <a:r>
              <a:rPr lang="tr-TR" dirty="0" err="1">
                <a:solidFill>
                  <a:schemeClr val="accent2">
                    <a:lumMod val="75000"/>
                  </a:schemeClr>
                </a:solidFill>
              </a:rPr>
              <a:t>Menelaus'un</a:t>
            </a:r>
            <a:r>
              <a:rPr lang="tr-TR" dirty="0">
                <a:solidFill>
                  <a:schemeClr val="accent2">
                    <a:lumMod val="75000"/>
                  </a:schemeClr>
                </a:solidFill>
              </a:rPr>
              <a:t> teoremiyle, küresel trigonometri bilgilerini ve bir kirişler tablosunu içerir; burada örnek problemler de çözülmüştür</a:t>
            </a:r>
            <a:r>
              <a:rPr lang="tr-TR" dirty="0"/>
              <a:t>; Üçüncü Kitap, Güneş'in hareketini ve yıllık süreyi ve Dördüncü Kitap ise, Ay'ın hareketini ve aylık süreyi konu edinir; Beşinci Kitap aynı konularla ilgilidir, Ay'ın ve Güneş'in mesafelerini tartıştığı gibi, bir usturlabın yapılışı ve kullanılışı hakkında da ayrıntılı bilgiler sunar; Altıncı Kitap'ta gezegenlerin kavuşumları ve </a:t>
            </a:r>
            <a:r>
              <a:rPr lang="tr-TR" dirty="0" err="1"/>
              <a:t>karşılaşımları</a:t>
            </a:r>
            <a:r>
              <a:rPr lang="tr-TR" dirty="0"/>
              <a:t> incelenir ve Güneş ve Ay tutulmalarına temas edilir; Yedinci ve Sekizinci Kitap, durağan yıldızlarla ilgilidir, meşhur presesyon </a:t>
            </a:r>
            <a:r>
              <a:rPr lang="tr-TR" dirty="0" err="1"/>
              <a:t>tartışmasını,durağan</a:t>
            </a:r>
            <a:r>
              <a:rPr lang="tr-TR" dirty="0"/>
              <a:t> yıldızlar </a:t>
            </a:r>
            <a:r>
              <a:rPr lang="tr-TR" dirty="0" err="1"/>
              <a:t>katalogunu</a:t>
            </a:r>
            <a:r>
              <a:rPr lang="tr-TR" dirty="0"/>
              <a:t> ve bir gök küresi âleti yapabilmek için gerekli olan yöntem bilgisini içerir; geriye kalan beş kitap ise devingen yıldızların, yani gezegenlerin hareketlerine tahsis edilmiştir ve yapıtın en özgün kısmıdır. </a:t>
            </a:r>
          </a:p>
        </p:txBody>
      </p:sp>
    </p:spTree>
    <p:extLst>
      <p:ext uri="{BB962C8B-B14F-4D97-AF65-F5344CB8AC3E}">
        <p14:creationId xmlns="" xmlns:p14="http://schemas.microsoft.com/office/powerpoint/2010/main" val="4281352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E15CCD8-76EA-4766-9EE6-F5A7D5BCFA37}"/>
              </a:ext>
            </a:extLst>
          </p:cNvPr>
          <p:cNvSpPr>
            <a:spLocks noGrp="1"/>
          </p:cNvSpPr>
          <p:nvPr>
            <p:ph type="title"/>
          </p:nvPr>
        </p:nvSpPr>
        <p:spPr/>
        <p:txBody>
          <a:bodyPr/>
          <a:lstStyle/>
          <a:p>
            <a:r>
              <a:rPr lang="tr-TR" dirty="0"/>
              <a:t>                BATLAMYUS TEOREMİ</a:t>
            </a:r>
          </a:p>
        </p:txBody>
      </p:sp>
      <p:pic>
        <p:nvPicPr>
          <p:cNvPr id="4" name="İçerik Yer Tutucusu 3">
            <a:extLst>
              <a:ext uri="{FF2B5EF4-FFF2-40B4-BE49-F238E27FC236}">
                <a16:creationId xmlns="" xmlns:a16="http://schemas.microsoft.com/office/drawing/2014/main" id="{3ADD3CBA-1A05-48A0-9A2D-3C69BB844BB8}"/>
              </a:ext>
            </a:extLst>
          </p:cNvPr>
          <p:cNvPicPr>
            <a:picLocks noGrp="1" noChangeAspect="1"/>
          </p:cNvPicPr>
          <p:nvPr>
            <p:ph idx="1"/>
          </p:nvPr>
        </p:nvPicPr>
        <p:blipFill>
          <a:blip r:embed="rId2"/>
          <a:stretch>
            <a:fillRect/>
          </a:stretch>
        </p:blipFill>
        <p:spPr>
          <a:xfrm>
            <a:off x="1097280" y="1201784"/>
            <a:ext cx="3776315" cy="3448594"/>
          </a:xfrm>
          <a:prstGeom prst="rect">
            <a:avLst/>
          </a:prstGeom>
        </p:spPr>
      </p:pic>
      <p:sp>
        <p:nvSpPr>
          <p:cNvPr id="5" name="Dikdörtgen 4">
            <a:extLst>
              <a:ext uri="{FF2B5EF4-FFF2-40B4-BE49-F238E27FC236}">
                <a16:creationId xmlns="" xmlns:a16="http://schemas.microsoft.com/office/drawing/2014/main" id="{52D19382-4CE5-4133-BE85-48F699524425}"/>
              </a:ext>
            </a:extLst>
          </p:cNvPr>
          <p:cNvSpPr/>
          <p:nvPr/>
        </p:nvSpPr>
        <p:spPr>
          <a:xfrm>
            <a:off x="5313528" y="2920326"/>
            <a:ext cx="6096000" cy="1477328"/>
          </a:xfrm>
          <a:prstGeom prst="rect">
            <a:avLst/>
          </a:prstGeom>
        </p:spPr>
        <p:txBody>
          <a:bodyPr>
            <a:spAutoFit/>
          </a:bodyPr>
          <a:lstStyle/>
          <a:p>
            <a:r>
              <a:rPr lang="tr-TR" dirty="0"/>
              <a:t>ABCD bir kirişler dörtgeni olmak üzere;</a:t>
            </a:r>
          </a:p>
          <a:p>
            <a:endParaRPr lang="tr-TR" dirty="0"/>
          </a:p>
          <a:p>
            <a:r>
              <a:rPr lang="tr-TR" dirty="0"/>
              <a:t>|AC|.|DB|=|BA|.|DC|+|BC|.|DA| </a:t>
            </a:r>
            <a:r>
              <a:rPr lang="tr-TR" dirty="0" err="1"/>
              <a:t>dir</a:t>
            </a:r>
            <a:r>
              <a:rPr lang="tr-TR" dirty="0"/>
              <a:t>.</a:t>
            </a:r>
          </a:p>
          <a:p>
            <a:endParaRPr lang="tr-TR" dirty="0"/>
          </a:p>
          <a:p>
            <a:endParaRPr lang="tr-TR" dirty="0"/>
          </a:p>
        </p:txBody>
      </p:sp>
    </p:spTree>
    <p:extLst>
      <p:ext uri="{BB962C8B-B14F-4D97-AF65-F5344CB8AC3E}">
        <p14:creationId xmlns="" xmlns:p14="http://schemas.microsoft.com/office/powerpoint/2010/main" val="383177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B51EF63-1F01-4CF7-AE2A-A1982677B1DD}"/>
              </a:ext>
            </a:extLst>
          </p:cNvPr>
          <p:cNvSpPr>
            <a:spLocks noGrp="1"/>
          </p:cNvSpPr>
          <p:nvPr>
            <p:ph type="title"/>
          </p:nvPr>
        </p:nvSpPr>
        <p:spPr/>
        <p:txBody>
          <a:bodyPr/>
          <a:lstStyle/>
          <a:p>
            <a:r>
              <a:rPr lang="tr-TR" dirty="0"/>
              <a:t>                               THALES</a:t>
            </a:r>
          </a:p>
        </p:txBody>
      </p:sp>
      <p:sp>
        <p:nvSpPr>
          <p:cNvPr id="3" name="İçerik Yer Tutucusu 2">
            <a:extLst>
              <a:ext uri="{FF2B5EF4-FFF2-40B4-BE49-F238E27FC236}">
                <a16:creationId xmlns="" xmlns:a16="http://schemas.microsoft.com/office/drawing/2014/main" id="{7E53504B-8CCA-4B16-A565-27EA251CC6C2}"/>
              </a:ext>
            </a:extLst>
          </p:cNvPr>
          <p:cNvSpPr>
            <a:spLocks noGrp="1"/>
          </p:cNvSpPr>
          <p:nvPr>
            <p:ph idx="1"/>
          </p:nvPr>
        </p:nvSpPr>
        <p:spPr/>
        <p:txBody>
          <a:bodyPr>
            <a:normAutofit fontScale="85000" lnSpcReduction="20000"/>
          </a:bodyPr>
          <a:lstStyle/>
          <a:p>
            <a:r>
              <a:rPr lang="tr-TR" sz="3000" dirty="0"/>
              <a:t>Matematik-Geometri-Astronomi</a:t>
            </a:r>
          </a:p>
          <a:p>
            <a:r>
              <a:rPr lang="tr-TR" dirty="0"/>
              <a:t>Matematik alanında çığırlar açmış birisidir. Eski Yunan bilginlerinin aktardığı bir düşünceye göre denizcilere kuzey takım yıldızlarından Büyükayı yerine Küçükayı'ya bakarak yön bulmalarını öğütlemiştir. Aynı zamanda Mısırlılardan geometriyi öğrenip Yunanlara tanıtmıştır. Bulduğu bazı geometri teoremleri şunlardır:</a:t>
            </a:r>
          </a:p>
          <a:p>
            <a:pPr marL="0" indent="0">
              <a:buNone/>
            </a:pPr>
            <a:r>
              <a:rPr lang="tr-TR" dirty="0"/>
              <a:t> Çap çemberi iki eşit parçaya böler.</a:t>
            </a:r>
          </a:p>
          <a:p>
            <a:r>
              <a:rPr lang="tr-TR" dirty="0"/>
              <a:t>Bir ikizkenar üçgenin taban açıları birbirine eşittir.</a:t>
            </a:r>
          </a:p>
          <a:p>
            <a:r>
              <a:rPr lang="tr-TR" dirty="0"/>
              <a:t>Birbirini kesen iki doğrunun oluşturduğu ters açılar birbirine eşittir.</a:t>
            </a:r>
          </a:p>
          <a:p>
            <a:r>
              <a:rPr lang="tr-TR" dirty="0"/>
              <a:t>Köşesi çember üzerinde olan ve çapı gören açı, dik açıdır.(THALES ÇEMBER TEOREMİ)</a:t>
            </a:r>
          </a:p>
          <a:p>
            <a:r>
              <a:rPr lang="tr-TR" dirty="0"/>
              <a:t>Tabanı ve buna komşu iki açısı verilen üçgen çizilebilir.</a:t>
            </a:r>
          </a:p>
        </p:txBody>
      </p:sp>
    </p:spTree>
    <p:extLst>
      <p:ext uri="{BB962C8B-B14F-4D97-AF65-F5344CB8AC3E}">
        <p14:creationId xmlns="" xmlns:p14="http://schemas.microsoft.com/office/powerpoint/2010/main" val="3107750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B56A370-0E3A-443A-9048-67EE1D52E9BA}"/>
              </a:ext>
            </a:extLst>
          </p:cNvPr>
          <p:cNvSpPr>
            <a:spLocks noGrp="1"/>
          </p:cNvSpPr>
          <p:nvPr>
            <p:ph type="title"/>
          </p:nvPr>
        </p:nvSpPr>
        <p:spPr/>
        <p:txBody>
          <a:bodyPr/>
          <a:lstStyle/>
          <a:p>
            <a:r>
              <a:rPr lang="tr-TR" dirty="0"/>
              <a:t>          BATLAMYUS TEOREMİ İSPATI</a:t>
            </a:r>
          </a:p>
        </p:txBody>
      </p:sp>
      <p:pic>
        <p:nvPicPr>
          <p:cNvPr id="4" name="İçerik Yer Tutucusu 3">
            <a:extLst>
              <a:ext uri="{FF2B5EF4-FFF2-40B4-BE49-F238E27FC236}">
                <a16:creationId xmlns="" xmlns:a16="http://schemas.microsoft.com/office/drawing/2014/main" id="{5D6ECA2F-6CC0-4A4D-8C7E-61887B6BB84B}"/>
              </a:ext>
            </a:extLst>
          </p:cNvPr>
          <p:cNvPicPr>
            <a:picLocks noGrp="1" noChangeAspect="1"/>
          </p:cNvPicPr>
          <p:nvPr>
            <p:ph idx="1"/>
          </p:nvPr>
        </p:nvPicPr>
        <p:blipFill>
          <a:blip r:embed="rId2"/>
          <a:stretch>
            <a:fillRect/>
          </a:stretch>
        </p:blipFill>
        <p:spPr>
          <a:xfrm>
            <a:off x="916743" y="600891"/>
            <a:ext cx="4086332" cy="3775165"/>
          </a:xfrm>
          <a:prstGeom prst="rect">
            <a:avLst/>
          </a:prstGeom>
        </p:spPr>
      </p:pic>
      <p:sp>
        <p:nvSpPr>
          <p:cNvPr id="5" name="Dikdörtgen 4">
            <a:extLst>
              <a:ext uri="{FF2B5EF4-FFF2-40B4-BE49-F238E27FC236}">
                <a16:creationId xmlns="" xmlns:a16="http://schemas.microsoft.com/office/drawing/2014/main" id="{2F26B98F-8FD1-4EF0-ACA8-BEAE55D6FA8D}"/>
              </a:ext>
            </a:extLst>
          </p:cNvPr>
          <p:cNvSpPr/>
          <p:nvPr/>
        </p:nvSpPr>
        <p:spPr>
          <a:xfrm>
            <a:off x="5683839" y="940526"/>
            <a:ext cx="6121474" cy="3970318"/>
          </a:xfrm>
          <a:prstGeom prst="rect">
            <a:avLst/>
          </a:prstGeom>
        </p:spPr>
        <p:txBody>
          <a:bodyPr wrap="square">
            <a:spAutoFit/>
          </a:bodyPr>
          <a:lstStyle/>
          <a:p>
            <a:r>
              <a:rPr lang="tr-TR" dirty="0"/>
              <a:t>m(DCAˆ)&gt;m(ACBˆ) olsun. Bu durumda [DB] üzerinde m(DCPˆ)=m(ACBˆ) olacak şekilde bir P noktası seçilebilir. [PC] çizilip açıların ölçüleri yerleştirildiğinde PDC∼BAC olduğu görülür. O halde</a:t>
            </a:r>
          </a:p>
          <a:p>
            <a:r>
              <a:rPr lang="tr-TR" dirty="0"/>
              <a:t>|DP||BA|=|DC||AC|</a:t>
            </a:r>
          </a:p>
          <a:p>
            <a:r>
              <a:rPr lang="tr-TR" dirty="0"/>
              <a:t>|AC|.|DP|=|BA|.|DC|(I)</a:t>
            </a:r>
          </a:p>
          <a:p>
            <a:r>
              <a:rPr lang="tr-TR" dirty="0"/>
              <a:t>Yine yukarıdaki görsele dikkat edilirse, PCB∼DCA olduğu görülür. Bu durumda</a:t>
            </a:r>
          </a:p>
          <a:p>
            <a:r>
              <a:rPr lang="tr-TR" dirty="0"/>
              <a:t>|BP||DA|=|BC||AC|</a:t>
            </a:r>
          </a:p>
          <a:p>
            <a:r>
              <a:rPr lang="tr-TR" dirty="0"/>
              <a:t>|AC|.|PB|=|BC|.|DA|(II)</a:t>
            </a:r>
          </a:p>
          <a:p>
            <a:r>
              <a:rPr lang="tr-TR" dirty="0"/>
              <a:t>(I) ve (II) numaralı denklemler taraf tarafa toplanırsa,</a:t>
            </a:r>
          </a:p>
          <a:p>
            <a:r>
              <a:rPr lang="tr-TR" dirty="0"/>
              <a:t>|AC|.(|DP|+|PB|)=|BA|.|DC|+|BC|.|DA|</a:t>
            </a:r>
          </a:p>
          <a:p>
            <a:r>
              <a:rPr lang="tr-TR" dirty="0"/>
              <a:t>|AC|.|DB|=|BA|.|DC|+|BC|.|DA| sonucuna ulaşılır.</a:t>
            </a:r>
          </a:p>
        </p:txBody>
      </p:sp>
    </p:spTree>
    <p:extLst>
      <p:ext uri="{BB962C8B-B14F-4D97-AF65-F5344CB8AC3E}">
        <p14:creationId xmlns="" xmlns:p14="http://schemas.microsoft.com/office/powerpoint/2010/main" val="256543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F57DBA99-BD3E-47C2-8483-414D12630CA3}"/>
              </a:ext>
            </a:extLst>
          </p:cNvPr>
          <p:cNvSpPr>
            <a:spLocks noGrp="1"/>
          </p:cNvSpPr>
          <p:nvPr>
            <p:ph type="title"/>
          </p:nvPr>
        </p:nvSpPr>
        <p:spPr>
          <a:xfrm>
            <a:off x="457200" y="1187354"/>
            <a:ext cx="2982036" cy="1529231"/>
          </a:xfrm>
        </p:spPr>
        <p:txBody>
          <a:bodyPr/>
          <a:lstStyle/>
          <a:p>
            <a:r>
              <a:rPr lang="tr-TR" dirty="0"/>
              <a:t>DİOPHANTUS</a:t>
            </a:r>
          </a:p>
        </p:txBody>
      </p:sp>
      <p:sp>
        <p:nvSpPr>
          <p:cNvPr id="6" name="Metin Yer Tutucusu 5">
            <a:extLst>
              <a:ext uri="{FF2B5EF4-FFF2-40B4-BE49-F238E27FC236}">
                <a16:creationId xmlns="" xmlns:a16="http://schemas.microsoft.com/office/drawing/2014/main" id="{C430EFBB-BC06-4D20-9B45-F1B87DA66E5C}"/>
              </a:ext>
            </a:extLst>
          </p:cNvPr>
          <p:cNvSpPr>
            <a:spLocks noGrp="1"/>
          </p:cNvSpPr>
          <p:nvPr>
            <p:ph type="body" idx="2"/>
          </p:nvPr>
        </p:nvSpPr>
        <p:spPr/>
        <p:txBody>
          <a:bodyPr/>
          <a:lstStyle/>
          <a:p>
            <a:r>
              <a:rPr lang="tr-TR" dirty="0"/>
              <a:t>Doğum	MS 200-214</a:t>
            </a:r>
          </a:p>
          <a:p>
            <a:r>
              <a:rPr lang="tr-TR" dirty="0"/>
              <a:t>Ölüm	MS 284-298</a:t>
            </a:r>
          </a:p>
          <a:p>
            <a:r>
              <a:rPr lang="tr-TR" dirty="0"/>
              <a:t>Milliyeti	Yunan</a:t>
            </a:r>
          </a:p>
          <a:p>
            <a:r>
              <a:rPr lang="tr-TR" dirty="0"/>
              <a:t>Dalı	Matematik</a:t>
            </a:r>
          </a:p>
        </p:txBody>
      </p:sp>
      <p:pic>
        <p:nvPicPr>
          <p:cNvPr id="7" name="İçerik Yer Tutucusu 6">
            <a:extLst>
              <a:ext uri="{FF2B5EF4-FFF2-40B4-BE49-F238E27FC236}">
                <a16:creationId xmlns="" xmlns:a16="http://schemas.microsoft.com/office/drawing/2014/main" id="{44506BBF-D3AE-49A2-B912-7E5A0DD2CD57}"/>
              </a:ext>
            </a:extLst>
          </p:cNvPr>
          <p:cNvPicPr>
            <a:picLocks noGrp="1" noChangeAspect="1"/>
          </p:cNvPicPr>
          <p:nvPr>
            <p:ph sz="half" idx="1"/>
          </p:nvPr>
        </p:nvPicPr>
        <p:blipFill>
          <a:blip r:embed="rId2"/>
          <a:stretch>
            <a:fillRect/>
          </a:stretch>
        </p:blipFill>
        <p:spPr>
          <a:xfrm>
            <a:off x="4539499" y="1823554"/>
            <a:ext cx="2436068" cy="2882568"/>
          </a:xfrm>
          <a:prstGeom prst="rect">
            <a:avLst/>
          </a:prstGeom>
        </p:spPr>
      </p:pic>
    </p:spTree>
    <p:extLst>
      <p:ext uri="{BB962C8B-B14F-4D97-AF65-F5344CB8AC3E}">
        <p14:creationId xmlns="" xmlns:p14="http://schemas.microsoft.com/office/powerpoint/2010/main" val="815241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CDD5210-B7AD-419F-A6B6-2DC83E4D9BAC}"/>
              </a:ext>
            </a:extLst>
          </p:cNvPr>
          <p:cNvSpPr>
            <a:spLocks noGrp="1"/>
          </p:cNvSpPr>
          <p:nvPr>
            <p:ph type="title"/>
          </p:nvPr>
        </p:nvSpPr>
        <p:spPr/>
        <p:txBody>
          <a:bodyPr/>
          <a:lstStyle/>
          <a:p>
            <a:r>
              <a:rPr lang="tr-TR" dirty="0"/>
              <a:t>                         DİOPHANTUS</a:t>
            </a:r>
          </a:p>
        </p:txBody>
      </p:sp>
      <p:sp>
        <p:nvSpPr>
          <p:cNvPr id="3" name="İçerik Yer Tutucusu 2">
            <a:extLst>
              <a:ext uri="{FF2B5EF4-FFF2-40B4-BE49-F238E27FC236}">
                <a16:creationId xmlns="" xmlns:a16="http://schemas.microsoft.com/office/drawing/2014/main" id="{E3776B0C-9E88-473F-9974-E4530B9D2593}"/>
              </a:ext>
            </a:extLst>
          </p:cNvPr>
          <p:cNvSpPr>
            <a:spLocks noGrp="1"/>
          </p:cNvSpPr>
          <p:nvPr>
            <p:ph idx="1"/>
          </p:nvPr>
        </p:nvSpPr>
        <p:spPr/>
        <p:txBody>
          <a:bodyPr>
            <a:normAutofit fontScale="77500" lnSpcReduction="20000"/>
          </a:bodyPr>
          <a:lstStyle/>
          <a:p>
            <a:endParaRPr lang="tr-TR" dirty="0"/>
          </a:p>
          <a:p>
            <a:r>
              <a:rPr lang="tr-TR" dirty="0"/>
              <a:t>İskenderiyeli </a:t>
            </a:r>
            <a:r>
              <a:rPr lang="tr-TR" dirty="0" err="1"/>
              <a:t>Diophantus</a:t>
            </a:r>
            <a:r>
              <a:rPr lang="tr-TR" dirty="0"/>
              <a:t>  </a:t>
            </a:r>
            <a:r>
              <a:rPr lang="tr-TR" dirty="0" err="1"/>
              <a:t>cebirin</a:t>
            </a:r>
            <a:r>
              <a:rPr lang="tr-TR" dirty="0"/>
              <a:t> babası olarak tanımlanan, cebir denklemleri ve sayılar teorisi üzerine </a:t>
            </a:r>
            <a:r>
              <a:rPr lang="tr-TR" dirty="0" err="1"/>
              <a:t>Arithmetika</a:t>
            </a:r>
            <a:r>
              <a:rPr lang="tr-TR" dirty="0"/>
              <a:t> adlı eserin yazarı olan Yunan matematikçi. Değişkenleri sadece tamsayılar olan ve kendi adını taşıyan </a:t>
            </a:r>
            <a:r>
              <a:rPr lang="tr-TR" dirty="0" err="1"/>
              <a:t>Diophantus</a:t>
            </a:r>
            <a:r>
              <a:rPr lang="tr-TR" dirty="0"/>
              <a:t> </a:t>
            </a:r>
            <a:r>
              <a:rPr lang="tr-TR" dirty="0" err="1"/>
              <a:t>Polinom</a:t>
            </a:r>
            <a:r>
              <a:rPr lang="tr-TR" dirty="0"/>
              <a:t> </a:t>
            </a:r>
            <a:r>
              <a:rPr lang="tr-TR" dirty="0" err="1"/>
              <a:t>Denklemleri'yle</a:t>
            </a:r>
            <a:r>
              <a:rPr lang="tr-TR" dirty="0"/>
              <a:t> de bilinir.</a:t>
            </a:r>
          </a:p>
          <a:p>
            <a:r>
              <a:rPr lang="tr-TR" sz="2400" dirty="0"/>
              <a:t>Bilimsel katkıları</a:t>
            </a:r>
          </a:p>
          <a:p>
            <a:r>
              <a:rPr lang="tr-TR" dirty="0" err="1"/>
              <a:t>Diophantus</a:t>
            </a:r>
            <a:r>
              <a:rPr lang="tr-TR" dirty="0"/>
              <a:t> her ne kadar </a:t>
            </a:r>
            <a:r>
              <a:rPr lang="tr-TR" dirty="0" err="1"/>
              <a:t>cebirin</a:t>
            </a:r>
            <a:r>
              <a:rPr lang="tr-TR" dirty="0"/>
              <a:t> yaratıcısı olarak tanımlansa da </a:t>
            </a:r>
            <a:r>
              <a:rPr lang="tr-TR" dirty="0" err="1"/>
              <a:t>Diophantus'un</a:t>
            </a:r>
            <a:r>
              <a:rPr lang="tr-TR" dirty="0"/>
              <a:t> yaşadığı dönemdeki Yunan Matematikçiler, Antik Mısır </a:t>
            </a:r>
            <a:r>
              <a:rPr lang="tr-TR" dirty="0" err="1"/>
              <a:t>cebirinden</a:t>
            </a:r>
            <a:r>
              <a:rPr lang="tr-TR" dirty="0"/>
              <a:t> haberdardılar. Tek bilinmeyenli cebir problemleri ve çözümleri M.Ö. 1650 yılında yazılmış olan </a:t>
            </a:r>
            <a:r>
              <a:rPr lang="tr-TR" dirty="0" err="1"/>
              <a:t>Rhind</a:t>
            </a:r>
            <a:r>
              <a:rPr lang="tr-TR" dirty="0"/>
              <a:t> </a:t>
            </a:r>
            <a:r>
              <a:rPr lang="tr-TR" dirty="0" err="1"/>
              <a:t>Papirüsü'nde</a:t>
            </a:r>
            <a:r>
              <a:rPr lang="tr-TR" dirty="0"/>
              <a:t> de geçmektedir. Dolayısıyla </a:t>
            </a:r>
            <a:r>
              <a:rPr lang="tr-TR" dirty="0" err="1"/>
              <a:t>Diophantus'un</a:t>
            </a:r>
            <a:r>
              <a:rPr lang="tr-TR" dirty="0"/>
              <a:t> en önemli katkısı, kendisinden önce gelen matematikçilerin çalışmalarını bir arada toplayıp, bunların uygulama alanlarını genişletmesidir. Ayrıca bir diğer katkısı da matematiksel gösterimleri sadece semboller yardımıyla yapmış olmasıdır.</a:t>
            </a:r>
          </a:p>
        </p:txBody>
      </p:sp>
    </p:spTree>
    <p:extLst>
      <p:ext uri="{BB962C8B-B14F-4D97-AF65-F5344CB8AC3E}">
        <p14:creationId xmlns="" xmlns:p14="http://schemas.microsoft.com/office/powerpoint/2010/main" val="30302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5F45172-1792-47F1-B58F-C0ADA13DB33F}"/>
              </a:ext>
            </a:extLst>
          </p:cNvPr>
          <p:cNvSpPr>
            <a:spLocks noGrp="1"/>
          </p:cNvSpPr>
          <p:nvPr>
            <p:ph type="title"/>
          </p:nvPr>
        </p:nvSpPr>
        <p:spPr/>
        <p:txBody>
          <a:bodyPr/>
          <a:lstStyle/>
          <a:p>
            <a:r>
              <a:rPr lang="tr-TR" dirty="0"/>
              <a:t>                         ARİTHMETİKA</a:t>
            </a:r>
          </a:p>
        </p:txBody>
      </p:sp>
      <p:sp>
        <p:nvSpPr>
          <p:cNvPr id="3" name="İçerik Yer Tutucusu 2">
            <a:extLst>
              <a:ext uri="{FF2B5EF4-FFF2-40B4-BE49-F238E27FC236}">
                <a16:creationId xmlns="" xmlns:a16="http://schemas.microsoft.com/office/drawing/2014/main" id="{666880B0-CD9C-47F3-8A17-EDA1C8483DB1}"/>
              </a:ext>
            </a:extLst>
          </p:cNvPr>
          <p:cNvSpPr>
            <a:spLocks noGrp="1"/>
          </p:cNvSpPr>
          <p:nvPr>
            <p:ph idx="1"/>
          </p:nvPr>
        </p:nvSpPr>
        <p:spPr/>
        <p:txBody>
          <a:bodyPr>
            <a:normAutofit fontScale="70000" lnSpcReduction="20000"/>
          </a:bodyPr>
          <a:lstStyle/>
          <a:p>
            <a:r>
              <a:rPr lang="tr-TR" dirty="0" err="1"/>
              <a:t>Arithmetika</a:t>
            </a:r>
            <a:r>
              <a:rPr lang="tr-TR" dirty="0"/>
              <a:t>, </a:t>
            </a:r>
            <a:r>
              <a:rPr lang="tr-TR" dirty="0" err="1"/>
              <a:t>Diophantus'un</a:t>
            </a:r>
            <a:r>
              <a:rPr lang="tr-TR" dirty="0"/>
              <a:t> 13 </a:t>
            </a:r>
            <a:r>
              <a:rPr lang="tr-TR" dirty="0" err="1"/>
              <a:t>cilten</a:t>
            </a:r>
            <a:r>
              <a:rPr lang="tr-TR" dirty="0"/>
              <a:t> oluşan ve sadece 6 cildinin günümüze ulaşabildiği, yazarın opus </a:t>
            </a:r>
            <a:r>
              <a:rPr lang="tr-TR" dirty="0" err="1"/>
              <a:t>magnum'udur</a:t>
            </a:r>
            <a:r>
              <a:rPr lang="tr-TR" dirty="0"/>
              <a:t>. 19. yüzyılda yaşamış olan Matematik tarihçisi </a:t>
            </a:r>
            <a:r>
              <a:rPr lang="tr-TR" dirty="0" err="1"/>
              <a:t>Hankel'in</a:t>
            </a:r>
            <a:r>
              <a:rPr lang="tr-TR" dirty="0"/>
              <a:t> tanımlamasına göre, "</a:t>
            </a:r>
            <a:r>
              <a:rPr lang="tr-TR" dirty="0" err="1"/>
              <a:t>Arithmetika</a:t>
            </a:r>
            <a:r>
              <a:rPr lang="tr-TR" dirty="0"/>
              <a:t> 5 farklı </a:t>
            </a:r>
            <a:r>
              <a:rPr lang="tr-TR" dirty="0" err="1"/>
              <a:t>katagoride</a:t>
            </a:r>
            <a:r>
              <a:rPr lang="tr-TR" dirty="0"/>
              <a:t> 130 problemi içerir." </a:t>
            </a:r>
            <a:r>
              <a:rPr lang="tr-TR" dirty="0" err="1"/>
              <a:t>Hankel</a:t>
            </a:r>
            <a:r>
              <a:rPr lang="tr-TR" dirty="0"/>
              <a:t> ayrıca bu problemleri çözümlenişlerine göre iki gruba ayırır:</a:t>
            </a:r>
          </a:p>
          <a:p>
            <a:r>
              <a:rPr lang="tr-TR" dirty="0"/>
              <a:t>1) Tek çözümü olanlar (</a:t>
            </a:r>
            <a:r>
              <a:rPr lang="tr-TR" dirty="0" err="1"/>
              <a:t>Determinate</a:t>
            </a:r>
            <a:r>
              <a:rPr lang="tr-TR" dirty="0"/>
              <a:t>)</a:t>
            </a:r>
          </a:p>
          <a:p>
            <a:r>
              <a:rPr lang="tr-TR" dirty="0"/>
              <a:t>2) Genel çözümü olanlar (</a:t>
            </a:r>
            <a:r>
              <a:rPr lang="tr-TR" dirty="0" err="1"/>
              <a:t>Indeterminate</a:t>
            </a:r>
            <a:r>
              <a:rPr lang="tr-TR" dirty="0"/>
              <a:t>).</a:t>
            </a:r>
          </a:p>
          <a:p>
            <a:r>
              <a:rPr lang="tr-TR" dirty="0"/>
              <a:t>1. cilt tek çözümlü cebir problemlerini içerirken, 2, 3, 4 ve 5. ciltler genel çözümlü cebir problemlerini içerir. 6. cilt ise dik üçgenle ilgili aritmetik problemleri içerir. </a:t>
            </a:r>
            <a:r>
              <a:rPr lang="tr-TR" dirty="0" err="1"/>
              <a:t>Diophantus</a:t>
            </a:r>
            <a:r>
              <a:rPr lang="tr-TR" dirty="0"/>
              <a:t> </a:t>
            </a:r>
            <a:r>
              <a:rPr lang="tr-TR" dirty="0" err="1"/>
              <a:t>Arithmetika'daki</a:t>
            </a:r>
            <a:r>
              <a:rPr lang="tr-TR" dirty="0"/>
              <a:t> problemleri analitik bir şekilde, değişkenleri ve </a:t>
            </a:r>
            <a:r>
              <a:rPr lang="tr-TR" dirty="0" err="1"/>
              <a:t>bilinmiyenleri</a:t>
            </a:r>
            <a:r>
              <a:rPr lang="tr-TR" dirty="0"/>
              <a:t> semboller yardımıyla ifade etmiştir.</a:t>
            </a:r>
          </a:p>
          <a:p>
            <a:pPr marL="0" indent="0">
              <a:buNone/>
            </a:pPr>
            <a:r>
              <a:rPr lang="tr-TR" dirty="0"/>
              <a:t> </a:t>
            </a:r>
            <a:r>
              <a:rPr lang="tr-TR" dirty="0" err="1"/>
              <a:t>Diophantus'un</a:t>
            </a:r>
            <a:r>
              <a:rPr lang="tr-TR" dirty="0"/>
              <a:t> ölümünden sonra </a:t>
            </a:r>
            <a:r>
              <a:rPr lang="tr-TR" dirty="0" err="1"/>
              <a:t>Arithmetika</a:t>
            </a:r>
            <a:r>
              <a:rPr lang="tr-TR" dirty="0"/>
              <a:t> ve diğer çalışmaları batı dünyasında (Avrupa'nın Karanlık Çağ'a girmesinden dolayı) unutulmuştur. </a:t>
            </a:r>
            <a:r>
              <a:rPr lang="tr-TR" dirty="0" err="1"/>
              <a:t>Arithmetika'nın</a:t>
            </a:r>
            <a:r>
              <a:rPr lang="tr-TR" dirty="0"/>
              <a:t> büyük bölümünün bugüne ulaşabilmesinin sebebi, Arap alimlerin bu eser üzerinde tafsilatlı bir şekilde çalışmasıdır.</a:t>
            </a:r>
          </a:p>
          <a:p>
            <a:endParaRPr lang="tr-TR" dirty="0"/>
          </a:p>
        </p:txBody>
      </p:sp>
    </p:spTree>
    <p:extLst>
      <p:ext uri="{BB962C8B-B14F-4D97-AF65-F5344CB8AC3E}">
        <p14:creationId xmlns="" xmlns:p14="http://schemas.microsoft.com/office/powerpoint/2010/main" val="20935040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487A836-E4B4-442A-A0FC-C5E7201D7BDD}"/>
              </a:ext>
            </a:extLst>
          </p:cNvPr>
          <p:cNvSpPr>
            <a:spLocks noGrp="1"/>
          </p:cNvSpPr>
          <p:nvPr>
            <p:ph type="title"/>
          </p:nvPr>
        </p:nvSpPr>
        <p:spPr/>
        <p:txBody>
          <a:bodyPr/>
          <a:lstStyle/>
          <a:p>
            <a:r>
              <a:rPr lang="tr-TR" dirty="0"/>
              <a:t>              DİOPHANTUS DENKLEMİ</a:t>
            </a:r>
          </a:p>
        </p:txBody>
      </p:sp>
      <mc:AlternateContent xmlns:mc="http://schemas.openxmlformats.org/markup-compatibility/2006">
        <mc:Choice xmlns="" xmlns:a14="http://schemas.microsoft.com/office/drawing/2010/main" Requires="a14">
          <p:sp>
            <p:nvSpPr>
              <p:cNvPr id="3" name="İçerik Yer Tutucusu 2">
                <a:extLst>
                  <a:ext uri="{FF2B5EF4-FFF2-40B4-BE49-F238E27FC236}">
                    <a16:creationId xmlns:a16="http://schemas.microsoft.com/office/drawing/2014/main" id="{82F48AD4-6B38-4E3D-8F35-5335B87AA9E1}"/>
                  </a:ext>
                </a:extLst>
              </p:cNvPr>
              <p:cNvSpPr>
                <a:spLocks noGrp="1"/>
              </p:cNvSpPr>
              <p:nvPr>
                <p:ph idx="1"/>
              </p:nvPr>
            </p:nvSpPr>
            <p:spPr/>
            <p:txBody>
              <a:bodyPr>
                <a:normAutofit fontScale="92500"/>
              </a:bodyPr>
              <a:lstStyle/>
              <a:p>
                <a:r>
                  <a:rPr lang="tr-TR" dirty="0"/>
                  <a:t>Diophantus denklemi, çözümü tam sayı olan ve içindeki tüm değişkenlerin de tam sayı olduğu denklemlerdir. </a:t>
                </a:r>
                <a:r>
                  <a:rPr lang="tr-TR" dirty="0" err="1"/>
                  <a:t>Diophantus</a:t>
                </a:r>
                <a:r>
                  <a:rPr lang="tr-TR" dirty="0"/>
                  <a:t> bu denklemlerde çıkarma işlemi, bilinmeyen değişkenler ve sayının üs değişkenleri için semboller kullanmıştır. Bu denklemlere en basit örnek (modern sembollerle) aşağıdaki gibidir;</a:t>
                </a:r>
              </a:p>
              <a:p>
                <a:r>
                  <a:rPr lang="tr-TR" b="0" dirty="0"/>
                  <a:t/>
                </a:r>
                <a14:m>
                  <m:oMath xmlns:m="http://schemas.openxmlformats.org/officeDocument/2006/math">
                    <m:r>
                      <a:rPr lang="tr-TR" b="0" i="1" smtClean="0">
                        <a:latin typeface="Cambria Math" panose="02040503050406030204" pitchFamily="18" charset="0"/>
                      </a:rPr>
                      <m:t>𝑎𝑋</m:t>
                    </m:r>
                    <m:r>
                      <a:rPr lang="tr-TR" b="0" i="1" smtClean="0">
                        <a:latin typeface="Cambria Math" panose="02040503050406030204" pitchFamily="18" charset="0"/>
                      </a:rPr>
                      <m:t>=</m:t>
                    </m:r>
                    <m:r>
                      <a:rPr lang="tr-TR" b="0" i="1" smtClean="0">
                        <a:latin typeface="Cambria Math" panose="02040503050406030204" pitchFamily="18" charset="0"/>
                      </a:rPr>
                      <m:t>𝑏</m:t>
                    </m:r>
                  </m:oMath>
                </a14:m>
                <a:endParaRPr lang="tr-TR" dirty="0"/>
              </a:p>
              <a:p>
                <a:r>
                  <a:rPr lang="tr-TR" dirty="0"/>
                  <a:t>- a ve b tam katsayılar, X ise bir tam sayı bilinmeyendir.</a:t>
                </a:r>
              </a:p>
              <a:p>
                <a:pPr marL="0" indent="0">
                  <a:buNone/>
                </a:pPr>
                <a:r>
                  <a:rPr lang="tr-TR" dirty="0"/>
                  <a:t>  İki değişkenli örnek:</a:t>
                </a:r>
              </a:p>
              <a:p>
                <a:pPr marL="0" indent="0">
                  <a:buNone/>
                </a:pPr>
                <a:r>
                  <a:rPr lang="tr-TR" dirty="0"/>
                  <a:t>                                                X+Y=1</a:t>
                </a:r>
              </a:p>
              <a:p>
                <a:r>
                  <a:rPr lang="tr-TR" dirty="0"/>
                  <a:t>Bu eşitlikte her bir X değeri için tek bir Y çözümü vardır  (Y=1-X). Bu eşitliğin çözüm kümesi ise şudur:</a:t>
                </a:r>
              </a:p>
              <a:p>
                <a:pPr marL="0" indent="0">
                  <a:buNone/>
                </a:pPr>
                <a:r>
                  <a:rPr lang="tr-TR" dirty="0"/>
                  <a:t>  Her X ∈ Z için (X, 1 − X)</a:t>
                </a:r>
              </a:p>
            </p:txBody>
          </p:sp>
        </mc:Choice>
        <mc:Fallback>
          <p:sp>
            <p:nvSpPr>
              <p:cNvPr id="3" name="İçerik Yer Tutucusu 2">
                <a:extLst>
                  <a:ext uri="{FF2B5EF4-FFF2-40B4-BE49-F238E27FC236}">
                    <a16:creationId xmlns:a14="http://schemas.microsoft.com/office/drawing/2010/main" xmlns="" xmlns:a16="http://schemas.microsoft.com/office/drawing/2014/main" id="{82F48AD4-6B38-4E3D-8F35-5335B87AA9E1}"/>
                  </a:ext>
                </a:extLst>
              </p:cNvPr>
              <p:cNvSpPr>
                <a:spLocks noGrp="1" noRot="1" noChangeAspect="1" noMove="1" noResize="1" noEditPoints="1" noAdjustHandles="1" noChangeArrowheads="1" noChangeShapeType="1" noTextEdit="1"/>
              </p:cNvSpPr>
              <p:nvPr>
                <p:ph idx="1"/>
              </p:nvPr>
            </p:nvSpPr>
            <p:spPr>
              <a:blipFill>
                <a:blip r:embed="rId2"/>
                <a:stretch>
                  <a:fillRect l="-545" t="-1515"/>
                </a:stretch>
              </a:blipFill>
            </p:spPr>
            <p:txBody>
              <a:bodyPr/>
              <a:lstStyle/>
              <a:p>
                <a:r>
                  <a:rPr lang="tr-TR">
                    <a:noFill/>
                  </a:rPr>
                  <a:t> </a:t>
                </a:r>
              </a:p>
            </p:txBody>
          </p:sp>
        </mc:Fallback>
      </mc:AlternateContent>
    </p:spTree>
    <p:extLst>
      <p:ext uri="{BB962C8B-B14F-4D97-AF65-F5344CB8AC3E}">
        <p14:creationId xmlns="" xmlns:p14="http://schemas.microsoft.com/office/powerpoint/2010/main" val="301790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717E0423-2C78-420A-9671-74467E3D24DD}"/>
              </a:ext>
            </a:extLst>
          </p:cNvPr>
          <p:cNvSpPr>
            <a:spLocks noGrp="1"/>
          </p:cNvSpPr>
          <p:nvPr>
            <p:ph type="title"/>
          </p:nvPr>
        </p:nvSpPr>
        <p:spPr/>
        <p:txBody>
          <a:bodyPr/>
          <a:lstStyle/>
          <a:p>
            <a:r>
              <a:rPr lang="tr-TR" dirty="0"/>
              <a:t>ARŞİMET</a:t>
            </a:r>
          </a:p>
        </p:txBody>
      </p:sp>
      <p:sp>
        <p:nvSpPr>
          <p:cNvPr id="6" name="Metin Yer Tutucusu 5">
            <a:extLst>
              <a:ext uri="{FF2B5EF4-FFF2-40B4-BE49-F238E27FC236}">
                <a16:creationId xmlns="" xmlns:a16="http://schemas.microsoft.com/office/drawing/2014/main" id="{10DD50B3-9EEF-4A28-A315-AEB3850C81FC}"/>
              </a:ext>
            </a:extLst>
          </p:cNvPr>
          <p:cNvSpPr>
            <a:spLocks noGrp="1"/>
          </p:cNvSpPr>
          <p:nvPr>
            <p:ph type="body" idx="2"/>
          </p:nvPr>
        </p:nvSpPr>
        <p:spPr/>
        <p:txBody>
          <a:bodyPr>
            <a:normAutofit/>
          </a:bodyPr>
          <a:lstStyle/>
          <a:p>
            <a:r>
              <a:rPr lang="tr-TR" dirty="0"/>
              <a:t>Tam adı : Arşimet</a:t>
            </a:r>
          </a:p>
          <a:p>
            <a:r>
              <a:rPr lang="tr-TR" dirty="0"/>
              <a:t>Doğumu : MÖ 287  </a:t>
            </a:r>
            <a:r>
              <a:rPr lang="tr-TR" dirty="0" err="1"/>
              <a:t>Siracusa</a:t>
            </a:r>
            <a:r>
              <a:rPr lang="tr-TR" dirty="0"/>
              <a:t>, Sicilya</a:t>
            </a:r>
          </a:p>
          <a:p>
            <a:r>
              <a:rPr lang="tr-TR" dirty="0"/>
              <a:t>Ölümü : MÖ 212  </a:t>
            </a:r>
            <a:r>
              <a:rPr lang="tr-TR" dirty="0" err="1"/>
              <a:t>Siracusa</a:t>
            </a:r>
            <a:r>
              <a:rPr lang="tr-TR" dirty="0"/>
              <a:t>, Sicilya</a:t>
            </a:r>
          </a:p>
          <a:p>
            <a:r>
              <a:rPr lang="tr-TR" dirty="0"/>
              <a:t>Çağı : Antik Çağ felsefesi</a:t>
            </a:r>
          </a:p>
          <a:p>
            <a:r>
              <a:rPr lang="tr-TR" dirty="0"/>
              <a:t>Bölgesi : Klasik Yunan felsefesi</a:t>
            </a:r>
          </a:p>
          <a:p>
            <a:r>
              <a:rPr lang="tr-TR" dirty="0"/>
              <a:t>İlgi alanları	matematik, fizik, mühendislik, astronomi, buluş</a:t>
            </a:r>
          </a:p>
          <a:p>
            <a:endParaRPr lang="tr-TR" dirty="0"/>
          </a:p>
        </p:txBody>
      </p:sp>
      <p:pic>
        <p:nvPicPr>
          <p:cNvPr id="7" name="İçerik Yer Tutucusu 6">
            <a:extLst>
              <a:ext uri="{FF2B5EF4-FFF2-40B4-BE49-F238E27FC236}">
                <a16:creationId xmlns="" xmlns:a16="http://schemas.microsoft.com/office/drawing/2014/main" id="{93D30E42-CB7F-4906-BFB9-BC69022C801F}"/>
              </a:ext>
            </a:extLst>
          </p:cNvPr>
          <p:cNvPicPr>
            <a:picLocks noGrp="1" noChangeAspect="1"/>
          </p:cNvPicPr>
          <p:nvPr>
            <p:ph sz="half" idx="1"/>
          </p:nvPr>
        </p:nvPicPr>
        <p:blipFill>
          <a:blip r:embed="rId2"/>
          <a:stretch>
            <a:fillRect/>
          </a:stretch>
        </p:blipFill>
        <p:spPr>
          <a:xfrm>
            <a:off x="2939142" y="952418"/>
            <a:ext cx="3213463" cy="4712009"/>
          </a:xfrm>
          <a:prstGeom prst="rect">
            <a:avLst/>
          </a:prstGeom>
        </p:spPr>
      </p:pic>
    </p:spTree>
    <p:extLst>
      <p:ext uri="{BB962C8B-B14F-4D97-AF65-F5344CB8AC3E}">
        <p14:creationId xmlns="" xmlns:p14="http://schemas.microsoft.com/office/powerpoint/2010/main" val="446903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 xmlns:a16="http://schemas.microsoft.com/office/drawing/2014/main" id="{6ED76B3F-470E-4CE1-8F95-E5A207DB964F}"/>
              </a:ext>
            </a:extLst>
          </p:cNvPr>
          <p:cNvSpPr>
            <a:spLocks noGrp="1"/>
          </p:cNvSpPr>
          <p:nvPr>
            <p:ph type="title"/>
          </p:nvPr>
        </p:nvSpPr>
        <p:spPr/>
        <p:txBody>
          <a:bodyPr/>
          <a:lstStyle/>
          <a:p>
            <a:r>
              <a:rPr lang="tr-TR" dirty="0"/>
              <a:t>                              ARŞİMET</a:t>
            </a:r>
          </a:p>
        </p:txBody>
      </p:sp>
      <p:sp>
        <p:nvSpPr>
          <p:cNvPr id="6" name="İçerik Yer Tutucusu 5">
            <a:extLst>
              <a:ext uri="{FF2B5EF4-FFF2-40B4-BE49-F238E27FC236}">
                <a16:creationId xmlns="" xmlns:a16="http://schemas.microsoft.com/office/drawing/2014/main" id="{6CE39B9D-8EAF-4F7D-8C69-DAE61B356D69}"/>
              </a:ext>
            </a:extLst>
          </p:cNvPr>
          <p:cNvSpPr>
            <a:spLocks noGrp="1"/>
          </p:cNvSpPr>
          <p:nvPr>
            <p:ph idx="1"/>
          </p:nvPr>
        </p:nvSpPr>
        <p:spPr/>
        <p:txBody>
          <a:bodyPr>
            <a:normAutofit lnSpcReduction="10000"/>
          </a:bodyPr>
          <a:lstStyle/>
          <a:p>
            <a:r>
              <a:rPr lang="tr-TR" dirty="0" err="1"/>
              <a:t>Arşimet,Yunan</a:t>
            </a:r>
            <a:r>
              <a:rPr lang="tr-TR" dirty="0"/>
              <a:t> matematikçi, fizikçi, astronom, filozof ve mühendis.</a:t>
            </a:r>
          </a:p>
          <a:p>
            <a:pPr marL="0" indent="0">
              <a:buNone/>
            </a:pPr>
            <a:r>
              <a:rPr lang="tr-TR" dirty="0"/>
              <a:t> Antik dünyanın ilk ve en büyük bilim adamı olarak kabul edilir. Hidrostatiğin ve mekaniğin temelini atmıştır.</a:t>
            </a:r>
          </a:p>
          <a:p>
            <a:pPr marL="0" indent="0">
              <a:buNone/>
            </a:pPr>
            <a:r>
              <a:rPr lang="tr-TR" dirty="0"/>
              <a:t> Bir hamamda yıkanırken bulduğu iddia edilen suyun kaldırma kuvveti bilime en çok bilinen katkısıdır. Bu kuvvet cismin batan hacmi, içinde bulunduğu sıvının yoğunluğu ve yerçekimi ivmesinin çarpımına eşittir. Ayrıca, pek çok matematik tarihçisine göre integral hesabın kaynağı da Arşimet'tir.</a:t>
            </a:r>
          </a:p>
        </p:txBody>
      </p:sp>
    </p:spTree>
    <p:extLst>
      <p:ext uri="{BB962C8B-B14F-4D97-AF65-F5344CB8AC3E}">
        <p14:creationId xmlns="" xmlns:p14="http://schemas.microsoft.com/office/powerpoint/2010/main" val="35551858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3DE7419-7BBB-40F6-A149-148DF718BCCA}"/>
              </a:ext>
            </a:extLst>
          </p:cNvPr>
          <p:cNvSpPr>
            <a:spLocks noGrp="1"/>
          </p:cNvSpPr>
          <p:nvPr>
            <p:ph type="title"/>
          </p:nvPr>
        </p:nvSpPr>
        <p:spPr/>
        <p:txBody>
          <a:bodyPr/>
          <a:lstStyle/>
          <a:p>
            <a:r>
              <a:rPr lang="tr-TR" dirty="0"/>
              <a:t>        ARŞİMET’İN BİLİME KATKILARI</a:t>
            </a:r>
          </a:p>
        </p:txBody>
      </p:sp>
      <p:sp>
        <p:nvSpPr>
          <p:cNvPr id="3" name="İçerik Yer Tutucusu 2">
            <a:extLst>
              <a:ext uri="{FF2B5EF4-FFF2-40B4-BE49-F238E27FC236}">
                <a16:creationId xmlns="" xmlns:a16="http://schemas.microsoft.com/office/drawing/2014/main" id="{98F3C61C-FA8A-4030-BFEE-F8B616B267E6}"/>
              </a:ext>
            </a:extLst>
          </p:cNvPr>
          <p:cNvSpPr>
            <a:spLocks noGrp="1"/>
          </p:cNvSpPr>
          <p:nvPr>
            <p:ph idx="1"/>
          </p:nvPr>
        </p:nvSpPr>
        <p:spPr/>
        <p:txBody>
          <a:bodyPr>
            <a:normAutofit fontScale="77500" lnSpcReduction="20000"/>
          </a:bodyPr>
          <a:lstStyle/>
          <a:p>
            <a:r>
              <a:rPr lang="tr-TR" sz="2400" dirty="0"/>
              <a:t>Matematik</a:t>
            </a:r>
          </a:p>
          <a:p>
            <a:r>
              <a:rPr lang="tr-TR" dirty="0"/>
              <a:t>Arşimet parlak matematik başarılarından biri de, eğri yüzeylerin alanlarını bulmak için bazı yöntemler geliştirmesidir. Bir parabol kesmesini </a:t>
            </a:r>
            <a:r>
              <a:rPr lang="tr-TR" dirty="0" err="1"/>
              <a:t>dörtgenleştirirken</a:t>
            </a:r>
            <a:r>
              <a:rPr lang="tr-TR" dirty="0"/>
              <a:t> sonsuz küçükler hesabına yaklaşmıştır. Sonsuz küçükler hesabı, bir alana tasavvur edilebilecek en küçük parçadan daha da küçük bir parçayı matematiksel olarak ekleyebilmektir. Bu hesabın çok büyük bir tarihi değeri vardır. Sonradan modern matematiğin gelişmesinin temelini oluşturmuş, Newton ve </a:t>
            </a:r>
            <a:r>
              <a:rPr lang="tr-TR" dirty="0" err="1"/>
              <a:t>Leibniz'in</a:t>
            </a:r>
            <a:r>
              <a:rPr lang="tr-TR" dirty="0"/>
              <a:t> bulduğu diferansiyel denklemler ve integral hesap için iyi bir temel oluşturmuştur. Arşimet, Parabolün </a:t>
            </a:r>
            <a:r>
              <a:rPr lang="tr-TR" dirty="0" err="1"/>
              <a:t>Dörtgenleştirilmesi</a:t>
            </a:r>
            <a:r>
              <a:rPr lang="tr-TR" dirty="0"/>
              <a:t> adlı kitabında, tüketme metodu ile bir parabol kesmesinin alanının, aynı tabana ve yüksekliğe sahip bir üçgenin alanının 4/3'üne eşit olduğunu ispatlamıştır.</a:t>
            </a:r>
          </a:p>
          <a:p>
            <a:pPr marL="0" indent="0">
              <a:buNone/>
            </a:pPr>
            <a:endParaRPr lang="tr-TR" dirty="0"/>
          </a:p>
        </p:txBody>
      </p:sp>
    </p:spTree>
    <p:extLst>
      <p:ext uri="{BB962C8B-B14F-4D97-AF65-F5344CB8AC3E}">
        <p14:creationId xmlns="" xmlns:p14="http://schemas.microsoft.com/office/powerpoint/2010/main" val="2256047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2F80811-11D8-42C1-B9DC-9D08F99BAE08}"/>
              </a:ext>
            </a:extLst>
          </p:cNvPr>
          <p:cNvSpPr>
            <a:spLocks noGrp="1"/>
          </p:cNvSpPr>
          <p:nvPr>
            <p:ph type="title"/>
          </p:nvPr>
        </p:nvSpPr>
        <p:spPr/>
        <p:txBody>
          <a:bodyPr/>
          <a:lstStyle/>
          <a:p>
            <a:r>
              <a:rPr lang="tr-TR" dirty="0"/>
              <a:t>        ARŞİMET’İN BİLİME KATKILARI</a:t>
            </a:r>
          </a:p>
        </p:txBody>
      </p:sp>
      <mc:AlternateContent xmlns:mc="http://schemas.openxmlformats.org/markup-compatibility/2006">
        <mc:Choice xmlns="" xmlns:a14="http://schemas.microsoft.com/office/drawing/2010/main" Requires="a14">
          <p:sp>
            <p:nvSpPr>
              <p:cNvPr id="3" name="İçerik Yer Tutucusu 2">
                <a:extLst>
                  <a:ext uri="{FF2B5EF4-FFF2-40B4-BE49-F238E27FC236}">
                    <a16:creationId xmlns:a16="http://schemas.microsoft.com/office/drawing/2014/main" id="{BFBF5F3C-2A31-4947-9866-F54B6BB68A5D}"/>
                  </a:ext>
                </a:extLst>
              </p:cNvPr>
              <p:cNvSpPr>
                <a:spLocks noGrp="1"/>
              </p:cNvSpPr>
              <p:nvPr>
                <p:ph idx="1"/>
              </p:nvPr>
            </p:nvSpPr>
            <p:spPr/>
            <p:txBody>
              <a:bodyPr/>
              <a:lstStyle/>
              <a:p>
                <a:r>
                  <a:rPr lang="tr-TR" sz="2400" dirty="0"/>
                  <a:t>Geometri</a:t>
                </a:r>
              </a:p>
              <a:p>
                <a:r>
                  <a:rPr lang="tr-TR" dirty="0"/>
                  <a:t>Geometriye yapmış olduğu en önemli katkılardan birisi, bir kürenin yüzölçümünün 4</a:t>
                </a:r>
                <a14:m>
                  <m:oMath xmlns:m="http://schemas.openxmlformats.org/officeDocument/2006/math">
                    <m:r>
                      <a:rPr lang="el-GR" i="1" smtClean="0">
                        <a:latin typeface="Cambria Math" panose="02040503050406030204" pitchFamily="18" charset="0"/>
                      </a:rPr>
                      <m:t>𝜋</m:t>
                    </m:r>
                    <m:sSup>
                      <m:sSupPr>
                        <m:ctrlPr>
                          <a:rPr lang="tr-TR" i="1" smtClean="0">
                            <a:latin typeface="Cambria Math" panose="02040503050406030204" pitchFamily="18" charset="0"/>
                          </a:rPr>
                        </m:ctrlPr>
                      </m:sSupPr>
                      <m:e>
                        <m:r>
                          <a:rPr lang="tr-TR" i="1" smtClean="0">
                            <a:latin typeface="Cambria Math" panose="02040503050406030204" pitchFamily="18" charset="0"/>
                          </a:rPr>
                          <m:t>𝑟</m:t>
                        </m:r>
                      </m:e>
                      <m:sup>
                        <m:r>
                          <a:rPr lang="tr-TR" i="1" smtClean="0">
                            <a:latin typeface="Cambria Math" panose="02040503050406030204" pitchFamily="18" charset="0"/>
                          </a:rPr>
                          <m:t>2</m:t>
                        </m:r>
                      </m:sup>
                    </m:sSup>
                  </m:oMath>
                </a14:m>
                <a:r>
                  <a:rPr lang="tr-TR" dirty="0"/>
                  <a:t>ve hacminin ise 4/3 </a:t>
                </a:r>
                <a14:m>
                  <m:oMath xmlns:m="http://schemas.openxmlformats.org/officeDocument/2006/math">
                    <m:sSup>
                      <m:sSupPr>
                        <m:ctrlPr>
                          <a:rPr lang="tr-TR" i="1" smtClean="0">
                            <a:latin typeface="Cambria Math" panose="02040503050406030204" pitchFamily="18" charset="0"/>
                          </a:rPr>
                        </m:ctrlPr>
                      </m:sSupPr>
                      <m:e>
                        <m:r>
                          <a:rPr lang="tr-TR" i="1" smtClean="0">
                            <a:latin typeface="Cambria Math" panose="02040503050406030204" pitchFamily="18" charset="0"/>
                            <a:ea typeface="Cambria Math" panose="02040503050406030204" pitchFamily="18" charset="0"/>
                          </a:rPr>
                          <m:t>𝜋</m:t>
                        </m:r>
                        <m:r>
                          <a:rPr lang="tr-TR" b="0" i="1" smtClean="0">
                            <a:latin typeface="Cambria Math" panose="02040503050406030204" pitchFamily="18" charset="0"/>
                            <a:ea typeface="Cambria Math" panose="02040503050406030204" pitchFamily="18" charset="0"/>
                          </a:rPr>
                          <m:t>𝑟</m:t>
                        </m:r>
                      </m:e>
                      <m:sup>
                        <m:r>
                          <a:rPr lang="tr-TR" b="0" i="1" smtClean="0">
                            <a:latin typeface="Cambria Math" panose="02040503050406030204" pitchFamily="18" charset="0"/>
                          </a:rPr>
                          <m:t>3</m:t>
                        </m:r>
                      </m:sup>
                    </m:sSup>
                  </m:oMath>
                </a14:m>
                <a:r>
                  <a:rPr lang="tr-TR" dirty="0"/>
                  <a:t> eşit olduğunu kanıtlamasıdır. Bir dairenin alanının, tabanı bu dairenin çevresine ve yüksekliği ise yarıçapına eşit bir üçgenin alanına eşit olduğunu kanıtlayarak pi değerinin 3 +l/7 ve 3 +10/71 arasında bulunduğunu göstermiştir. pi sayısını (3,142) çok küçük bir hatayla hesaplayan ilk kişi oldu.</a:t>
                </a:r>
              </a:p>
            </p:txBody>
          </p:sp>
        </mc:Choice>
        <mc:Fallback>
          <p:sp>
            <p:nvSpPr>
              <p:cNvPr id="3" name="İçerik Yer Tutucusu 2">
                <a:extLst>
                  <a:ext uri="{FF2B5EF4-FFF2-40B4-BE49-F238E27FC236}">
                    <a16:creationId xmlns:a14="http://schemas.microsoft.com/office/drawing/2010/main" xmlns="" xmlns:a16="http://schemas.microsoft.com/office/drawing/2014/main" id="{BFBF5F3C-2A31-4947-9866-F54B6BB68A5D}"/>
                  </a:ext>
                </a:extLst>
              </p:cNvPr>
              <p:cNvSpPr>
                <a:spLocks noGrp="1" noRot="1" noChangeAspect="1" noMove="1" noResize="1" noEditPoints="1" noAdjustHandles="1" noChangeArrowheads="1" noChangeShapeType="1" noTextEdit="1"/>
              </p:cNvSpPr>
              <p:nvPr>
                <p:ph idx="1"/>
              </p:nvPr>
            </p:nvSpPr>
            <p:spPr>
              <a:blipFill>
                <a:blip r:embed="rId2"/>
                <a:stretch>
                  <a:fillRect l="-909" t="-2121" r="-1091"/>
                </a:stretch>
              </a:blipFill>
            </p:spPr>
            <p:txBody>
              <a:bodyPr/>
              <a:lstStyle/>
              <a:p>
                <a:r>
                  <a:rPr lang="tr-TR">
                    <a:noFill/>
                  </a:rPr>
                  <a:t> </a:t>
                </a:r>
              </a:p>
            </p:txBody>
          </p:sp>
        </mc:Fallback>
      </mc:AlternateContent>
    </p:spTree>
    <p:extLst>
      <p:ext uri="{BB962C8B-B14F-4D97-AF65-F5344CB8AC3E}">
        <p14:creationId xmlns="" xmlns:p14="http://schemas.microsoft.com/office/powerpoint/2010/main" val="2214935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64B2BF1-DB19-4BDD-BD8C-40B7D224F0B8}"/>
              </a:ext>
            </a:extLst>
          </p:cNvPr>
          <p:cNvSpPr>
            <a:spLocks noGrp="1"/>
          </p:cNvSpPr>
          <p:nvPr>
            <p:ph type="title"/>
          </p:nvPr>
        </p:nvSpPr>
        <p:spPr/>
        <p:txBody>
          <a:bodyPr/>
          <a:lstStyle/>
          <a:p>
            <a:r>
              <a:rPr lang="tr-TR" dirty="0"/>
              <a:t>        ARŞİMET’İN BİLİME KATKILARI</a:t>
            </a:r>
          </a:p>
        </p:txBody>
      </p:sp>
      <p:sp>
        <p:nvSpPr>
          <p:cNvPr id="3" name="İçerik Yer Tutucusu 2">
            <a:extLst>
              <a:ext uri="{FF2B5EF4-FFF2-40B4-BE49-F238E27FC236}">
                <a16:creationId xmlns="" xmlns:a16="http://schemas.microsoft.com/office/drawing/2014/main" id="{7AB79EEF-5C83-4168-A434-214A51747237}"/>
              </a:ext>
            </a:extLst>
          </p:cNvPr>
          <p:cNvSpPr>
            <a:spLocks noGrp="1"/>
          </p:cNvSpPr>
          <p:nvPr>
            <p:ph idx="1"/>
          </p:nvPr>
        </p:nvSpPr>
        <p:spPr/>
        <p:txBody>
          <a:bodyPr>
            <a:normAutofit fontScale="77500" lnSpcReduction="20000"/>
          </a:bodyPr>
          <a:lstStyle/>
          <a:p>
            <a:r>
              <a:rPr lang="tr-TR" sz="2400" dirty="0"/>
              <a:t>Hidrostatik</a:t>
            </a:r>
          </a:p>
          <a:p>
            <a:r>
              <a:rPr lang="tr-TR" dirty="0"/>
              <a:t>Söylentiye göre, bir gün Kral II </a:t>
            </a:r>
            <a:r>
              <a:rPr lang="tr-TR" dirty="0" err="1"/>
              <a:t>Hieron</a:t>
            </a:r>
            <a:r>
              <a:rPr lang="tr-TR" dirty="0"/>
              <a:t> yaptırmış olduğu altın tacın içine kuyumcunun gümüş karıştırdığından kuşkulanmış ve bu sorunun çözümünü Arşimet'e havale etmiştir. Bir hayli düşünmüş olmasına rağmen sorunu bir türlü çözemeyen Arşimet, yıkanmak için bir hamama gittiğinde, hamam havuzunun içindeyken ağırlığının azaldığını hissetmiş ve "</a:t>
            </a:r>
            <a:r>
              <a:rPr lang="tr-TR" dirty="0" err="1"/>
              <a:t>evreka</a:t>
            </a:r>
            <a:r>
              <a:rPr lang="tr-TR" dirty="0"/>
              <a:t>, </a:t>
            </a:r>
            <a:r>
              <a:rPr lang="tr-TR" dirty="0" err="1"/>
              <a:t>evreka</a:t>
            </a:r>
            <a:r>
              <a:rPr lang="tr-TR" dirty="0"/>
              <a:t>" diyerek hamamdan fırlamıştır. Arşimet'in bulduğu şey; su içine daldırılan bir cismin taşırdığı suyun ağırlığı kadar ağırlığını kaybetmesi ve taç için verilen altının taşırdığı su ile tacın taşırdığı su mukayese edilerek sorunun çözülebilmesi idi. Çünkü her maddenin özgül ağırlığı farklı olduğundan aynı ağırlıktaki farklı cisimler farklı hacme sahiptir. Bu nedenle suya batırılan aynı ağırlıktaki iki farklı cisim farklı miktarlarda su taşırırlar.</a:t>
            </a:r>
          </a:p>
        </p:txBody>
      </p:sp>
    </p:spTree>
    <p:extLst>
      <p:ext uri="{BB962C8B-B14F-4D97-AF65-F5344CB8AC3E}">
        <p14:creationId xmlns="" xmlns:p14="http://schemas.microsoft.com/office/powerpoint/2010/main" val="159357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12FB442-716C-4950-9895-F57A1F92ABDE}"/>
              </a:ext>
            </a:extLst>
          </p:cNvPr>
          <p:cNvSpPr>
            <a:spLocks noGrp="1"/>
          </p:cNvSpPr>
          <p:nvPr>
            <p:ph type="title"/>
          </p:nvPr>
        </p:nvSpPr>
        <p:spPr/>
        <p:txBody>
          <a:bodyPr/>
          <a:lstStyle/>
          <a:p>
            <a:r>
              <a:rPr lang="tr-TR" dirty="0"/>
              <a:t>                               THALES</a:t>
            </a:r>
          </a:p>
        </p:txBody>
      </p:sp>
      <p:sp>
        <p:nvSpPr>
          <p:cNvPr id="3" name="İçerik Yer Tutucusu 2">
            <a:extLst>
              <a:ext uri="{FF2B5EF4-FFF2-40B4-BE49-F238E27FC236}">
                <a16:creationId xmlns="" xmlns:a16="http://schemas.microsoft.com/office/drawing/2014/main" id="{74D09D8F-ED47-489F-89FC-81AFFF81F9AB}"/>
              </a:ext>
            </a:extLst>
          </p:cNvPr>
          <p:cNvSpPr>
            <a:spLocks noGrp="1"/>
          </p:cNvSpPr>
          <p:nvPr>
            <p:ph idx="1"/>
          </p:nvPr>
        </p:nvSpPr>
        <p:spPr/>
        <p:txBody>
          <a:bodyPr>
            <a:normAutofit fontScale="92500" lnSpcReduction="20000"/>
          </a:bodyPr>
          <a:lstStyle/>
          <a:p>
            <a:r>
              <a:rPr lang="tr-TR" dirty="0"/>
              <a:t>Bir güneş tutulmasını önceden haber vermiş. (Gerçi </a:t>
            </a:r>
            <a:r>
              <a:rPr lang="tr-TR" dirty="0" err="1"/>
              <a:t>Babilliler</a:t>
            </a:r>
            <a:r>
              <a:rPr lang="tr-TR" dirty="0"/>
              <a:t> bunu zaten yapıyordu.)</a:t>
            </a:r>
          </a:p>
          <a:p>
            <a:r>
              <a:rPr lang="tr-TR" dirty="0"/>
              <a:t>Gölgemizin bizimle aynı uzunlukta olduğu zamanı gözleyerek, piramitleri gölgelerine bakarak ölçmüştür.</a:t>
            </a:r>
          </a:p>
          <a:p>
            <a:r>
              <a:rPr lang="tr-TR" dirty="0"/>
              <a:t>Eş üçgenlerden yararlanarak piramitlerin yüksekliğini ve geminin kıyıya olan uzaklığını bulmuştur.</a:t>
            </a:r>
          </a:p>
          <a:p>
            <a:r>
              <a:rPr lang="tr-TR" dirty="0"/>
              <a:t>Yaşadığı dönemdeki kaynakların hiç birinde kendisinden söz edilmiyor.</a:t>
            </a:r>
          </a:p>
          <a:p>
            <a:r>
              <a:rPr lang="tr-TR" dirty="0"/>
              <a:t>Elektriği ilk defa inceleyen kişiymiş.</a:t>
            </a:r>
          </a:p>
          <a:p>
            <a:r>
              <a:rPr lang="tr-TR" dirty="0"/>
              <a:t>Bir matematiksel keşif yaptığı bilinen ilk kişi ve ilk gerçek matematikçiymiş.</a:t>
            </a:r>
          </a:p>
          <a:p>
            <a:r>
              <a:rPr lang="tr-TR" dirty="0"/>
              <a:t>Bilimsel düşünceyi ve felsefeyi başlatan kişiymiş.</a:t>
            </a:r>
          </a:p>
        </p:txBody>
      </p:sp>
    </p:spTree>
    <p:extLst>
      <p:ext uri="{BB962C8B-B14F-4D97-AF65-F5344CB8AC3E}">
        <p14:creationId xmlns="" xmlns:p14="http://schemas.microsoft.com/office/powerpoint/2010/main" val="1984251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726254E-E493-4131-91E6-DF644A4B378B}"/>
              </a:ext>
            </a:extLst>
          </p:cNvPr>
          <p:cNvSpPr>
            <a:spLocks noGrp="1"/>
          </p:cNvSpPr>
          <p:nvPr>
            <p:ph type="title"/>
          </p:nvPr>
        </p:nvSpPr>
        <p:spPr/>
        <p:txBody>
          <a:bodyPr/>
          <a:lstStyle/>
          <a:p>
            <a:r>
              <a:rPr lang="tr-TR" dirty="0"/>
              <a:t>       ARŞİMET’İN BİLİME KATKILARI</a:t>
            </a:r>
          </a:p>
        </p:txBody>
      </p:sp>
      <p:sp>
        <p:nvSpPr>
          <p:cNvPr id="3" name="İçerik Yer Tutucusu 2">
            <a:extLst>
              <a:ext uri="{FF2B5EF4-FFF2-40B4-BE49-F238E27FC236}">
                <a16:creationId xmlns="" xmlns:a16="http://schemas.microsoft.com/office/drawing/2014/main" id="{8667E282-B680-451E-85CA-8EC6BAE85C8F}"/>
              </a:ext>
            </a:extLst>
          </p:cNvPr>
          <p:cNvSpPr>
            <a:spLocks noGrp="1"/>
          </p:cNvSpPr>
          <p:nvPr>
            <p:ph idx="1"/>
          </p:nvPr>
        </p:nvSpPr>
        <p:spPr/>
        <p:txBody>
          <a:bodyPr>
            <a:normAutofit fontScale="77500" lnSpcReduction="20000"/>
          </a:bodyPr>
          <a:lstStyle/>
          <a:p>
            <a:pPr marL="0" indent="0">
              <a:buNone/>
            </a:pPr>
            <a:r>
              <a:rPr lang="tr-TR" dirty="0"/>
              <a:t> Mekanik</a:t>
            </a:r>
          </a:p>
          <a:p>
            <a:r>
              <a:rPr lang="tr-TR" dirty="0"/>
              <a:t>Arşimet'in mekanik alanında yapmış olduğu buluşlar arasında bileşik makaralar, sonsuz vidalar, hidrolik vidalar ve yakan aynalar sayılabilir. Bunlara ilişkin eserler verilmemiş, ancak matematiğin geometri alanına, fiziğin statik ve hidrostatik alanlarına önemli katkılarda bulunan pek çok eser bırakmıştır.</a:t>
            </a:r>
          </a:p>
          <a:p>
            <a:pPr marL="0" indent="0">
              <a:buNone/>
            </a:pPr>
            <a:r>
              <a:rPr lang="tr-TR" dirty="0"/>
              <a:t>  İlk defa denge prensiplerini ortaya koyan bilim adamı da Arşimet'tir. Bu prensiplerden bazıları şunlardır:</a:t>
            </a:r>
          </a:p>
          <a:p>
            <a:pPr marL="0" indent="0">
              <a:buNone/>
            </a:pPr>
            <a:r>
              <a:rPr lang="tr-TR" dirty="0"/>
              <a:t>  Eşit kollara asılmış eşit ağırlıklar dengede kalır.</a:t>
            </a:r>
          </a:p>
          <a:p>
            <a:r>
              <a:rPr lang="tr-TR" dirty="0"/>
              <a:t>Eşit olmayan ağırlıklar eşit olmayan kollarda aşağıdaki koşul sağlandığında dengede kalırlar: f1 • a = f2 • b</a:t>
            </a:r>
          </a:p>
          <a:p>
            <a:r>
              <a:rPr lang="tr-TR" dirty="0"/>
              <a:t>Bu çalışmalarına dayanarak söylediği "Bana bir dayanak noktası verin Dünya'yı yerinden oynatayım." sözü yüzyıllardan beri dillerden düşmemiştir.</a:t>
            </a:r>
          </a:p>
        </p:txBody>
      </p:sp>
    </p:spTree>
    <p:extLst>
      <p:ext uri="{BB962C8B-B14F-4D97-AF65-F5344CB8AC3E}">
        <p14:creationId xmlns="" xmlns:p14="http://schemas.microsoft.com/office/powerpoint/2010/main" val="318324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 xmlns:a16="http://schemas.microsoft.com/office/drawing/2014/main" id="{D2748EDB-9A8D-44BB-94CE-348F6161383B}"/>
              </a:ext>
            </a:extLst>
          </p:cNvPr>
          <p:cNvPicPr>
            <a:picLocks noChangeAspect="1"/>
          </p:cNvPicPr>
          <p:nvPr/>
        </p:nvPicPr>
        <p:blipFill>
          <a:blip r:embed="rId2"/>
          <a:stretch>
            <a:fillRect/>
          </a:stretch>
        </p:blipFill>
        <p:spPr>
          <a:xfrm>
            <a:off x="3604591" y="680829"/>
            <a:ext cx="4982817" cy="4982817"/>
          </a:xfrm>
          <a:prstGeom prst="rect">
            <a:avLst/>
          </a:prstGeom>
        </p:spPr>
      </p:pic>
    </p:spTree>
    <p:extLst>
      <p:ext uri="{BB962C8B-B14F-4D97-AF65-F5344CB8AC3E}">
        <p14:creationId xmlns="" xmlns:p14="http://schemas.microsoft.com/office/powerpoint/2010/main" val="3888702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299F0EC3-2A56-468B-9D25-814B85277EC1}"/>
              </a:ext>
            </a:extLst>
          </p:cNvPr>
          <p:cNvSpPr>
            <a:spLocks noGrp="1"/>
          </p:cNvSpPr>
          <p:nvPr>
            <p:ph type="title"/>
          </p:nvPr>
        </p:nvSpPr>
        <p:spPr>
          <a:xfrm>
            <a:off x="634621" y="1303084"/>
            <a:ext cx="2558955" cy="1160741"/>
          </a:xfrm>
        </p:spPr>
        <p:txBody>
          <a:bodyPr/>
          <a:lstStyle/>
          <a:p>
            <a:r>
              <a:rPr lang="tr-TR" dirty="0"/>
              <a:t>HYPATİA</a:t>
            </a:r>
          </a:p>
        </p:txBody>
      </p:sp>
      <p:sp>
        <p:nvSpPr>
          <p:cNvPr id="6" name="Metin Yer Tutucusu 5">
            <a:extLst>
              <a:ext uri="{FF2B5EF4-FFF2-40B4-BE49-F238E27FC236}">
                <a16:creationId xmlns="" xmlns:a16="http://schemas.microsoft.com/office/drawing/2014/main" id="{671EB595-3F99-4E10-87CC-3E99CBEB2CD9}"/>
              </a:ext>
            </a:extLst>
          </p:cNvPr>
          <p:cNvSpPr>
            <a:spLocks noGrp="1"/>
          </p:cNvSpPr>
          <p:nvPr>
            <p:ph type="body" idx="2"/>
          </p:nvPr>
        </p:nvSpPr>
        <p:spPr>
          <a:xfrm>
            <a:off x="347011" y="2704614"/>
            <a:ext cx="3200400" cy="3379124"/>
          </a:xfrm>
        </p:spPr>
        <p:txBody>
          <a:bodyPr>
            <a:normAutofit/>
          </a:bodyPr>
          <a:lstStyle/>
          <a:p>
            <a:r>
              <a:rPr lang="tr-TR" dirty="0"/>
              <a:t>Doğum	370</a:t>
            </a:r>
          </a:p>
          <a:p>
            <a:r>
              <a:rPr lang="tr-TR" dirty="0"/>
              <a:t>İskenderiye, Mısır</a:t>
            </a:r>
          </a:p>
          <a:p>
            <a:r>
              <a:rPr lang="tr-TR" dirty="0"/>
              <a:t>Ölüm : 415 İskenderiye, Mısır</a:t>
            </a:r>
          </a:p>
          <a:p>
            <a:r>
              <a:rPr lang="tr-TR" dirty="0"/>
              <a:t>Linç</a:t>
            </a:r>
          </a:p>
          <a:p>
            <a:r>
              <a:rPr lang="tr-TR" dirty="0"/>
              <a:t>Milliyeti : Yunan</a:t>
            </a:r>
          </a:p>
          <a:p>
            <a:r>
              <a:rPr lang="tr-TR" dirty="0"/>
              <a:t>Dalı : Felsefe, Matematik, Astronomi</a:t>
            </a:r>
          </a:p>
          <a:p>
            <a:r>
              <a:rPr lang="tr-TR" dirty="0"/>
              <a:t>Etkilendikleri : Platon, </a:t>
            </a:r>
            <a:r>
              <a:rPr lang="tr-TR" dirty="0" err="1"/>
              <a:t>Plotinus</a:t>
            </a:r>
            <a:r>
              <a:rPr lang="tr-TR" dirty="0"/>
              <a:t>, Aristo, İskenderiyeli </a:t>
            </a:r>
            <a:r>
              <a:rPr lang="tr-TR" dirty="0" err="1"/>
              <a:t>Theon</a:t>
            </a:r>
            <a:r>
              <a:rPr lang="tr-TR" dirty="0"/>
              <a:t> (babası) ve </a:t>
            </a:r>
            <a:r>
              <a:rPr lang="tr-TR" dirty="0" err="1"/>
              <a:t>Eudoxus</a:t>
            </a:r>
            <a:endParaRPr lang="tr-TR" dirty="0"/>
          </a:p>
        </p:txBody>
      </p:sp>
      <p:pic>
        <p:nvPicPr>
          <p:cNvPr id="7" name="İçerik Yer Tutucusu 6">
            <a:extLst>
              <a:ext uri="{FF2B5EF4-FFF2-40B4-BE49-F238E27FC236}">
                <a16:creationId xmlns="" xmlns:a16="http://schemas.microsoft.com/office/drawing/2014/main" id="{EC56951C-1E80-4966-9C34-28A09F89D8FC}"/>
              </a:ext>
            </a:extLst>
          </p:cNvPr>
          <p:cNvPicPr>
            <a:picLocks noGrp="1" noChangeAspect="1"/>
          </p:cNvPicPr>
          <p:nvPr>
            <p:ph sz="half" idx="1"/>
          </p:nvPr>
        </p:nvPicPr>
        <p:blipFill>
          <a:blip r:embed="rId2"/>
          <a:stretch>
            <a:fillRect/>
          </a:stretch>
        </p:blipFill>
        <p:spPr>
          <a:xfrm>
            <a:off x="6931049" y="1303084"/>
            <a:ext cx="2676976" cy="3918119"/>
          </a:xfrm>
          <a:prstGeom prst="rect">
            <a:avLst/>
          </a:prstGeom>
        </p:spPr>
      </p:pic>
    </p:spTree>
    <p:extLst>
      <p:ext uri="{BB962C8B-B14F-4D97-AF65-F5344CB8AC3E}">
        <p14:creationId xmlns="" xmlns:p14="http://schemas.microsoft.com/office/powerpoint/2010/main" val="1971936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2316F7D-D9DF-4A34-95FF-5DE5DB12BAC5}"/>
              </a:ext>
            </a:extLst>
          </p:cNvPr>
          <p:cNvSpPr>
            <a:spLocks noGrp="1"/>
          </p:cNvSpPr>
          <p:nvPr>
            <p:ph type="title"/>
          </p:nvPr>
        </p:nvSpPr>
        <p:spPr/>
        <p:txBody>
          <a:bodyPr/>
          <a:lstStyle/>
          <a:p>
            <a:r>
              <a:rPr lang="tr-TR" dirty="0"/>
              <a:t>                             HYPATİA</a:t>
            </a:r>
          </a:p>
        </p:txBody>
      </p:sp>
      <p:sp>
        <p:nvSpPr>
          <p:cNvPr id="3" name="İçerik Yer Tutucusu 2">
            <a:extLst>
              <a:ext uri="{FF2B5EF4-FFF2-40B4-BE49-F238E27FC236}">
                <a16:creationId xmlns="" xmlns:a16="http://schemas.microsoft.com/office/drawing/2014/main" id="{E76290B7-EFEE-424A-ACBD-03F723D435DB}"/>
              </a:ext>
            </a:extLst>
          </p:cNvPr>
          <p:cNvSpPr>
            <a:spLocks noGrp="1"/>
          </p:cNvSpPr>
          <p:nvPr>
            <p:ph idx="1"/>
          </p:nvPr>
        </p:nvSpPr>
        <p:spPr/>
        <p:txBody>
          <a:bodyPr>
            <a:normAutofit/>
          </a:bodyPr>
          <a:lstStyle/>
          <a:p>
            <a:r>
              <a:rPr lang="tr-TR" sz="2400" dirty="0" err="1"/>
              <a:t>Hypatia</a:t>
            </a:r>
            <a:r>
              <a:rPr lang="el-GR" sz="2400" dirty="0"/>
              <a:t> </a:t>
            </a:r>
            <a:r>
              <a:rPr lang="tr-TR" sz="2400" dirty="0"/>
              <a:t>Yunan filozof, matematikçi ve astronomdur. İskenderiye Kütüphanesi'nde felsefe, matematik ve astronomi üzerine dersler vermiştir. Yeni </a:t>
            </a:r>
            <a:r>
              <a:rPr lang="tr-TR" sz="2400" dirty="0" err="1"/>
              <a:t>Platonculuk</a:t>
            </a:r>
            <a:r>
              <a:rPr lang="tr-TR" sz="2400" dirty="0"/>
              <a:t> öğretisine bağlı olan </a:t>
            </a:r>
            <a:r>
              <a:rPr lang="tr-TR" sz="2400" dirty="0" err="1"/>
              <a:t>Hypatia</a:t>
            </a:r>
            <a:r>
              <a:rPr lang="tr-TR" sz="2400" dirty="0"/>
              <a:t>, Atina Akademisi'nin </a:t>
            </a:r>
            <a:r>
              <a:rPr lang="tr-TR" sz="2400" dirty="0" err="1"/>
              <a:t>Eudoxus'ün</a:t>
            </a:r>
            <a:r>
              <a:rPr lang="tr-TR" sz="2400" dirty="0"/>
              <a:t> başını çektiği Matematik geleneğine üye idi. </a:t>
            </a:r>
            <a:r>
              <a:rPr lang="tr-TR" sz="2400" dirty="0" err="1"/>
              <a:t>Hypatia</a:t>
            </a:r>
            <a:r>
              <a:rPr lang="tr-TR" sz="2400" dirty="0"/>
              <a:t> doğayı; mantık, matematik ve deney ile açıklamaya çalıştı.</a:t>
            </a:r>
          </a:p>
        </p:txBody>
      </p:sp>
    </p:spTree>
    <p:extLst>
      <p:ext uri="{BB962C8B-B14F-4D97-AF65-F5344CB8AC3E}">
        <p14:creationId xmlns="" xmlns:p14="http://schemas.microsoft.com/office/powerpoint/2010/main" val="3213660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174606A-BE75-4867-97D8-F04B707013EE}"/>
              </a:ext>
            </a:extLst>
          </p:cNvPr>
          <p:cNvSpPr>
            <a:spLocks noGrp="1"/>
          </p:cNvSpPr>
          <p:nvPr>
            <p:ph type="title"/>
          </p:nvPr>
        </p:nvSpPr>
        <p:spPr/>
        <p:txBody>
          <a:bodyPr/>
          <a:lstStyle/>
          <a:p>
            <a:r>
              <a:rPr lang="tr-TR" dirty="0"/>
              <a:t>                             HYPATİA</a:t>
            </a:r>
          </a:p>
        </p:txBody>
      </p:sp>
      <p:sp>
        <p:nvSpPr>
          <p:cNvPr id="3" name="İçerik Yer Tutucusu 2">
            <a:extLst>
              <a:ext uri="{FF2B5EF4-FFF2-40B4-BE49-F238E27FC236}">
                <a16:creationId xmlns="" xmlns:a16="http://schemas.microsoft.com/office/drawing/2014/main" id="{4F6AAF5F-5280-4823-8B9E-61C181F42123}"/>
              </a:ext>
            </a:extLst>
          </p:cNvPr>
          <p:cNvSpPr>
            <a:spLocks noGrp="1"/>
          </p:cNvSpPr>
          <p:nvPr>
            <p:ph idx="1"/>
          </p:nvPr>
        </p:nvSpPr>
        <p:spPr/>
        <p:txBody>
          <a:bodyPr>
            <a:normAutofit/>
          </a:bodyPr>
          <a:lstStyle/>
          <a:p>
            <a:r>
              <a:rPr lang="tr-TR" sz="2400" dirty="0"/>
              <a:t>Çalışmaları</a:t>
            </a:r>
            <a:endParaRPr lang="tr-TR" dirty="0"/>
          </a:p>
          <a:p>
            <a:r>
              <a:rPr lang="tr-TR" sz="2400" dirty="0"/>
              <a:t>Aritmetik üzerine 13 ciltlik bir yorum.</a:t>
            </a:r>
          </a:p>
          <a:p>
            <a:r>
              <a:rPr lang="tr-TR" sz="2400" dirty="0" err="1"/>
              <a:t>Apollonius'un</a:t>
            </a:r>
            <a:r>
              <a:rPr lang="tr-TR" sz="2400" dirty="0"/>
              <a:t> </a:t>
            </a:r>
            <a:r>
              <a:rPr lang="tr-TR" sz="2400" dirty="0" err="1"/>
              <a:t>Konik'leri</a:t>
            </a:r>
            <a:r>
              <a:rPr lang="tr-TR" sz="2400" dirty="0"/>
              <a:t> üzerine yorum.</a:t>
            </a:r>
          </a:p>
          <a:p>
            <a:r>
              <a:rPr lang="tr-TR" sz="2400" dirty="0" err="1"/>
              <a:t>Ptolemy'nin</a:t>
            </a:r>
            <a:r>
              <a:rPr lang="tr-TR" sz="2400" dirty="0"/>
              <a:t> "</a:t>
            </a:r>
            <a:r>
              <a:rPr lang="tr-TR" sz="2400" dirty="0" err="1"/>
              <a:t>Almagest"i</a:t>
            </a:r>
            <a:r>
              <a:rPr lang="tr-TR" sz="2400" dirty="0"/>
              <a:t> üzerine düzenleme.</a:t>
            </a:r>
          </a:p>
          <a:p>
            <a:r>
              <a:rPr lang="tr-TR" sz="2400" dirty="0"/>
              <a:t>Babası </a:t>
            </a:r>
            <a:r>
              <a:rPr lang="tr-TR" sz="2400" dirty="0" err="1"/>
              <a:t>Theon'un</a:t>
            </a:r>
            <a:r>
              <a:rPr lang="tr-TR" sz="2400" dirty="0"/>
              <a:t> yazdığı "Öklid'in Elementleri" adlı eser üzerine düzenleme.</a:t>
            </a:r>
          </a:p>
          <a:p>
            <a:r>
              <a:rPr lang="tr-TR" sz="2400" dirty="0"/>
              <a:t>"</a:t>
            </a:r>
            <a:r>
              <a:rPr lang="tr-TR" sz="2400" dirty="0" err="1"/>
              <a:t>The</a:t>
            </a:r>
            <a:r>
              <a:rPr lang="tr-TR" sz="2400" dirty="0"/>
              <a:t> </a:t>
            </a:r>
            <a:r>
              <a:rPr lang="tr-TR" sz="2400" dirty="0" err="1"/>
              <a:t>Astronomical</a:t>
            </a:r>
            <a:r>
              <a:rPr lang="tr-TR" sz="2400" dirty="0"/>
              <a:t> </a:t>
            </a:r>
            <a:r>
              <a:rPr lang="tr-TR" sz="2400" dirty="0" err="1"/>
              <a:t>Canon</a:t>
            </a:r>
            <a:r>
              <a:rPr lang="tr-TR" sz="2400" dirty="0"/>
              <a:t>" (Astronominin Kanunları) adlı kitabı.</a:t>
            </a:r>
          </a:p>
          <a:p>
            <a:r>
              <a:rPr lang="tr-TR" sz="2400" dirty="0" err="1"/>
              <a:t>Hypatia'nın</a:t>
            </a:r>
            <a:r>
              <a:rPr lang="tr-TR" sz="2400" dirty="0"/>
              <a:t> bilime katkıları; gök cisimlerinin sınıflandırılmasında, </a:t>
            </a:r>
            <a:r>
              <a:rPr lang="tr-TR" sz="2400" dirty="0" err="1"/>
              <a:t>hidrometre'nin</a:t>
            </a:r>
            <a:r>
              <a:rPr lang="tr-TR" sz="2400" dirty="0"/>
              <a:t> bulunmasında, sıvıların yoğunluk derecesinin belirlenmesinde ve daha birçok konuda etkili olmuştur.</a:t>
            </a:r>
          </a:p>
        </p:txBody>
      </p:sp>
    </p:spTree>
    <p:extLst>
      <p:ext uri="{BB962C8B-B14F-4D97-AF65-F5344CB8AC3E}">
        <p14:creationId xmlns="" xmlns:p14="http://schemas.microsoft.com/office/powerpoint/2010/main" val="650821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a:extLst>
              <a:ext uri="{FF2B5EF4-FFF2-40B4-BE49-F238E27FC236}">
                <a16:creationId xmlns="" xmlns:a16="http://schemas.microsoft.com/office/drawing/2014/main" id="{B39E8DFF-D110-48B6-ACE3-D6020E0F53AE}"/>
              </a:ext>
            </a:extLst>
          </p:cNvPr>
          <p:cNvSpPr>
            <a:spLocks noGrp="1"/>
          </p:cNvSpPr>
          <p:nvPr>
            <p:ph type="title"/>
          </p:nvPr>
        </p:nvSpPr>
        <p:spPr>
          <a:xfrm>
            <a:off x="491742" y="1142999"/>
            <a:ext cx="3200400" cy="2286000"/>
          </a:xfrm>
        </p:spPr>
        <p:txBody>
          <a:bodyPr/>
          <a:lstStyle/>
          <a:p>
            <a:r>
              <a:rPr lang="tr-TR" dirty="0"/>
              <a:t>THALES TEOREMİ</a:t>
            </a:r>
          </a:p>
        </p:txBody>
      </p:sp>
      <p:pic>
        <p:nvPicPr>
          <p:cNvPr id="13" name="Resim 12">
            <a:extLst>
              <a:ext uri="{FF2B5EF4-FFF2-40B4-BE49-F238E27FC236}">
                <a16:creationId xmlns="" xmlns:a16="http://schemas.microsoft.com/office/drawing/2014/main" id="{0F2B33F1-A6F4-49A2-B564-D4F84666B04B}"/>
              </a:ext>
            </a:extLst>
          </p:cNvPr>
          <p:cNvPicPr>
            <a:picLocks noChangeAspect="1"/>
          </p:cNvPicPr>
          <p:nvPr/>
        </p:nvPicPr>
        <p:blipFill>
          <a:blip r:embed="rId2"/>
          <a:stretch>
            <a:fillRect/>
          </a:stretch>
        </p:blipFill>
        <p:spPr>
          <a:xfrm>
            <a:off x="5062931" y="1724992"/>
            <a:ext cx="6397298" cy="3408015"/>
          </a:xfrm>
          <a:prstGeom prst="rect">
            <a:avLst/>
          </a:prstGeom>
        </p:spPr>
      </p:pic>
    </p:spTree>
    <p:extLst>
      <p:ext uri="{BB962C8B-B14F-4D97-AF65-F5344CB8AC3E}">
        <p14:creationId xmlns="" xmlns:p14="http://schemas.microsoft.com/office/powerpoint/2010/main" val="141470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A3A912E-0993-4A3E-8842-4BA57B6590BB}"/>
              </a:ext>
            </a:extLst>
          </p:cNvPr>
          <p:cNvSpPr>
            <a:spLocks noGrp="1"/>
          </p:cNvSpPr>
          <p:nvPr>
            <p:ph type="title"/>
          </p:nvPr>
        </p:nvSpPr>
        <p:spPr>
          <a:xfrm>
            <a:off x="483706" y="1603513"/>
            <a:ext cx="3200400" cy="2286000"/>
          </a:xfrm>
        </p:spPr>
        <p:txBody>
          <a:bodyPr/>
          <a:lstStyle/>
          <a:p>
            <a:r>
              <a:rPr lang="tr-TR" dirty="0"/>
              <a:t>THALES TEOREMİ’NİN İSPATI</a:t>
            </a:r>
          </a:p>
        </p:txBody>
      </p:sp>
      <p:pic>
        <p:nvPicPr>
          <p:cNvPr id="5" name="İçerik Yer Tutucusu 4">
            <a:extLst>
              <a:ext uri="{FF2B5EF4-FFF2-40B4-BE49-F238E27FC236}">
                <a16:creationId xmlns="" xmlns:a16="http://schemas.microsoft.com/office/drawing/2014/main" id="{73FB9227-1E18-4CB2-8AB8-3E7436480A93}"/>
              </a:ext>
            </a:extLst>
          </p:cNvPr>
          <p:cNvPicPr>
            <a:picLocks noGrp="1" noChangeAspect="1"/>
          </p:cNvPicPr>
          <p:nvPr>
            <p:ph sz="half" idx="1"/>
          </p:nvPr>
        </p:nvPicPr>
        <p:blipFill>
          <a:blip r:embed="rId2"/>
          <a:stretch>
            <a:fillRect/>
          </a:stretch>
        </p:blipFill>
        <p:spPr>
          <a:xfrm>
            <a:off x="5214965" y="1603513"/>
            <a:ext cx="5955030" cy="3042479"/>
          </a:xfrm>
          <a:prstGeom prst="rect">
            <a:avLst/>
          </a:prstGeom>
        </p:spPr>
      </p:pic>
    </p:spTree>
    <p:extLst>
      <p:ext uri="{BB962C8B-B14F-4D97-AF65-F5344CB8AC3E}">
        <p14:creationId xmlns="" xmlns:p14="http://schemas.microsoft.com/office/powerpoint/2010/main" val="55649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TotalTime>
  <Words>4629</Words>
  <Application>Microsoft Office PowerPoint</Application>
  <PresentationFormat>Custom</PresentationFormat>
  <Paragraphs>284</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Aspect</vt:lpstr>
      <vt:lpstr>YUNAN VE ROMA MATEMETİKÇİLERİ</vt:lpstr>
      <vt:lpstr>Slide 2</vt:lpstr>
      <vt:lpstr>                YUNAN MATEMATİKÇİLERİ</vt:lpstr>
      <vt:lpstr>THALES</vt:lpstr>
      <vt:lpstr>                               THALES</vt:lpstr>
      <vt:lpstr>                               THALES</vt:lpstr>
      <vt:lpstr>                               THALES</vt:lpstr>
      <vt:lpstr>THALES TEOREMİ</vt:lpstr>
      <vt:lpstr>THALES TEOREMİ’NİN İSPATI</vt:lpstr>
      <vt:lpstr>THALES TEOREMİ (ÇEMBER)</vt:lpstr>
      <vt:lpstr>THALES TEOREMİ’NİN İSPATI (ÇEMBER)</vt:lpstr>
      <vt:lpstr>PİSAGOR</vt:lpstr>
      <vt:lpstr>                              PİSAGOR</vt:lpstr>
      <vt:lpstr>     PİSAGORCULUK VE PİSAGOR OKULU</vt:lpstr>
      <vt:lpstr>              PİSAGORCULUKTA SAYI</vt:lpstr>
      <vt:lpstr>              PİSAGORCULUKTA SAYI</vt:lpstr>
      <vt:lpstr>PİSAGORCULUKTA SAYININ KULLANIM ALANLARI</vt:lpstr>
      <vt:lpstr>                 MÜZİK VE MATEMATİK</vt:lpstr>
      <vt:lpstr>TETRAKTYS</vt:lpstr>
      <vt:lpstr>PİSAGOR TEOREMİ</vt:lpstr>
      <vt:lpstr>PİSAGOR TEOREMİNİN İSPATI</vt:lpstr>
      <vt:lpstr>                    PİSAGOR TEOREMİ</vt:lpstr>
      <vt:lpstr>       PİSAGOR ADALET KUPASI</vt:lpstr>
      <vt:lpstr>             PİSAGOR ADALET KUPASI</vt:lpstr>
      <vt:lpstr>Slide 25</vt:lpstr>
      <vt:lpstr>ELEALI ZENON</vt:lpstr>
      <vt:lpstr>                         ELEALI ZENON</vt:lpstr>
      <vt:lpstr>     ELEALI ZENON’UN PARADOKSLARI</vt:lpstr>
      <vt:lpstr>                      AŞİL PARADOKSU</vt:lpstr>
      <vt:lpstr>      ELEALI ZENON PARADOKSLARI</vt:lpstr>
      <vt:lpstr>                     OK PARADOKSU</vt:lpstr>
      <vt:lpstr>                         ELEALI ZENON</vt:lpstr>
      <vt:lpstr>EUDOXUS</vt:lpstr>
      <vt:lpstr>                            EUDOXUS</vt:lpstr>
      <vt:lpstr>Slide 35</vt:lpstr>
      <vt:lpstr>                          EUDOKSUS</vt:lpstr>
      <vt:lpstr>ÖKLİD</vt:lpstr>
      <vt:lpstr>                              ÖKLİD</vt:lpstr>
      <vt:lpstr>                              ÖKLİD</vt:lpstr>
      <vt:lpstr>ÖKLİD’İN AKSİYOMLARI</vt:lpstr>
      <vt:lpstr>ÖKLİD’İN AKSİYOMLARI</vt:lpstr>
      <vt:lpstr>ÖKLİD’İN ÇALIŞMALARINI İÇEREN BİR PAPİRÜS</vt:lpstr>
      <vt:lpstr>ÖKLİD BAĞINTILARI</vt:lpstr>
      <vt:lpstr>ÖKLİD BAĞINTISI’NIN İSPATI</vt:lpstr>
      <vt:lpstr>                    ÖKLİD TEOREMİ </vt:lpstr>
      <vt:lpstr>Slide 46</vt:lpstr>
      <vt:lpstr>HİPPARKOS</vt:lpstr>
      <vt:lpstr>                           HİPPARKOS</vt:lpstr>
      <vt:lpstr>MENELAUS</vt:lpstr>
      <vt:lpstr>                           MENELAUS</vt:lpstr>
      <vt:lpstr>MENELAUS TEOREMİ</vt:lpstr>
      <vt:lpstr>MENELAUS TEOREMİ’NİN İSPATI</vt:lpstr>
      <vt:lpstr>İSKENDERİYELİ HERON</vt:lpstr>
      <vt:lpstr>              İSKENDERİYELİ HERON</vt:lpstr>
      <vt:lpstr>                İSKENDERİYELİ HERON</vt:lpstr>
      <vt:lpstr>                         BATLAMYUS</vt:lpstr>
      <vt:lpstr>                           BATLAMYUS</vt:lpstr>
      <vt:lpstr>                           BATLAMYUS</vt:lpstr>
      <vt:lpstr>                BATLAMYUS TEOREMİ</vt:lpstr>
      <vt:lpstr>          BATLAMYUS TEOREMİ İSPATI</vt:lpstr>
      <vt:lpstr>DİOPHANTUS</vt:lpstr>
      <vt:lpstr>                         DİOPHANTUS</vt:lpstr>
      <vt:lpstr>                         ARİTHMETİKA</vt:lpstr>
      <vt:lpstr>              DİOPHANTUS DENKLEMİ</vt:lpstr>
      <vt:lpstr>ARŞİMET</vt:lpstr>
      <vt:lpstr>                              ARŞİMET</vt:lpstr>
      <vt:lpstr>        ARŞİMET’İN BİLİME KATKILARI</vt:lpstr>
      <vt:lpstr>        ARŞİMET’İN BİLİME KATKILARI</vt:lpstr>
      <vt:lpstr>        ARŞİMET’İN BİLİME KATKILARI</vt:lpstr>
      <vt:lpstr>       ARŞİMET’İN BİLİME KATKILARI</vt:lpstr>
      <vt:lpstr>Slide 71</vt:lpstr>
      <vt:lpstr>HYPATİA</vt:lpstr>
      <vt:lpstr>                             HYPATİA</vt:lpstr>
      <vt:lpstr>                             HYPATİA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Yunan ve roma matematikçileri</dc:title>
  <dc:creator>Nida Yavuz</dc:creator>
  <cp:lastModifiedBy>Canay-Emre</cp:lastModifiedBy>
  <cp:revision>110</cp:revision>
  <dcterms:created xsi:type="dcterms:W3CDTF">2018-10-29T10:55:27Z</dcterms:created>
  <dcterms:modified xsi:type="dcterms:W3CDTF">2018-11-25T16:48:36Z</dcterms:modified>
</cp:coreProperties>
</file>