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9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020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383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910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316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12678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949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643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05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21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18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64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94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73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86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56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27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9D296-1A9E-4BC0-85EB-092CBED04FFE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3C8266E-F8D2-4451-99A0-5179EECE0D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05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757519" y="1681514"/>
            <a:ext cx="5631640" cy="815544"/>
          </a:xfrm>
        </p:spPr>
        <p:txBody>
          <a:bodyPr>
            <a:normAutofit fontScale="90000"/>
          </a:bodyPr>
          <a:lstStyle/>
          <a:p>
            <a:r>
              <a:rPr lang="tr-TR" dirty="0"/>
              <a:t>Duyu Organları 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3276601" y="3698855"/>
            <a:ext cx="8915399" cy="1126283"/>
          </a:xfrm>
        </p:spPr>
        <p:txBody>
          <a:bodyPr>
            <a:noAutofit/>
          </a:bodyPr>
          <a:lstStyle/>
          <a:p>
            <a:r>
              <a:rPr lang="tr-TR" sz="6000" dirty="0" smtClean="0"/>
              <a:t>Öğretim Görevlisi</a:t>
            </a:r>
          </a:p>
          <a:p>
            <a:r>
              <a:rPr lang="tr-TR" sz="6000" dirty="0" smtClean="0"/>
              <a:t>Dr. Mert OCAK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89265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7871" y="61369"/>
            <a:ext cx="10475710" cy="6738330"/>
          </a:xfrm>
        </p:spPr>
        <p:txBody>
          <a:bodyPr>
            <a:normAutofit fontScale="85000" lnSpcReduction="10000"/>
          </a:bodyPr>
          <a:lstStyle/>
          <a:p>
            <a:r>
              <a:rPr lang="tr-TR" b="1" i="1" dirty="0" smtClean="0"/>
              <a:t>Göz Küresi</a:t>
            </a:r>
          </a:p>
          <a:p>
            <a:r>
              <a:rPr lang="tr-TR" dirty="0"/>
              <a:t>Yaklaşık 2,5 cm çapında ve 7 gr ağırlığındaki göz, farklı çaptaki iki kürenin, küçüğünün bir kısmı dışta kalacak şekilde, iç içe girmesiyle oluşan ve yukarıdan aşağıya biraz basık bir küre şeklindedir. </a:t>
            </a:r>
            <a:r>
              <a:rPr lang="tr-TR" dirty="0" err="1"/>
              <a:t>Cornea</a:t>
            </a:r>
            <a:r>
              <a:rPr lang="tr-TR" dirty="0"/>
              <a:t> denilen ve küçük küreye ait ön bölüm şeffaf olup, göz küresinin 1/6’sını oluşturur. 5/6’sını oluşturan arka bölüm ise, büyük küreye ait olup şeffaf değildir. Göz küresi belirtildiği gibi tam bir küre şeklinde olmayıp, yukarıdan aşağıya biraz basıktır. Bu nedenle </a:t>
            </a:r>
            <a:r>
              <a:rPr lang="tr-TR" dirty="0" err="1"/>
              <a:t>sagittal</a:t>
            </a:r>
            <a:r>
              <a:rPr lang="tr-TR" dirty="0"/>
              <a:t> ve </a:t>
            </a:r>
            <a:r>
              <a:rPr lang="tr-TR" dirty="0" err="1"/>
              <a:t>transvers</a:t>
            </a:r>
            <a:r>
              <a:rPr lang="tr-TR" dirty="0"/>
              <a:t> çapları (24 mm), </a:t>
            </a:r>
            <a:r>
              <a:rPr lang="tr-TR" dirty="0" err="1"/>
              <a:t>vertikal</a:t>
            </a:r>
            <a:r>
              <a:rPr lang="tr-TR" dirty="0"/>
              <a:t> çapından (23,5 mm) biraz daha uzundur. </a:t>
            </a:r>
            <a:r>
              <a:rPr lang="tr-TR" b="1" dirty="0" err="1"/>
              <a:t>Sagittal</a:t>
            </a:r>
            <a:r>
              <a:rPr lang="tr-TR" b="1" dirty="0"/>
              <a:t> çapın uzaması sonucunda </a:t>
            </a:r>
            <a:r>
              <a:rPr lang="tr-TR" b="1" dirty="0" err="1"/>
              <a:t>miyopi</a:t>
            </a:r>
            <a:r>
              <a:rPr lang="tr-TR" b="1" dirty="0"/>
              <a:t>, </a:t>
            </a:r>
            <a:r>
              <a:rPr lang="tr-TR" b="1" dirty="0" err="1"/>
              <a:t>sagittal</a:t>
            </a:r>
            <a:r>
              <a:rPr lang="tr-TR" b="1" dirty="0"/>
              <a:t> çapın kısalması sonucunda </a:t>
            </a:r>
            <a:r>
              <a:rPr lang="tr-TR" b="1" dirty="0" err="1"/>
              <a:t>hipermetropi</a:t>
            </a:r>
            <a:r>
              <a:rPr lang="tr-TR" b="1" dirty="0"/>
              <a:t> görülür</a:t>
            </a:r>
            <a:r>
              <a:rPr lang="tr-TR" dirty="0"/>
              <a:t>. </a:t>
            </a:r>
            <a:endParaRPr lang="en-US" dirty="0"/>
          </a:p>
          <a:p>
            <a:r>
              <a:rPr lang="tr-TR" dirty="0"/>
              <a:t>Göz küresinden bir kesit alındığında, ön ve arka bölümleri bir çembere tamamlanıp, merkezleri birleştirildiğinde, gözün </a:t>
            </a:r>
            <a:r>
              <a:rPr lang="tr-TR" b="1" dirty="0" err="1"/>
              <a:t>axis</a:t>
            </a:r>
            <a:r>
              <a:rPr lang="tr-TR" b="1" dirty="0"/>
              <a:t> </a:t>
            </a:r>
            <a:r>
              <a:rPr lang="tr-TR" b="1" dirty="0" err="1"/>
              <a:t>bulbi</a:t>
            </a:r>
            <a:r>
              <a:rPr lang="tr-TR" dirty="0"/>
              <a:t> denilen geometrik eksenini elde edilir.  </a:t>
            </a:r>
            <a:r>
              <a:rPr lang="tr-TR" dirty="0" err="1"/>
              <a:t>Axis</a:t>
            </a:r>
            <a:r>
              <a:rPr lang="tr-TR" dirty="0"/>
              <a:t> </a:t>
            </a:r>
            <a:r>
              <a:rPr lang="tr-TR" dirty="0" err="1"/>
              <a:t>bulbi</a:t>
            </a:r>
            <a:r>
              <a:rPr lang="tr-TR" dirty="0"/>
              <a:t> her iki küre bölümünün en çıkıntılı orta noktalarından geçer. </a:t>
            </a:r>
            <a:r>
              <a:rPr lang="tr-TR" dirty="0" err="1"/>
              <a:t>Axis</a:t>
            </a:r>
            <a:r>
              <a:rPr lang="tr-TR" dirty="0"/>
              <a:t> </a:t>
            </a:r>
            <a:r>
              <a:rPr lang="tr-TR" dirty="0" err="1"/>
              <a:t>bulbi'nin</a:t>
            </a:r>
            <a:r>
              <a:rPr lang="tr-TR" dirty="0"/>
              <a:t> geçtiği </a:t>
            </a:r>
            <a:r>
              <a:rPr lang="tr-TR" b="1" dirty="0" err="1"/>
              <a:t>cornea'nın</a:t>
            </a:r>
            <a:r>
              <a:rPr lang="tr-TR" b="1" dirty="0"/>
              <a:t> merkezi kısmına </a:t>
            </a:r>
            <a:r>
              <a:rPr lang="tr-TR" b="1" dirty="0" err="1"/>
              <a:t>polus</a:t>
            </a:r>
            <a:r>
              <a:rPr lang="tr-TR" b="1" dirty="0"/>
              <a:t> </a:t>
            </a:r>
            <a:r>
              <a:rPr lang="tr-TR" b="1" dirty="0" err="1"/>
              <a:t>anterior</a:t>
            </a:r>
            <a:r>
              <a:rPr lang="tr-TR" dirty="0"/>
              <a:t>, </a:t>
            </a:r>
            <a:r>
              <a:rPr lang="tr-TR" b="1" dirty="0"/>
              <a:t>arka bölümden geçtiği merkezî noktaya ise </a:t>
            </a:r>
            <a:r>
              <a:rPr lang="tr-TR" b="1" dirty="0" err="1"/>
              <a:t>polus</a:t>
            </a:r>
            <a:r>
              <a:rPr lang="tr-TR" b="1" dirty="0"/>
              <a:t> </a:t>
            </a:r>
            <a:r>
              <a:rPr lang="tr-TR" b="1" dirty="0" err="1"/>
              <a:t>posterior</a:t>
            </a:r>
            <a:r>
              <a:rPr lang="tr-TR" b="1" dirty="0"/>
              <a:t> denilir</a:t>
            </a:r>
            <a:r>
              <a:rPr lang="tr-TR" dirty="0"/>
              <a:t>. Göz küresinin dış yüzünde her iki kutbu birleştiren çapa </a:t>
            </a:r>
            <a:r>
              <a:rPr lang="tr-TR" b="1" dirty="0" err="1"/>
              <a:t>axis</a:t>
            </a:r>
            <a:r>
              <a:rPr lang="tr-TR" b="1" dirty="0"/>
              <a:t> </a:t>
            </a:r>
            <a:r>
              <a:rPr lang="tr-TR" b="1" dirty="0" err="1"/>
              <a:t>bulbi</a:t>
            </a:r>
            <a:r>
              <a:rPr lang="tr-TR" b="1" dirty="0"/>
              <a:t> </a:t>
            </a:r>
            <a:r>
              <a:rPr lang="tr-TR" b="1" dirty="0" err="1"/>
              <a:t>externus</a:t>
            </a:r>
            <a:r>
              <a:rPr lang="tr-TR" dirty="0"/>
              <a:t>, iç yüzlerinde birleştiren çapa ise </a:t>
            </a:r>
            <a:r>
              <a:rPr lang="tr-TR" b="1" dirty="0" err="1"/>
              <a:t>axis</a:t>
            </a:r>
            <a:r>
              <a:rPr lang="tr-TR" b="1" dirty="0"/>
              <a:t> </a:t>
            </a:r>
            <a:r>
              <a:rPr lang="tr-TR" b="1" dirty="0" err="1"/>
              <a:t>bulbi</a:t>
            </a:r>
            <a:r>
              <a:rPr lang="tr-TR" b="1" dirty="0"/>
              <a:t> </a:t>
            </a:r>
            <a:r>
              <a:rPr lang="tr-TR" b="1" dirty="0" err="1"/>
              <a:t>internus</a:t>
            </a:r>
            <a:r>
              <a:rPr lang="tr-TR" dirty="0"/>
              <a:t> denilir. </a:t>
            </a:r>
            <a:r>
              <a:rPr lang="tr-TR" b="1" dirty="0" err="1"/>
              <a:t>Axis</a:t>
            </a:r>
            <a:r>
              <a:rPr lang="tr-TR" b="1" dirty="0"/>
              <a:t> </a:t>
            </a:r>
            <a:r>
              <a:rPr lang="tr-TR" b="1" dirty="0" err="1"/>
              <a:t>bulbi</a:t>
            </a:r>
            <a:r>
              <a:rPr lang="tr-TR" b="1" dirty="0"/>
              <a:t> </a:t>
            </a:r>
            <a:r>
              <a:rPr lang="tr-TR" b="1" dirty="0" err="1"/>
              <a:t>internus</a:t>
            </a:r>
            <a:r>
              <a:rPr lang="tr-TR" b="1" dirty="0"/>
              <a:t> arkada fovea </a:t>
            </a:r>
            <a:r>
              <a:rPr lang="tr-TR" b="1" dirty="0" err="1"/>
              <a:t>centralis</a:t>
            </a:r>
            <a:r>
              <a:rPr lang="tr-TR" b="1" dirty="0"/>
              <a:t> ile </a:t>
            </a:r>
            <a:r>
              <a:rPr lang="tr-TR" b="1" dirty="0" err="1"/>
              <a:t>discus</a:t>
            </a:r>
            <a:r>
              <a:rPr lang="tr-TR" b="1" dirty="0"/>
              <a:t> </a:t>
            </a:r>
            <a:r>
              <a:rPr lang="tr-TR" b="1" dirty="0" err="1"/>
              <a:t>nervi</a:t>
            </a:r>
            <a:r>
              <a:rPr lang="tr-TR" b="1" dirty="0"/>
              <a:t> </a:t>
            </a:r>
            <a:r>
              <a:rPr lang="tr-TR" b="1" dirty="0" err="1"/>
              <a:t>optici</a:t>
            </a:r>
            <a:r>
              <a:rPr lang="tr-TR" b="1" dirty="0"/>
              <a:t> arasında bir noktaya isabet eder</a:t>
            </a:r>
            <a:r>
              <a:rPr lang="tr-TR" dirty="0"/>
              <a:t>. </a:t>
            </a:r>
            <a:r>
              <a:rPr lang="tr-TR" b="1" dirty="0"/>
              <a:t>Sağ ve sol gözün </a:t>
            </a:r>
            <a:r>
              <a:rPr lang="tr-TR" b="1" dirty="0" err="1"/>
              <a:t>axis</a:t>
            </a:r>
            <a:r>
              <a:rPr lang="tr-TR" b="1" dirty="0"/>
              <a:t> </a:t>
            </a:r>
            <a:r>
              <a:rPr lang="tr-TR" b="1" dirty="0" err="1"/>
              <a:t>bulbi'leri</a:t>
            </a:r>
            <a:r>
              <a:rPr lang="tr-TR" b="1" dirty="0"/>
              <a:t> hemen hemen birbirine paraleldir</a:t>
            </a:r>
            <a:r>
              <a:rPr lang="tr-TR" dirty="0"/>
              <a:t>. </a:t>
            </a:r>
            <a:r>
              <a:rPr lang="tr-TR" b="1" dirty="0"/>
              <a:t>Fakat </a:t>
            </a:r>
            <a:r>
              <a:rPr lang="tr-TR" b="1" dirty="0" err="1"/>
              <a:t>orbita'nın</a:t>
            </a:r>
            <a:r>
              <a:rPr lang="tr-TR" b="1" dirty="0"/>
              <a:t> ekseni </a:t>
            </a:r>
            <a:r>
              <a:rPr lang="tr-TR" b="1" dirty="0" err="1"/>
              <a:t>cavitas</a:t>
            </a:r>
            <a:r>
              <a:rPr lang="tr-TR" b="1" dirty="0"/>
              <a:t> </a:t>
            </a:r>
            <a:r>
              <a:rPr lang="tr-TR" b="1" dirty="0" err="1"/>
              <a:t>cranii'de</a:t>
            </a:r>
            <a:r>
              <a:rPr lang="tr-TR" b="1" dirty="0"/>
              <a:t> kesişecek şekilde </a:t>
            </a:r>
            <a:r>
              <a:rPr lang="tr-TR" b="1" dirty="0" err="1"/>
              <a:t>oblik</a:t>
            </a:r>
            <a:r>
              <a:rPr lang="tr-TR" b="1" dirty="0"/>
              <a:t> seyreder</a:t>
            </a:r>
            <a:r>
              <a:rPr lang="tr-TR" dirty="0"/>
              <a:t>. </a:t>
            </a:r>
            <a:r>
              <a:rPr lang="tr-TR" b="1" dirty="0"/>
              <a:t>Bu nedenle gözün ekseni ile </a:t>
            </a:r>
            <a:r>
              <a:rPr lang="tr-TR" b="1" dirty="0" err="1"/>
              <a:t>orbita'nın</a:t>
            </a:r>
            <a:r>
              <a:rPr lang="tr-TR" b="1" dirty="0"/>
              <a:t> eksenleri birbirine paralel değildir</a:t>
            </a:r>
            <a:r>
              <a:rPr lang="tr-TR" dirty="0"/>
              <a:t>. </a:t>
            </a:r>
            <a:endParaRPr lang="en-US" dirty="0"/>
          </a:p>
          <a:p>
            <a:r>
              <a:rPr lang="tr-TR" b="1" dirty="0" err="1"/>
              <a:t>Nervus</a:t>
            </a:r>
            <a:r>
              <a:rPr lang="tr-TR" b="1" dirty="0"/>
              <a:t> </a:t>
            </a:r>
            <a:r>
              <a:rPr lang="tr-TR" b="1" dirty="0" err="1"/>
              <a:t>opticus'lar</a:t>
            </a:r>
            <a:r>
              <a:rPr lang="tr-TR" b="1" dirty="0"/>
              <a:t> </a:t>
            </a:r>
            <a:r>
              <a:rPr lang="tr-TR" b="1" dirty="0" err="1"/>
              <a:t>orbita</a:t>
            </a:r>
            <a:r>
              <a:rPr lang="tr-TR" b="1" dirty="0"/>
              <a:t> eksenine paralel olarak seyreder ve göz küresine, </a:t>
            </a:r>
            <a:r>
              <a:rPr lang="tr-TR" b="1" dirty="0" err="1"/>
              <a:t>polus</a:t>
            </a:r>
            <a:r>
              <a:rPr lang="tr-TR" b="1" dirty="0"/>
              <a:t> </a:t>
            </a:r>
            <a:r>
              <a:rPr lang="tr-TR" b="1" dirty="0" err="1"/>
              <a:t>posterior'un</a:t>
            </a:r>
            <a:r>
              <a:rPr lang="tr-TR" b="1" dirty="0"/>
              <a:t> 3 mm </a:t>
            </a:r>
            <a:r>
              <a:rPr lang="tr-TR" b="1" dirty="0" err="1"/>
              <a:t>nasal</a:t>
            </a:r>
            <a:r>
              <a:rPr lang="tr-TR" b="1" dirty="0"/>
              <a:t> (iç) ve biraz da alt kısmından girer</a:t>
            </a:r>
            <a:r>
              <a:rPr lang="tr-TR" dirty="0"/>
              <a:t>. </a:t>
            </a:r>
            <a:endParaRPr lang="en-US" dirty="0"/>
          </a:p>
          <a:p>
            <a:r>
              <a:rPr lang="tr-TR" dirty="0" err="1"/>
              <a:t>Polus</a:t>
            </a:r>
            <a:r>
              <a:rPr lang="tr-TR" dirty="0"/>
              <a:t> </a:t>
            </a:r>
            <a:r>
              <a:rPr lang="tr-TR" dirty="0" err="1"/>
              <a:t>anterior</a:t>
            </a:r>
            <a:r>
              <a:rPr lang="tr-TR" dirty="0"/>
              <a:t> ile </a:t>
            </a:r>
            <a:r>
              <a:rPr lang="tr-TR" dirty="0" err="1"/>
              <a:t>polus</a:t>
            </a:r>
            <a:r>
              <a:rPr lang="tr-TR" dirty="0"/>
              <a:t> </a:t>
            </a:r>
            <a:r>
              <a:rPr lang="tr-TR" dirty="0" err="1"/>
              <a:t>posterior</a:t>
            </a:r>
            <a:r>
              <a:rPr lang="tr-TR" dirty="0"/>
              <a:t> arasında ve </a:t>
            </a:r>
            <a:r>
              <a:rPr lang="tr-TR" b="1" dirty="0"/>
              <a:t>göz küresini ön-arka yarılarına ayıran çembere </a:t>
            </a:r>
            <a:r>
              <a:rPr lang="tr-TR" b="1" dirty="0" err="1"/>
              <a:t>equator</a:t>
            </a:r>
            <a:r>
              <a:rPr lang="tr-TR" b="1" dirty="0"/>
              <a:t> (ekvator)</a:t>
            </a:r>
            <a:r>
              <a:rPr lang="tr-TR" dirty="0"/>
              <a:t>, </a:t>
            </a:r>
            <a:r>
              <a:rPr lang="tr-TR" b="1" dirty="0"/>
              <a:t>her iki kutuptan geçen ve ekvatoru dik olarak kesen çemberlere de, </a:t>
            </a:r>
            <a:r>
              <a:rPr lang="tr-TR" b="1" dirty="0" err="1"/>
              <a:t>meridiani</a:t>
            </a:r>
            <a:r>
              <a:rPr lang="tr-TR" b="1" dirty="0"/>
              <a:t> (meridyen) denilir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/>
              <a:t>Işık göze girdikten sonra bir seri ortam ve yapıdan geçerek kırılmaya uğrar ve arkada retinadaki </a:t>
            </a:r>
            <a:r>
              <a:rPr lang="tr-TR" dirty="0" err="1"/>
              <a:t>macula</a:t>
            </a:r>
            <a:r>
              <a:rPr lang="tr-TR" dirty="0"/>
              <a:t> </a:t>
            </a:r>
            <a:r>
              <a:rPr lang="tr-TR" dirty="0" err="1"/>
              <a:t>lutea'nın</a:t>
            </a:r>
            <a:r>
              <a:rPr lang="tr-TR" dirty="0"/>
              <a:t> fovea </a:t>
            </a:r>
            <a:r>
              <a:rPr lang="tr-TR" dirty="0" err="1"/>
              <a:t>centralis'ine</a:t>
            </a:r>
            <a:r>
              <a:rPr lang="tr-TR" dirty="0"/>
              <a:t> gelir. Bu eksene de, </a:t>
            </a:r>
            <a:r>
              <a:rPr lang="tr-TR" b="1" dirty="0"/>
              <a:t>görme ile ilgili olması nedeniyle </a:t>
            </a:r>
            <a:r>
              <a:rPr lang="tr-TR" b="1" dirty="0" err="1"/>
              <a:t>axis</a:t>
            </a:r>
            <a:r>
              <a:rPr lang="tr-TR" b="1" dirty="0"/>
              <a:t> </a:t>
            </a:r>
            <a:r>
              <a:rPr lang="tr-TR" b="1" dirty="0" err="1"/>
              <a:t>opticus</a:t>
            </a:r>
            <a:r>
              <a:rPr lang="tr-TR" b="1" dirty="0"/>
              <a:t> denilir</a:t>
            </a:r>
            <a:r>
              <a:rPr lang="tr-TR" dirty="0"/>
              <a:t>. </a:t>
            </a:r>
            <a:r>
              <a:rPr lang="tr-TR" dirty="0" err="1"/>
              <a:t>Axis</a:t>
            </a:r>
            <a:r>
              <a:rPr lang="tr-TR" dirty="0"/>
              <a:t> </a:t>
            </a:r>
            <a:r>
              <a:rPr lang="tr-TR" dirty="0" err="1"/>
              <a:t>opticus</a:t>
            </a:r>
            <a:r>
              <a:rPr lang="tr-TR" dirty="0"/>
              <a:t> ve </a:t>
            </a:r>
            <a:r>
              <a:rPr lang="tr-TR" dirty="0" err="1"/>
              <a:t>axis</a:t>
            </a:r>
            <a:r>
              <a:rPr lang="tr-TR" dirty="0"/>
              <a:t> </a:t>
            </a:r>
            <a:r>
              <a:rPr lang="tr-TR" dirty="0" err="1"/>
              <a:t>bulbi</a:t>
            </a:r>
            <a:r>
              <a:rPr lang="tr-TR" dirty="0"/>
              <a:t> göz küresinin ön yarısında birbirini keserler</a:t>
            </a:r>
            <a:r>
              <a:rPr lang="tr-TR" dirty="0" smtClean="0"/>
              <a:t>.</a:t>
            </a:r>
          </a:p>
          <a:p>
            <a:r>
              <a:rPr lang="tr-TR" b="1" dirty="0"/>
              <a:t>Göz küresinin tabakaları</a:t>
            </a:r>
            <a:endParaRPr lang="en-US" b="1" dirty="0"/>
          </a:p>
          <a:p>
            <a:r>
              <a:rPr lang="tr-TR" b="1" dirty="0"/>
              <a:t>Dıştan içe </a:t>
            </a:r>
            <a:r>
              <a:rPr lang="tr-TR" b="1" dirty="0" err="1"/>
              <a:t>tunica</a:t>
            </a:r>
            <a:r>
              <a:rPr lang="tr-TR" b="1" dirty="0"/>
              <a:t> </a:t>
            </a:r>
            <a:r>
              <a:rPr lang="tr-TR" b="1" dirty="0" err="1"/>
              <a:t>fibrosa</a:t>
            </a:r>
            <a:r>
              <a:rPr lang="tr-TR" b="1" dirty="0"/>
              <a:t> (</a:t>
            </a:r>
            <a:r>
              <a:rPr lang="tr-TR" b="1" dirty="0" err="1"/>
              <a:t>externa</a:t>
            </a:r>
            <a:r>
              <a:rPr lang="tr-TR" b="1" dirty="0"/>
              <a:t>) </a:t>
            </a:r>
            <a:r>
              <a:rPr lang="tr-TR" b="1" dirty="0" err="1"/>
              <a:t>bulbi</a:t>
            </a:r>
            <a:r>
              <a:rPr lang="tr-TR" b="1" dirty="0"/>
              <a:t>, </a:t>
            </a:r>
            <a:r>
              <a:rPr lang="tr-TR" b="1" dirty="0" err="1"/>
              <a:t>tunica</a:t>
            </a:r>
            <a:r>
              <a:rPr lang="tr-TR" b="1" dirty="0"/>
              <a:t> </a:t>
            </a:r>
            <a:r>
              <a:rPr lang="tr-TR" b="1" dirty="0" err="1"/>
              <a:t>vasculosa</a:t>
            </a:r>
            <a:r>
              <a:rPr lang="tr-TR" b="1" dirty="0"/>
              <a:t> (</a:t>
            </a:r>
            <a:r>
              <a:rPr lang="tr-TR" b="1" dirty="0" err="1"/>
              <a:t>media</a:t>
            </a:r>
            <a:r>
              <a:rPr lang="tr-TR" b="1" dirty="0"/>
              <a:t>) </a:t>
            </a:r>
            <a:r>
              <a:rPr lang="tr-TR" b="1" dirty="0" err="1"/>
              <a:t>bulbi</a:t>
            </a:r>
            <a:r>
              <a:rPr lang="tr-TR" b="1" dirty="0"/>
              <a:t> (</a:t>
            </a:r>
            <a:r>
              <a:rPr lang="tr-TR" b="1" dirty="0" err="1"/>
              <a:t>uvea</a:t>
            </a:r>
            <a:r>
              <a:rPr lang="tr-TR" b="1" dirty="0"/>
              <a:t>) ve </a:t>
            </a:r>
            <a:r>
              <a:rPr lang="tr-TR" b="1" dirty="0" err="1"/>
              <a:t>tunica</a:t>
            </a:r>
            <a:r>
              <a:rPr lang="tr-TR" b="1" dirty="0"/>
              <a:t> </a:t>
            </a:r>
            <a:r>
              <a:rPr lang="tr-TR" b="1" dirty="0" err="1"/>
              <a:t>interna</a:t>
            </a:r>
            <a:r>
              <a:rPr lang="tr-TR" b="1" dirty="0"/>
              <a:t> </a:t>
            </a:r>
            <a:r>
              <a:rPr lang="tr-TR" b="1" dirty="0" err="1"/>
              <a:t>bulbi</a:t>
            </a:r>
            <a:r>
              <a:rPr lang="tr-TR" b="1" dirty="0"/>
              <a:t> (</a:t>
            </a:r>
            <a:r>
              <a:rPr lang="tr-TR" b="1" dirty="0" err="1"/>
              <a:t>sensoria</a:t>
            </a:r>
            <a:r>
              <a:rPr lang="tr-TR" b="1" dirty="0"/>
              <a:t>=</a:t>
            </a:r>
            <a:r>
              <a:rPr lang="tr-TR" b="1" dirty="0" err="1"/>
              <a:t>nervosa</a:t>
            </a:r>
            <a:r>
              <a:rPr lang="tr-TR" b="1" dirty="0"/>
              <a:t>) </a:t>
            </a:r>
            <a:r>
              <a:rPr lang="tr-TR" b="1" dirty="0" err="1"/>
              <a:t>bulbi</a:t>
            </a:r>
            <a:r>
              <a:rPr lang="tr-TR" b="1" dirty="0"/>
              <a:t> olmak üzere üç tabakadan oluşur</a:t>
            </a:r>
            <a:r>
              <a:rPr lang="tr-TR" b="1" dirty="0" smtClean="0"/>
              <a:t>.</a:t>
            </a:r>
            <a:endParaRPr lang="en-US" dirty="0"/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64047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7871" y="61369"/>
            <a:ext cx="10475710" cy="6738330"/>
          </a:xfrm>
        </p:spPr>
        <p:txBody>
          <a:bodyPr>
            <a:normAutofit fontScale="92500" lnSpcReduction="10000"/>
          </a:bodyPr>
          <a:lstStyle/>
          <a:p>
            <a:r>
              <a:rPr lang="tr-TR" b="1" i="1" dirty="0"/>
              <a:t>Kulak </a:t>
            </a:r>
            <a:r>
              <a:rPr lang="tr-TR" b="1" i="1" dirty="0" smtClean="0"/>
              <a:t>(</a:t>
            </a:r>
            <a:r>
              <a:rPr lang="tr-TR" b="1" i="1" dirty="0" err="1"/>
              <a:t>Auris</a:t>
            </a:r>
            <a:r>
              <a:rPr lang="tr-TR" b="1" i="1" dirty="0"/>
              <a:t>, </a:t>
            </a:r>
            <a:r>
              <a:rPr lang="tr-TR" b="1" i="1" dirty="0" err="1"/>
              <a:t>Organum</a:t>
            </a:r>
            <a:r>
              <a:rPr lang="tr-TR" b="1" i="1" dirty="0"/>
              <a:t> </a:t>
            </a:r>
            <a:r>
              <a:rPr lang="tr-TR" b="1" i="1" dirty="0" err="1"/>
              <a:t>vestibulocochleare</a:t>
            </a:r>
            <a:r>
              <a:rPr lang="tr-TR" b="1" i="1" dirty="0"/>
              <a:t>)</a:t>
            </a:r>
            <a:endParaRPr lang="en-US" b="1" i="1" dirty="0"/>
          </a:p>
          <a:p>
            <a:r>
              <a:rPr lang="tr-TR" b="1" dirty="0" err="1"/>
              <a:t>Organum</a:t>
            </a:r>
            <a:r>
              <a:rPr lang="tr-TR" b="1" dirty="0"/>
              <a:t> </a:t>
            </a:r>
            <a:r>
              <a:rPr lang="tr-TR" b="1" dirty="0" err="1"/>
              <a:t>statoacusticus</a:t>
            </a:r>
            <a:r>
              <a:rPr lang="tr-TR" dirty="0"/>
              <a:t> veya </a:t>
            </a:r>
            <a:r>
              <a:rPr lang="tr-TR" b="1" dirty="0" err="1"/>
              <a:t>organum</a:t>
            </a:r>
            <a:r>
              <a:rPr lang="tr-TR" b="1" dirty="0"/>
              <a:t> </a:t>
            </a:r>
            <a:r>
              <a:rPr lang="tr-TR" b="1" dirty="0" err="1"/>
              <a:t>oticum</a:t>
            </a:r>
            <a:r>
              <a:rPr lang="tr-TR" dirty="0"/>
              <a:t> olarak da geçer. Kulak, dış kulak (</a:t>
            </a:r>
            <a:r>
              <a:rPr lang="tr-TR" dirty="0" err="1"/>
              <a:t>auris</a:t>
            </a:r>
            <a:r>
              <a:rPr lang="tr-TR" dirty="0"/>
              <a:t> </a:t>
            </a:r>
            <a:r>
              <a:rPr lang="tr-TR" dirty="0" err="1"/>
              <a:t>externa</a:t>
            </a:r>
            <a:r>
              <a:rPr lang="tr-TR" dirty="0"/>
              <a:t>), orta kulak (</a:t>
            </a:r>
            <a:r>
              <a:rPr lang="tr-TR" dirty="0" err="1"/>
              <a:t>auris</a:t>
            </a:r>
            <a:r>
              <a:rPr lang="tr-TR" dirty="0"/>
              <a:t> </a:t>
            </a:r>
            <a:r>
              <a:rPr lang="tr-TR" dirty="0" err="1"/>
              <a:t>media</a:t>
            </a:r>
            <a:r>
              <a:rPr lang="tr-TR" dirty="0"/>
              <a:t>) ve iç kulak (</a:t>
            </a:r>
            <a:r>
              <a:rPr lang="tr-TR" dirty="0" err="1"/>
              <a:t>auris</a:t>
            </a:r>
            <a:r>
              <a:rPr lang="tr-TR" dirty="0"/>
              <a:t> </a:t>
            </a:r>
            <a:r>
              <a:rPr lang="tr-TR" dirty="0" err="1"/>
              <a:t>interna</a:t>
            </a:r>
            <a:r>
              <a:rPr lang="tr-TR" dirty="0"/>
              <a:t>) olmak üzere üç bölüme ayrılır.</a:t>
            </a:r>
            <a:endParaRPr lang="en-US" dirty="0"/>
          </a:p>
          <a:p>
            <a:r>
              <a:rPr lang="tr-TR" dirty="0"/>
              <a:t>Dış kulak (</a:t>
            </a:r>
            <a:r>
              <a:rPr lang="tr-TR" dirty="0" err="1"/>
              <a:t>Auris</a:t>
            </a:r>
            <a:r>
              <a:rPr lang="tr-TR" dirty="0"/>
              <a:t> </a:t>
            </a:r>
            <a:r>
              <a:rPr lang="tr-TR" dirty="0" err="1"/>
              <a:t>externa</a:t>
            </a:r>
            <a:r>
              <a:rPr lang="tr-TR" dirty="0"/>
              <a:t>)</a:t>
            </a:r>
            <a:endParaRPr lang="en-US" dirty="0"/>
          </a:p>
          <a:p>
            <a:r>
              <a:rPr lang="tr-TR" dirty="0" err="1"/>
              <a:t>Auris</a:t>
            </a:r>
            <a:r>
              <a:rPr lang="tr-TR" dirty="0"/>
              <a:t> </a:t>
            </a:r>
            <a:r>
              <a:rPr lang="tr-TR" dirty="0" err="1"/>
              <a:t>externa</a:t>
            </a:r>
            <a:r>
              <a:rPr lang="tr-TR" dirty="0"/>
              <a:t>, </a:t>
            </a:r>
            <a:r>
              <a:rPr lang="tr-TR" b="1" dirty="0"/>
              <a:t>kulak kepçesi (</a:t>
            </a:r>
            <a:r>
              <a:rPr lang="tr-TR" b="1" dirty="0" err="1"/>
              <a:t>auricula</a:t>
            </a:r>
            <a:r>
              <a:rPr lang="tr-TR" b="1" dirty="0"/>
              <a:t>)</a:t>
            </a:r>
            <a:r>
              <a:rPr lang="tr-TR" dirty="0"/>
              <a:t> ve </a:t>
            </a:r>
            <a:r>
              <a:rPr lang="tr-TR" b="1" dirty="0"/>
              <a:t>dış kulak yolundan (</a:t>
            </a:r>
            <a:r>
              <a:rPr lang="tr-TR" b="1" dirty="0" err="1"/>
              <a:t>meatus</a:t>
            </a:r>
            <a:r>
              <a:rPr lang="tr-TR" b="1" dirty="0"/>
              <a:t> </a:t>
            </a:r>
            <a:r>
              <a:rPr lang="tr-TR" b="1" dirty="0" err="1"/>
              <a:t>acusticus</a:t>
            </a:r>
            <a:r>
              <a:rPr lang="tr-TR" b="1" dirty="0"/>
              <a:t> </a:t>
            </a:r>
            <a:r>
              <a:rPr lang="tr-TR" b="1" dirty="0" err="1"/>
              <a:t>externus</a:t>
            </a:r>
            <a:r>
              <a:rPr lang="tr-TR" b="1" dirty="0"/>
              <a:t>)</a:t>
            </a:r>
            <a:r>
              <a:rPr lang="tr-TR" dirty="0"/>
              <a:t> oluşur. </a:t>
            </a:r>
            <a:r>
              <a:rPr lang="tr-TR" dirty="0" err="1"/>
              <a:t>Auricula</a:t>
            </a:r>
            <a:r>
              <a:rPr lang="tr-TR" dirty="0"/>
              <a:t> başın yan tarafında bulunur ve ses titreşimlerini toplamaya yarar. </a:t>
            </a:r>
            <a:r>
              <a:rPr lang="tr-TR" dirty="0" err="1"/>
              <a:t>Meatus</a:t>
            </a:r>
            <a:r>
              <a:rPr lang="tr-TR" dirty="0"/>
              <a:t> </a:t>
            </a:r>
            <a:r>
              <a:rPr lang="tr-TR" dirty="0" err="1"/>
              <a:t>acusticus</a:t>
            </a:r>
            <a:r>
              <a:rPr lang="tr-TR" dirty="0"/>
              <a:t> </a:t>
            </a:r>
            <a:r>
              <a:rPr lang="tr-TR" dirty="0" err="1"/>
              <a:t>externus</a:t>
            </a:r>
            <a:r>
              <a:rPr lang="tr-TR" dirty="0"/>
              <a:t> ise, bu titreşimleri kulak zarına ileten kıkırdak ve kemiklerden oluşmuş bir yoldur.</a:t>
            </a:r>
            <a:endParaRPr lang="en-US" dirty="0"/>
          </a:p>
          <a:p>
            <a:r>
              <a:rPr lang="tr-TR" b="1" dirty="0" err="1"/>
              <a:t>Meatus</a:t>
            </a:r>
            <a:r>
              <a:rPr lang="tr-TR" b="1" dirty="0"/>
              <a:t> </a:t>
            </a:r>
            <a:r>
              <a:rPr lang="tr-TR" b="1" dirty="0" err="1"/>
              <a:t>acusticus</a:t>
            </a:r>
            <a:r>
              <a:rPr lang="tr-TR" b="1" dirty="0"/>
              <a:t> </a:t>
            </a:r>
            <a:r>
              <a:rPr lang="tr-TR" b="1" dirty="0" err="1"/>
              <a:t>externus</a:t>
            </a:r>
            <a:endParaRPr lang="en-US" b="1" dirty="0"/>
          </a:p>
          <a:p>
            <a:r>
              <a:rPr lang="tr-TR" dirty="0" err="1"/>
              <a:t>Concha</a:t>
            </a:r>
            <a:r>
              <a:rPr lang="tr-TR" dirty="0"/>
              <a:t> </a:t>
            </a:r>
            <a:r>
              <a:rPr lang="tr-TR" dirty="0" err="1"/>
              <a:t>auricularis'den</a:t>
            </a:r>
            <a:r>
              <a:rPr lang="tr-TR" dirty="0"/>
              <a:t> </a:t>
            </a:r>
            <a:r>
              <a:rPr lang="tr-TR" dirty="0" err="1"/>
              <a:t>membrana</a:t>
            </a:r>
            <a:r>
              <a:rPr lang="tr-TR" dirty="0"/>
              <a:t> </a:t>
            </a:r>
            <a:r>
              <a:rPr lang="tr-TR" dirty="0" err="1"/>
              <a:t>tympanica'ya</a:t>
            </a:r>
            <a:r>
              <a:rPr lang="tr-TR" dirty="0"/>
              <a:t> kadar uzanan, </a:t>
            </a:r>
            <a:r>
              <a:rPr lang="tr-TR" dirty="0" err="1"/>
              <a:t>kesidinde</a:t>
            </a:r>
            <a:r>
              <a:rPr lang="tr-TR" dirty="0"/>
              <a:t> oval şekilli, yayvan “S” harfi şeklinde bir kanaldır. </a:t>
            </a:r>
            <a:r>
              <a:rPr lang="tr-TR" dirty="0" err="1"/>
              <a:t>Meatus</a:t>
            </a:r>
            <a:r>
              <a:rPr lang="tr-TR" dirty="0"/>
              <a:t> </a:t>
            </a:r>
            <a:r>
              <a:rPr lang="tr-TR" dirty="0" err="1"/>
              <a:t>acusticus</a:t>
            </a:r>
            <a:r>
              <a:rPr lang="tr-TR" dirty="0"/>
              <a:t> </a:t>
            </a:r>
            <a:r>
              <a:rPr lang="tr-TR" dirty="0" err="1"/>
              <a:t>externus'un</a:t>
            </a:r>
            <a:r>
              <a:rPr lang="tr-TR" dirty="0"/>
              <a:t> dış 1/3'lük kısmı kıkırdaktan (</a:t>
            </a:r>
            <a:r>
              <a:rPr lang="tr-TR" b="1" dirty="0"/>
              <a:t>pars </a:t>
            </a:r>
            <a:r>
              <a:rPr lang="tr-TR" b="1" dirty="0" err="1"/>
              <a:t>cartilaginea</a:t>
            </a:r>
            <a:r>
              <a:rPr lang="tr-TR" dirty="0"/>
              <a:t>, yaklaşık 8 mm), iç 2/3'lük kısmı ise kemikten (</a:t>
            </a:r>
            <a:r>
              <a:rPr lang="tr-TR" b="1" dirty="0"/>
              <a:t>pars </a:t>
            </a:r>
            <a:r>
              <a:rPr lang="tr-TR" b="1" dirty="0" err="1"/>
              <a:t>ossea</a:t>
            </a:r>
            <a:r>
              <a:rPr lang="tr-TR" dirty="0"/>
              <a:t>, yaklaşık 16 mm) oluşur.</a:t>
            </a:r>
            <a:endParaRPr lang="en-US" dirty="0"/>
          </a:p>
          <a:p>
            <a:r>
              <a:rPr lang="tr-TR" dirty="0"/>
              <a:t>Ortalama olarak </a:t>
            </a:r>
            <a:r>
              <a:rPr lang="tr-TR" dirty="0" err="1"/>
              <a:t>tragus'dan</a:t>
            </a:r>
            <a:r>
              <a:rPr lang="tr-TR" dirty="0"/>
              <a:t> itibaren 4 cm, </a:t>
            </a:r>
            <a:r>
              <a:rPr lang="tr-TR" dirty="0" err="1"/>
              <a:t>concha</a:t>
            </a:r>
            <a:r>
              <a:rPr lang="tr-TR" dirty="0"/>
              <a:t> </a:t>
            </a:r>
            <a:r>
              <a:rPr lang="tr-TR" dirty="0" err="1"/>
              <a:t>auricularis'in</a:t>
            </a:r>
            <a:r>
              <a:rPr lang="tr-TR" dirty="0"/>
              <a:t> dibinden itibaren ise 2,5 cm uzunluğundadır. </a:t>
            </a:r>
            <a:r>
              <a:rPr lang="tr-TR" dirty="0" err="1"/>
              <a:t>Meatus</a:t>
            </a:r>
            <a:r>
              <a:rPr lang="tr-TR" dirty="0"/>
              <a:t> </a:t>
            </a:r>
            <a:r>
              <a:rPr lang="tr-TR" dirty="0" err="1"/>
              <a:t>acusticus</a:t>
            </a:r>
            <a:r>
              <a:rPr lang="tr-TR" dirty="0"/>
              <a:t> </a:t>
            </a:r>
            <a:r>
              <a:rPr lang="tr-TR" dirty="0" err="1"/>
              <a:t>externus’un</a:t>
            </a:r>
            <a:r>
              <a:rPr lang="tr-TR" dirty="0"/>
              <a:t> </a:t>
            </a:r>
            <a:r>
              <a:rPr lang="tr-TR" b="1" dirty="0"/>
              <a:t>pars </a:t>
            </a:r>
            <a:r>
              <a:rPr lang="tr-TR" b="1" dirty="0" err="1"/>
              <a:t>externa</a:t>
            </a:r>
            <a:r>
              <a:rPr lang="tr-TR" dirty="0"/>
              <a:t> kısmı önce içe-öne ve biraz da yukarı doğru ilerler. Ortadaki </a:t>
            </a:r>
            <a:r>
              <a:rPr lang="tr-TR" b="1" dirty="0"/>
              <a:t>pars </a:t>
            </a:r>
            <a:r>
              <a:rPr lang="tr-TR" b="1" dirty="0" err="1"/>
              <a:t>media</a:t>
            </a:r>
            <a:r>
              <a:rPr lang="tr-TR" dirty="0"/>
              <a:t> kısmı içe-arkaya ve biraz da yukarı doğru ilerler ve en içteki </a:t>
            </a:r>
            <a:r>
              <a:rPr lang="tr-TR" b="1" dirty="0"/>
              <a:t>pars </a:t>
            </a:r>
            <a:r>
              <a:rPr lang="tr-TR" b="1" dirty="0" err="1"/>
              <a:t>interna</a:t>
            </a:r>
            <a:r>
              <a:rPr lang="tr-TR" dirty="0"/>
              <a:t> kısmı ise içe-öne ve biraz da aşağı doğru uzanır. </a:t>
            </a:r>
            <a:endParaRPr lang="en-US" dirty="0"/>
          </a:p>
          <a:p>
            <a:r>
              <a:rPr lang="tr-TR" dirty="0"/>
              <a:t>Dış kulak yolunun muayenesinde, pars </a:t>
            </a:r>
            <a:r>
              <a:rPr lang="tr-TR" dirty="0" err="1"/>
              <a:t>cartilaginea'yı</a:t>
            </a:r>
            <a:r>
              <a:rPr lang="tr-TR" dirty="0"/>
              <a:t> mümkün olduğu kadar pars </a:t>
            </a:r>
            <a:r>
              <a:rPr lang="tr-TR" dirty="0" err="1"/>
              <a:t>ossea'nın</a:t>
            </a:r>
            <a:r>
              <a:rPr lang="tr-TR" dirty="0"/>
              <a:t> doğrultusuna getirmek gerekir. Bunun için kulak kepçesini </a:t>
            </a:r>
            <a:r>
              <a:rPr lang="tr-TR" b="1" dirty="0"/>
              <a:t>yukarı-arkaya ve biraz da dışa doğru çekmek gerekir</a:t>
            </a:r>
            <a:r>
              <a:rPr lang="tr-TR" dirty="0"/>
              <a:t>. Bu şekilde dış kulak yolu ve kulak zarının büyük kısmı görülebilir.</a:t>
            </a:r>
            <a:endParaRPr lang="en-US" dirty="0"/>
          </a:p>
          <a:p>
            <a:r>
              <a:rPr lang="tr-TR" dirty="0"/>
              <a:t>Dış kulak yolunda kıkırdak bölümünün sonunda ve </a:t>
            </a:r>
            <a:r>
              <a:rPr lang="tr-TR" dirty="0" err="1"/>
              <a:t>concha</a:t>
            </a:r>
            <a:r>
              <a:rPr lang="tr-TR" dirty="0"/>
              <a:t> </a:t>
            </a:r>
            <a:r>
              <a:rPr lang="tr-TR" dirty="0" err="1"/>
              <a:t>auricularis'in</a:t>
            </a:r>
            <a:r>
              <a:rPr lang="tr-TR" dirty="0"/>
              <a:t> dibinden 2 cm uzakta kemik bölümde bulunan (</a:t>
            </a:r>
            <a:r>
              <a:rPr lang="tr-TR" dirty="0" err="1"/>
              <a:t>isthmus</a:t>
            </a:r>
            <a:r>
              <a:rPr lang="tr-TR" dirty="0"/>
              <a:t>) iki darlık görülür.  </a:t>
            </a:r>
            <a:endParaRPr lang="en-US" dirty="0"/>
          </a:p>
          <a:p>
            <a:r>
              <a:rPr lang="tr-TR" dirty="0"/>
              <a:t>Dış kulak yolunun dip kısmını, </a:t>
            </a:r>
            <a:r>
              <a:rPr lang="tr-TR" dirty="0" err="1"/>
              <a:t>oblik</a:t>
            </a:r>
            <a:r>
              <a:rPr lang="tr-TR" dirty="0"/>
              <a:t> olarak yerleşmiş olan </a:t>
            </a:r>
            <a:r>
              <a:rPr lang="tr-TR" dirty="0" err="1"/>
              <a:t>membrana</a:t>
            </a:r>
            <a:r>
              <a:rPr lang="tr-TR" dirty="0"/>
              <a:t> </a:t>
            </a:r>
            <a:r>
              <a:rPr lang="tr-TR" dirty="0" err="1"/>
              <a:t>tympani</a:t>
            </a:r>
            <a:r>
              <a:rPr lang="tr-TR" dirty="0"/>
              <a:t> kapatır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44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7871" y="61369"/>
            <a:ext cx="10475710" cy="6738330"/>
          </a:xfrm>
        </p:spPr>
        <p:txBody>
          <a:bodyPr>
            <a:normAutofit/>
          </a:bodyPr>
          <a:lstStyle/>
          <a:p>
            <a:r>
              <a:rPr lang="tr-TR" b="1" i="1" dirty="0"/>
              <a:t>Tat organı - </a:t>
            </a:r>
            <a:r>
              <a:rPr lang="tr-TR" b="1" i="1" dirty="0" err="1"/>
              <a:t>Organum</a:t>
            </a:r>
            <a:r>
              <a:rPr lang="tr-TR" b="1" i="1" dirty="0"/>
              <a:t> </a:t>
            </a:r>
            <a:r>
              <a:rPr lang="tr-TR" b="1" i="1" dirty="0" err="1"/>
              <a:t>gustatorium</a:t>
            </a:r>
            <a:endParaRPr lang="en-US" b="1" i="1" dirty="0"/>
          </a:p>
          <a:p>
            <a:r>
              <a:rPr lang="tr-TR" dirty="0"/>
              <a:t>Tat duyusunu alan </a:t>
            </a:r>
            <a:r>
              <a:rPr lang="tr-TR" dirty="0" err="1"/>
              <a:t>modifiye</a:t>
            </a:r>
            <a:r>
              <a:rPr lang="tr-TR" dirty="0"/>
              <a:t> </a:t>
            </a:r>
            <a:r>
              <a:rPr lang="tr-TR" dirty="0" err="1"/>
              <a:t>epitel</a:t>
            </a:r>
            <a:r>
              <a:rPr lang="tr-TR" dirty="0"/>
              <a:t> hücreleri </a:t>
            </a:r>
            <a:r>
              <a:rPr lang="tr-TR" b="1" dirty="0"/>
              <a:t>tat tomurcukları</a:t>
            </a:r>
            <a:r>
              <a:rPr lang="tr-TR" dirty="0"/>
              <a:t> denilen yapılarda bulunur. Erişkinlerde yaklaşık 2.000 tat tomurcuğu bulunur. </a:t>
            </a:r>
            <a:r>
              <a:rPr lang="tr-TR" b="1" dirty="0"/>
              <a:t>Tat tomurcukları, en fazla dil sırtında (</a:t>
            </a:r>
            <a:r>
              <a:rPr lang="tr-TR" b="1" dirty="0" err="1"/>
              <a:t>dorsum</a:t>
            </a:r>
            <a:r>
              <a:rPr lang="tr-TR" b="1" dirty="0"/>
              <a:t> </a:t>
            </a:r>
            <a:r>
              <a:rPr lang="tr-TR" b="1" dirty="0" err="1"/>
              <a:t>linguae</a:t>
            </a:r>
            <a:r>
              <a:rPr lang="tr-TR" b="1" dirty="0"/>
              <a:t>), buradan başka yumuşak damakta, </a:t>
            </a:r>
            <a:r>
              <a:rPr lang="tr-TR" b="1" dirty="0" err="1"/>
              <a:t>epiglottis'in</a:t>
            </a:r>
            <a:r>
              <a:rPr lang="tr-TR" b="1" dirty="0"/>
              <a:t> ön yüzü ile </a:t>
            </a:r>
            <a:r>
              <a:rPr lang="tr-TR" b="1" dirty="0" err="1"/>
              <a:t>oropharynx'in</a:t>
            </a:r>
            <a:r>
              <a:rPr lang="tr-TR" b="1" dirty="0"/>
              <a:t> duvarlarında bulunur</a:t>
            </a:r>
            <a:r>
              <a:rPr lang="tr-TR" dirty="0"/>
              <a:t>. </a:t>
            </a:r>
            <a:endParaRPr lang="en-US" dirty="0"/>
          </a:p>
          <a:p>
            <a:r>
              <a:rPr lang="tr-TR" dirty="0"/>
              <a:t>Tat tomurcuklarının dil üzerinde en yoğun bulundukları bölge </a:t>
            </a:r>
            <a:r>
              <a:rPr lang="tr-TR" dirty="0" err="1"/>
              <a:t>papilla</a:t>
            </a:r>
            <a:r>
              <a:rPr lang="tr-TR" dirty="0"/>
              <a:t> </a:t>
            </a:r>
            <a:r>
              <a:rPr lang="tr-TR" dirty="0" err="1"/>
              <a:t>vallata'lar</a:t>
            </a:r>
            <a:r>
              <a:rPr lang="tr-TR" dirty="0"/>
              <a:t> ve bu </a:t>
            </a:r>
            <a:r>
              <a:rPr lang="tr-TR" dirty="0" err="1"/>
              <a:t>papillaların</a:t>
            </a:r>
            <a:r>
              <a:rPr lang="tr-TR" dirty="0"/>
              <a:t> etrafındaki oluklardır. </a:t>
            </a:r>
            <a:r>
              <a:rPr lang="tr-TR" dirty="0" err="1"/>
              <a:t>Papilla</a:t>
            </a:r>
            <a:r>
              <a:rPr lang="tr-TR" dirty="0"/>
              <a:t> </a:t>
            </a:r>
            <a:r>
              <a:rPr lang="tr-TR" dirty="0" err="1"/>
              <a:t>foliata’larda</a:t>
            </a:r>
            <a:r>
              <a:rPr lang="tr-TR" dirty="0"/>
              <a:t> ve dilin arka 1/3’ünde de fazla miktarda tat tomurcuğu bulunur. Buna karşılık </a:t>
            </a:r>
            <a:r>
              <a:rPr lang="tr-TR" dirty="0" err="1"/>
              <a:t>papilla</a:t>
            </a:r>
            <a:r>
              <a:rPr lang="tr-TR" dirty="0"/>
              <a:t> </a:t>
            </a:r>
            <a:r>
              <a:rPr lang="tr-TR" dirty="0" err="1"/>
              <a:t>fungiformis</a:t>
            </a:r>
            <a:r>
              <a:rPr lang="tr-TR" dirty="0"/>
              <a:t>, yumuşak damak, </a:t>
            </a:r>
            <a:r>
              <a:rPr lang="tr-TR" dirty="0" err="1"/>
              <a:t>epiglottis'in</a:t>
            </a:r>
            <a:r>
              <a:rPr lang="tr-TR" dirty="0"/>
              <a:t> ön yüzü ile </a:t>
            </a:r>
            <a:r>
              <a:rPr lang="tr-TR" dirty="0" err="1"/>
              <a:t>oropharynx'in</a:t>
            </a:r>
            <a:r>
              <a:rPr lang="tr-TR" dirty="0"/>
              <a:t> duvarlarında daha seyrek olarak bulunurlar. </a:t>
            </a:r>
            <a:endParaRPr lang="en-US" dirty="0"/>
          </a:p>
          <a:p>
            <a:r>
              <a:rPr lang="tr-TR" b="1" dirty="0"/>
              <a:t>Tat duyusunu alan sinirler</a:t>
            </a:r>
            <a:endParaRPr lang="en-US" b="1" dirty="0"/>
          </a:p>
          <a:p>
            <a:r>
              <a:rPr lang="tr-TR" dirty="0"/>
              <a:t>Tat duyusu </a:t>
            </a:r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facialis</a:t>
            </a:r>
            <a:r>
              <a:rPr lang="tr-TR" dirty="0"/>
              <a:t>, </a:t>
            </a:r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glossopharyngeus</a:t>
            </a:r>
            <a:r>
              <a:rPr lang="tr-TR" dirty="0"/>
              <a:t> ve </a:t>
            </a:r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vagus</a:t>
            </a:r>
            <a:r>
              <a:rPr lang="tr-TR" dirty="0"/>
              <a:t> tarafından alınır. </a:t>
            </a:r>
            <a:endParaRPr lang="en-US" dirty="0"/>
          </a:p>
          <a:p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facialis'in</a:t>
            </a:r>
            <a:r>
              <a:rPr lang="tr-TR" dirty="0"/>
              <a:t> </a:t>
            </a:r>
            <a:r>
              <a:rPr lang="tr-TR" dirty="0" err="1"/>
              <a:t>ganglion</a:t>
            </a:r>
            <a:r>
              <a:rPr lang="tr-TR" dirty="0"/>
              <a:t> </a:t>
            </a:r>
            <a:r>
              <a:rPr lang="tr-TR" dirty="0" err="1"/>
              <a:t>geniculi'de</a:t>
            </a:r>
            <a:r>
              <a:rPr lang="tr-TR" dirty="0"/>
              <a:t> bulunan </a:t>
            </a:r>
            <a:r>
              <a:rPr lang="tr-TR" dirty="0" err="1"/>
              <a:t>pseudo-unipolar</a:t>
            </a:r>
            <a:r>
              <a:rPr lang="tr-TR" dirty="0"/>
              <a:t> </a:t>
            </a:r>
            <a:r>
              <a:rPr lang="tr-TR" dirty="0" err="1"/>
              <a:t>ganglion</a:t>
            </a:r>
            <a:r>
              <a:rPr lang="tr-TR" dirty="0"/>
              <a:t> hücrelerinin </a:t>
            </a:r>
            <a:r>
              <a:rPr lang="tr-TR" dirty="0" err="1"/>
              <a:t>periferik</a:t>
            </a:r>
            <a:r>
              <a:rPr lang="tr-TR" dirty="0"/>
              <a:t> uzantıları </a:t>
            </a:r>
            <a:r>
              <a:rPr lang="tr-TR" dirty="0" err="1"/>
              <a:t>chorda</a:t>
            </a:r>
            <a:r>
              <a:rPr lang="tr-TR" dirty="0"/>
              <a:t> </a:t>
            </a:r>
            <a:r>
              <a:rPr lang="tr-TR" dirty="0" err="1"/>
              <a:t>tympani</a:t>
            </a:r>
            <a:r>
              <a:rPr lang="tr-TR" dirty="0"/>
              <a:t> aracılığı ile dilin ön 2/3'ünden tat duyusu alır. </a:t>
            </a:r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facialis'in</a:t>
            </a:r>
            <a:r>
              <a:rPr lang="tr-TR" dirty="0"/>
              <a:t> </a:t>
            </a:r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petrosus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içindeki dalları ise yumuşak damak ve yakınlarından tat duyusu alır. </a:t>
            </a:r>
            <a:endParaRPr lang="en-US" dirty="0"/>
          </a:p>
          <a:p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glossopharyngeus'un</a:t>
            </a:r>
            <a:r>
              <a:rPr lang="tr-TR" dirty="0"/>
              <a:t> </a:t>
            </a:r>
            <a:r>
              <a:rPr lang="tr-TR" dirty="0" err="1"/>
              <a:t>ganglion</a:t>
            </a:r>
            <a:r>
              <a:rPr lang="tr-TR" dirty="0"/>
              <a:t> </a:t>
            </a:r>
            <a:r>
              <a:rPr lang="tr-TR" dirty="0" err="1"/>
              <a:t>inferius'undaki</a:t>
            </a:r>
            <a:r>
              <a:rPr lang="tr-TR" dirty="0"/>
              <a:t> hücrelerin </a:t>
            </a:r>
            <a:r>
              <a:rPr lang="tr-TR" dirty="0" err="1"/>
              <a:t>periferik</a:t>
            </a:r>
            <a:r>
              <a:rPr lang="tr-TR" dirty="0"/>
              <a:t> uzantıları </a:t>
            </a:r>
            <a:r>
              <a:rPr lang="tr-TR" dirty="0" err="1"/>
              <a:t>papilla</a:t>
            </a:r>
            <a:r>
              <a:rPr lang="tr-TR" dirty="0"/>
              <a:t> </a:t>
            </a:r>
            <a:r>
              <a:rPr lang="tr-TR" dirty="0" err="1"/>
              <a:t>vallata</a:t>
            </a:r>
            <a:r>
              <a:rPr lang="tr-TR" dirty="0"/>
              <a:t>, </a:t>
            </a:r>
            <a:r>
              <a:rPr lang="tr-TR" dirty="0" err="1"/>
              <a:t>sulcus</a:t>
            </a:r>
            <a:r>
              <a:rPr lang="tr-TR" dirty="0"/>
              <a:t> </a:t>
            </a:r>
            <a:r>
              <a:rPr lang="tr-TR" dirty="0" err="1"/>
              <a:t>terminalis'in</a:t>
            </a:r>
            <a:r>
              <a:rPr lang="tr-TR" dirty="0"/>
              <a:t> hemen arkasında kalan dil kökü bölümü, </a:t>
            </a:r>
            <a:r>
              <a:rPr lang="tr-TR" dirty="0" err="1"/>
              <a:t>arcus</a:t>
            </a:r>
            <a:r>
              <a:rPr lang="tr-TR" dirty="0"/>
              <a:t> </a:t>
            </a:r>
            <a:r>
              <a:rPr lang="tr-TR" dirty="0" err="1"/>
              <a:t>palatoglossus</a:t>
            </a:r>
            <a:r>
              <a:rPr lang="tr-TR" dirty="0"/>
              <a:t> ve </a:t>
            </a:r>
            <a:r>
              <a:rPr lang="tr-TR" dirty="0" err="1"/>
              <a:t>oropharynx'in</a:t>
            </a:r>
            <a:r>
              <a:rPr lang="tr-TR" dirty="0"/>
              <a:t> arka duvarından tat duyusu alır. </a:t>
            </a:r>
            <a:endParaRPr lang="en-US" dirty="0"/>
          </a:p>
          <a:p>
            <a:r>
              <a:rPr lang="tr-TR" dirty="0" err="1"/>
              <a:t>Nervus</a:t>
            </a:r>
            <a:r>
              <a:rPr lang="tr-TR" dirty="0"/>
              <a:t> </a:t>
            </a:r>
            <a:r>
              <a:rPr lang="tr-TR" dirty="0" err="1"/>
              <a:t>vagus'un</a:t>
            </a:r>
            <a:r>
              <a:rPr lang="tr-TR" dirty="0"/>
              <a:t> </a:t>
            </a:r>
            <a:r>
              <a:rPr lang="tr-TR" dirty="0" err="1"/>
              <a:t>ganglion</a:t>
            </a:r>
            <a:r>
              <a:rPr lang="tr-TR" dirty="0"/>
              <a:t> </a:t>
            </a:r>
            <a:r>
              <a:rPr lang="tr-TR" dirty="0" err="1"/>
              <a:t>inferius'unda</a:t>
            </a:r>
            <a:r>
              <a:rPr lang="tr-TR" dirty="0"/>
              <a:t> bulunan hücrelerinin </a:t>
            </a:r>
            <a:r>
              <a:rPr lang="tr-TR" dirty="0" err="1"/>
              <a:t>periferik</a:t>
            </a:r>
            <a:r>
              <a:rPr lang="tr-TR" dirty="0"/>
              <a:t> uzantıları da, dil kökünün en arka kısmı ile </a:t>
            </a:r>
            <a:r>
              <a:rPr lang="tr-TR" dirty="0" err="1"/>
              <a:t>epiglottis'in</a:t>
            </a:r>
            <a:r>
              <a:rPr lang="tr-TR" dirty="0"/>
              <a:t> ön yüzünden tat duyusu alır. </a:t>
            </a:r>
            <a:endParaRPr lang="en-US" dirty="0"/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11197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7871" y="61369"/>
            <a:ext cx="10475710" cy="6738330"/>
          </a:xfrm>
        </p:spPr>
        <p:txBody>
          <a:bodyPr>
            <a:normAutofit/>
          </a:bodyPr>
          <a:lstStyle/>
          <a:p>
            <a:r>
              <a:rPr lang="tr-TR" b="1" i="1" dirty="0"/>
              <a:t>Koku duyusu - </a:t>
            </a:r>
            <a:r>
              <a:rPr lang="tr-TR" b="1" i="1" dirty="0" err="1"/>
              <a:t>Organum</a:t>
            </a:r>
            <a:r>
              <a:rPr lang="tr-TR" b="1" i="1" dirty="0"/>
              <a:t> </a:t>
            </a:r>
            <a:r>
              <a:rPr lang="tr-TR" b="1" i="1" dirty="0" err="1"/>
              <a:t>olfactorium</a:t>
            </a:r>
            <a:endParaRPr lang="en-US" b="1" i="1" dirty="0"/>
          </a:p>
          <a:p>
            <a:r>
              <a:rPr lang="tr-TR" dirty="0"/>
              <a:t>Koku hücreleri veya reseptörleri adı verilen </a:t>
            </a:r>
            <a:r>
              <a:rPr lang="tr-TR" b="1" dirty="0" err="1"/>
              <a:t>bipolar</a:t>
            </a:r>
            <a:r>
              <a:rPr lang="tr-TR" b="1" dirty="0"/>
              <a:t> </a:t>
            </a:r>
            <a:r>
              <a:rPr lang="tr-TR" b="1" dirty="0" err="1"/>
              <a:t>ganglion</a:t>
            </a:r>
            <a:r>
              <a:rPr lang="tr-TR" b="1" dirty="0"/>
              <a:t> hücreleri </a:t>
            </a:r>
            <a:r>
              <a:rPr lang="tr-TR" b="1" dirty="0" err="1"/>
              <a:t>concha</a:t>
            </a:r>
            <a:r>
              <a:rPr lang="tr-TR" b="1" dirty="0"/>
              <a:t> </a:t>
            </a:r>
            <a:r>
              <a:rPr lang="tr-TR" b="1" dirty="0" err="1"/>
              <a:t>nasalis</a:t>
            </a:r>
            <a:r>
              <a:rPr lang="tr-TR" b="1" dirty="0"/>
              <a:t> </a:t>
            </a:r>
            <a:r>
              <a:rPr lang="tr-TR" b="1" dirty="0" err="1"/>
              <a:t>superior'un</a:t>
            </a:r>
            <a:r>
              <a:rPr lang="tr-TR" b="1" dirty="0"/>
              <a:t> üst kısmı, bunun üstünde kalan dış duvar, burun boşluğu tavanı ve burun bölmesinin üst kısmını örten mukozada (</a:t>
            </a:r>
            <a:r>
              <a:rPr lang="tr-TR" b="1" dirty="0" err="1"/>
              <a:t>regio</a:t>
            </a:r>
            <a:r>
              <a:rPr lang="tr-TR" b="1" dirty="0"/>
              <a:t> </a:t>
            </a:r>
            <a:r>
              <a:rPr lang="tr-TR" b="1" dirty="0" err="1"/>
              <a:t>olfactoria</a:t>
            </a:r>
            <a:r>
              <a:rPr lang="tr-TR" b="1" dirty="0"/>
              <a:t> </a:t>
            </a:r>
            <a:r>
              <a:rPr lang="tr-TR" b="1" dirty="0" err="1"/>
              <a:t>tunicae</a:t>
            </a:r>
            <a:r>
              <a:rPr lang="tr-TR" b="1" dirty="0"/>
              <a:t> </a:t>
            </a:r>
            <a:r>
              <a:rPr lang="tr-TR" b="1" dirty="0" err="1"/>
              <a:t>mucosae</a:t>
            </a:r>
            <a:r>
              <a:rPr lang="tr-TR" b="1" dirty="0"/>
              <a:t> </a:t>
            </a:r>
            <a:r>
              <a:rPr lang="tr-TR" b="1" dirty="0" err="1"/>
              <a:t>nasi</a:t>
            </a:r>
            <a:r>
              <a:rPr lang="tr-TR" b="1" dirty="0"/>
              <a:t>) bulunur</a:t>
            </a:r>
            <a:r>
              <a:rPr lang="tr-TR" dirty="0"/>
              <a:t>. Her bir burun boşluğunda yaklaşık 2,5 cm</a:t>
            </a:r>
            <a:r>
              <a:rPr lang="tr-TR" baseline="30000" dirty="0"/>
              <a:t>2</a:t>
            </a:r>
            <a:r>
              <a:rPr lang="tr-TR" dirty="0"/>
              <a:t>'lik bir yer kaplayan bu mukozada destek, koku (reseptör) ve bazal hücreler olmak üzere, 3 çeşit hücre bulunur. </a:t>
            </a:r>
            <a:endParaRPr lang="en-US" dirty="0"/>
          </a:p>
          <a:p>
            <a:r>
              <a:rPr lang="tr-TR" dirty="0"/>
              <a:t>Destek hücreleri silindirik </a:t>
            </a:r>
            <a:r>
              <a:rPr lang="tr-TR" dirty="0" err="1"/>
              <a:t>epitel</a:t>
            </a:r>
            <a:r>
              <a:rPr lang="tr-TR" dirty="0"/>
              <a:t> hücreleridir. Koku (reseptör) hücreleri </a:t>
            </a:r>
            <a:r>
              <a:rPr lang="tr-TR" dirty="0" err="1"/>
              <a:t>bipolar</a:t>
            </a:r>
            <a:r>
              <a:rPr lang="tr-TR" dirty="0"/>
              <a:t> nöronlar olup, bunların hücre gövdeleri destek hücrelerinin arasında bulunur ve </a:t>
            </a:r>
            <a:r>
              <a:rPr lang="tr-TR" b="1" dirty="0"/>
              <a:t>her bir burun boşluğunda yaklaşık 25 milyon koku hücresi bulunur</a:t>
            </a:r>
            <a:r>
              <a:rPr lang="tr-TR" dirty="0"/>
              <a:t>. Her bir koku hücresinin </a:t>
            </a:r>
            <a:r>
              <a:rPr lang="tr-TR" dirty="0" err="1"/>
              <a:t>dendrit'e</a:t>
            </a:r>
            <a:r>
              <a:rPr lang="tr-TR" dirty="0"/>
              <a:t> uyan </a:t>
            </a:r>
            <a:r>
              <a:rPr lang="tr-TR" dirty="0" err="1"/>
              <a:t>periferik</a:t>
            </a:r>
            <a:r>
              <a:rPr lang="tr-TR" dirty="0"/>
              <a:t> uzantısı bir vezikül şeklinde şişlik gösterir ve bu vezikülden yaklaşık 6-8 adet </a:t>
            </a:r>
            <a:r>
              <a:rPr lang="tr-TR" dirty="0" err="1"/>
              <a:t>silia</a:t>
            </a:r>
            <a:r>
              <a:rPr lang="tr-TR" dirty="0"/>
              <a:t> çıkar. Bu </a:t>
            </a:r>
            <a:r>
              <a:rPr lang="tr-TR" dirty="0" err="1"/>
              <a:t>silialar</a:t>
            </a:r>
            <a:r>
              <a:rPr lang="tr-TR" dirty="0"/>
              <a:t> burun boşluğuna giren havadaki kokudan etkilenerek hücre gövdesini uyarır. Böylece koku alma işlemi başlamış olur. </a:t>
            </a:r>
            <a:endParaRPr lang="en-US" dirty="0"/>
          </a:p>
          <a:p>
            <a:r>
              <a:rPr lang="tr-TR" dirty="0" err="1"/>
              <a:t>Basal</a:t>
            </a:r>
            <a:r>
              <a:rPr lang="tr-TR" dirty="0"/>
              <a:t> hücreler destek hücrelerinin bazal kısımlarında bulunur ve bu hücrelerden destek hücreleri gelişir. Yaklaşık 2 ayda dökülerek kaybolur ve bazal hücrelerin farklılaşmasıyla yenileri oluşur. </a:t>
            </a:r>
            <a:r>
              <a:rPr lang="tr-TR" b="1" dirty="0"/>
              <a:t>İnsanlarda çoğalma özelliğine sahip tek reseptör tipidir</a:t>
            </a:r>
            <a:r>
              <a:rPr lang="tr-TR" dirty="0"/>
              <a:t>.</a:t>
            </a:r>
            <a:endParaRPr lang="en-US" dirty="0"/>
          </a:p>
          <a:p>
            <a:r>
              <a:rPr lang="tr-TR" dirty="0"/>
              <a:t>Her bir burun yarısında koku hücrelerinin santral uzantılarının birkaçı </a:t>
            </a:r>
            <a:r>
              <a:rPr lang="tr-TR" dirty="0" err="1"/>
              <a:t>biraraya</a:t>
            </a:r>
            <a:r>
              <a:rPr lang="tr-TR" dirty="0"/>
              <a:t> gelerek yaklaşık 20 adet olan </a:t>
            </a:r>
            <a:r>
              <a:rPr lang="tr-TR" b="1" dirty="0" err="1"/>
              <a:t>fila</a:t>
            </a:r>
            <a:r>
              <a:rPr lang="tr-TR" b="1" dirty="0"/>
              <a:t> </a:t>
            </a:r>
            <a:r>
              <a:rPr lang="tr-TR" b="1" dirty="0" err="1"/>
              <a:t>olfactoria</a:t>
            </a:r>
            <a:r>
              <a:rPr lang="tr-TR" dirty="0" err="1"/>
              <a:t>'yı</a:t>
            </a:r>
            <a:r>
              <a:rPr lang="tr-TR" dirty="0"/>
              <a:t> oluşturur. Koku yollarının 1. </a:t>
            </a:r>
            <a:r>
              <a:rPr lang="tr-TR" dirty="0" err="1"/>
              <a:t>nöronu'nu</a:t>
            </a:r>
            <a:r>
              <a:rPr lang="tr-TR" dirty="0"/>
              <a:t> oluşturan </a:t>
            </a:r>
            <a:r>
              <a:rPr lang="tr-TR" dirty="0" err="1"/>
              <a:t>fila</a:t>
            </a:r>
            <a:r>
              <a:rPr lang="tr-TR" dirty="0"/>
              <a:t> </a:t>
            </a:r>
            <a:r>
              <a:rPr lang="tr-TR" dirty="0" err="1"/>
              <a:t>olfactoria’lar</a:t>
            </a:r>
            <a:r>
              <a:rPr lang="tr-TR" dirty="0"/>
              <a:t>, </a:t>
            </a:r>
            <a:r>
              <a:rPr lang="tr-TR" dirty="0" err="1"/>
              <a:t>os</a:t>
            </a:r>
            <a:r>
              <a:rPr lang="tr-TR" dirty="0"/>
              <a:t> </a:t>
            </a:r>
            <a:r>
              <a:rPr lang="tr-TR" dirty="0" err="1"/>
              <a:t>ethmoidale'deki</a:t>
            </a:r>
            <a:r>
              <a:rPr lang="tr-TR" dirty="0"/>
              <a:t> </a:t>
            </a:r>
            <a:r>
              <a:rPr lang="tr-TR" dirty="0" err="1"/>
              <a:t>foramina</a:t>
            </a:r>
            <a:r>
              <a:rPr lang="tr-TR" dirty="0"/>
              <a:t> </a:t>
            </a:r>
            <a:r>
              <a:rPr lang="tr-TR" dirty="0" err="1"/>
              <a:t>cribrosa’dan</a:t>
            </a:r>
            <a:r>
              <a:rPr lang="tr-TR" dirty="0"/>
              <a:t> geçer ve fossa </a:t>
            </a:r>
            <a:r>
              <a:rPr lang="tr-TR" dirty="0" err="1"/>
              <a:t>cranii</a:t>
            </a:r>
            <a:r>
              <a:rPr lang="tr-TR" dirty="0"/>
              <a:t> </a:t>
            </a:r>
            <a:r>
              <a:rPr lang="tr-TR" dirty="0" err="1"/>
              <a:t>anterior'a</a:t>
            </a:r>
            <a:r>
              <a:rPr lang="tr-TR" dirty="0"/>
              <a:t> girer girmez, </a:t>
            </a:r>
            <a:r>
              <a:rPr lang="tr-TR" b="1" dirty="0" err="1"/>
              <a:t>bulbus</a:t>
            </a:r>
            <a:r>
              <a:rPr lang="tr-TR" b="1" dirty="0"/>
              <a:t> </a:t>
            </a:r>
            <a:r>
              <a:rPr lang="tr-TR" b="1" dirty="0" err="1"/>
              <a:t>olfactorius</a:t>
            </a:r>
            <a:r>
              <a:rPr lang="tr-TR" dirty="0" err="1"/>
              <a:t>'ta</a:t>
            </a:r>
            <a:r>
              <a:rPr lang="tr-TR" dirty="0"/>
              <a:t> sonlanırlar. </a:t>
            </a:r>
            <a:r>
              <a:rPr lang="tr-TR" b="1" dirty="0"/>
              <a:t>Bu sinirin lifleri </a:t>
            </a:r>
            <a:r>
              <a:rPr lang="tr-TR" b="1" dirty="0" err="1"/>
              <a:t>myelinsiz</a:t>
            </a:r>
            <a:r>
              <a:rPr lang="tr-TR" b="1" dirty="0"/>
              <a:t> olup</a:t>
            </a:r>
            <a:r>
              <a:rPr lang="tr-TR" dirty="0"/>
              <a:t> </a:t>
            </a:r>
            <a:r>
              <a:rPr lang="tr-TR" dirty="0" err="1"/>
              <a:t>Schwann</a:t>
            </a:r>
            <a:r>
              <a:rPr lang="tr-TR" dirty="0"/>
              <a:t> hücreleri ile kaplıdır.</a:t>
            </a:r>
            <a:endParaRPr lang="en-US" dirty="0"/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35555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6282" y="362078"/>
            <a:ext cx="10475710" cy="673833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Deri (</a:t>
            </a:r>
            <a:r>
              <a:rPr lang="tr-TR" b="1" dirty="0" err="1"/>
              <a:t>Cutis</a:t>
            </a:r>
            <a:r>
              <a:rPr lang="tr-TR" b="1" dirty="0"/>
              <a:t>, </a:t>
            </a:r>
            <a:r>
              <a:rPr lang="tr-TR" b="1" dirty="0" err="1"/>
              <a:t>Integumentum</a:t>
            </a:r>
            <a:r>
              <a:rPr lang="tr-TR" b="1" dirty="0"/>
              <a:t> </a:t>
            </a:r>
            <a:r>
              <a:rPr lang="tr-TR" b="1" dirty="0" err="1"/>
              <a:t>commune</a:t>
            </a:r>
            <a:r>
              <a:rPr lang="tr-TR" b="1" dirty="0"/>
              <a:t>)</a:t>
            </a:r>
            <a:endParaRPr lang="en-US" b="1" dirty="0"/>
          </a:p>
          <a:p>
            <a:r>
              <a:rPr lang="tr-TR" dirty="0"/>
              <a:t>Vücut yüzeyini örten ve derinindeki yapıları yaralanma, enfeksiyonla bulaşma ve kuruma gibi çeşitli fiziki ve kimyasal zararlı etkilerden koruyan deri, vücudun en büyük organıdır. Ağırlığı, üzerini örttüğü iskelet kaslarının yaklaşık %8'i kadardır ve 1,2-2,2 m</a:t>
            </a:r>
            <a:r>
              <a:rPr lang="tr-TR" baseline="30000" dirty="0"/>
              <a:t>2</a:t>
            </a:r>
            <a:r>
              <a:rPr lang="tr-TR" dirty="0"/>
              <a:t> alana sahiptir. Derinin %9'u baş, %9'u üst </a:t>
            </a:r>
            <a:r>
              <a:rPr lang="tr-TR" dirty="0" err="1"/>
              <a:t>ekstremite</a:t>
            </a:r>
            <a:r>
              <a:rPr lang="tr-TR" dirty="0"/>
              <a:t>, %18'i alt </a:t>
            </a:r>
            <a:r>
              <a:rPr lang="tr-TR" dirty="0" err="1"/>
              <a:t>ekstremite</a:t>
            </a:r>
            <a:r>
              <a:rPr lang="tr-TR" dirty="0"/>
              <a:t>, %18'i göğüs ve karnın ön duvarları, %18'i de arka duvarlarında bulunur. Kalınlığı da Vücudun </a:t>
            </a:r>
            <a:r>
              <a:rPr lang="tr-TR" dirty="0" err="1"/>
              <a:t>heryerinde</a:t>
            </a:r>
            <a:r>
              <a:rPr lang="tr-TR" dirty="0"/>
              <a:t> aynı olmayıp 1,5-4,0 mm arasında değişir. </a:t>
            </a:r>
            <a:r>
              <a:rPr lang="tr-TR" b="1" dirty="0"/>
              <a:t>Deri vücudun tüm dış yüzü, dış kulak yolu ve kulak zarının dış yüzünü örter</a:t>
            </a:r>
            <a:r>
              <a:rPr lang="tr-TR" dirty="0"/>
              <a:t>. </a:t>
            </a:r>
            <a:endParaRPr lang="en-US" dirty="0"/>
          </a:p>
          <a:p>
            <a:r>
              <a:rPr lang="tr-TR" dirty="0"/>
              <a:t>Deri, dudak kenarları ve anüs ağzında sindirim sistemi mukozası ile; burun boşluğunda solunum sistemi mukozası ile; göz kapakları kenarı, </a:t>
            </a:r>
            <a:r>
              <a:rPr lang="tr-TR" dirty="0" err="1"/>
              <a:t>puncta</a:t>
            </a:r>
            <a:r>
              <a:rPr lang="tr-TR" dirty="0"/>
              <a:t> </a:t>
            </a:r>
            <a:r>
              <a:rPr lang="tr-TR" dirty="0" err="1"/>
              <a:t>lacrimalia'da</a:t>
            </a:r>
            <a:r>
              <a:rPr lang="tr-TR" dirty="0"/>
              <a:t> ise </a:t>
            </a:r>
            <a:r>
              <a:rPr lang="tr-TR" dirty="0" err="1"/>
              <a:t>konjunktiva</a:t>
            </a:r>
            <a:r>
              <a:rPr lang="tr-TR" dirty="0"/>
              <a:t> ile birleşir. </a:t>
            </a:r>
            <a:endParaRPr lang="en-US" dirty="0"/>
          </a:p>
          <a:p>
            <a:r>
              <a:rPr lang="tr-TR" dirty="0"/>
              <a:t>Deride birçok </a:t>
            </a:r>
            <a:r>
              <a:rPr lang="tr-TR" dirty="0" err="1"/>
              <a:t>periferik</a:t>
            </a:r>
            <a:r>
              <a:rPr lang="tr-TR" dirty="0"/>
              <a:t> duyusal sinir sonlanmaları bulunur. Bunların sayesinde sıcak, soğuk, ıslaklık ve kuruluk gibi duyularla bir cismin sertliği, yüzeyinin şekli gibi özellikleri görme sisteminin desteği olmadan da fark edilebilir.  </a:t>
            </a:r>
            <a:endParaRPr lang="en-US" dirty="0"/>
          </a:p>
          <a:p>
            <a:r>
              <a:rPr lang="tr-TR" dirty="0"/>
              <a:t>Deri, içerisinde bulunan ter bezleri sayesinde vücut ısısının ayarlanmasında önemli rol oynadığı gibi, salgıladığı yağlı madde deriyi, dolayısıyla altındaki yapıları kurumaktan korur. Yine sınırlı olarak </a:t>
            </a:r>
            <a:r>
              <a:rPr lang="tr-TR" dirty="0" err="1"/>
              <a:t>ekskresyon</a:t>
            </a:r>
            <a:r>
              <a:rPr lang="tr-TR" dirty="0"/>
              <a:t> (salgı yapma) ve </a:t>
            </a:r>
            <a:r>
              <a:rPr lang="tr-TR" dirty="0" err="1"/>
              <a:t>absorbsiyon</a:t>
            </a:r>
            <a:r>
              <a:rPr lang="tr-TR" dirty="0"/>
              <a:t> (emme) fonksiyonu vardır.</a:t>
            </a:r>
            <a:endParaRPr lang="en-US" dirty="0"/>
          </a:p>
          <a:p>
            <a:r>
              <a:rPr lang="tr-TR" dirty="0"/>
              <a:t>Derinin esas bölümünü </a:t>
            </a:r>
            <a:r>
              <a:rPr lang="tr-TR" dirty="0" err="1"/>
              <a:t>mezanşimal</a:t>
            </a:r>
            <a:r>
              <a:rPr lang="tr-TR" dirty="0"/>
              <a:t> kökenli sıkı bağ dokusundan yapılmış </a:t>
            </a:r>
            <a:r>
              <a:rPr lang="tr-TR" b="1" dirty="0" err="1"/>
              <a:t>dermis</a:t>
            </a:r>
            <a:r>
              <a:rPr lang="tr-TR" b="1" dirty="0"/>
              <a:t> (</a:t>
            </a:r>
            <a:r>
              <a:rPr lang="tr-TR" b="1" dirty="0" err="1"/>
              <a:t>corium</a:t>
            </a:r>
            <a:r>
              <a:rPr lang="tr-TR" b="1" dirty="0"/>
              <a:t>)</a:t>
            </a:r>
            <a:r>
              <a:rPr lang="tr-TR" dirty="0"/>
              <a:t> oluşturur. Bunun üzerini örten </a:t>
            </a:r>
            <a:r>
              <a:rPr lang="tr-TR" dirty="0" err="1"/>
              <a:t>ektodermal</a:t>
            </a:r>
            <a:r>
              <a:rPr lang="tr-TR" dirty="0"/>
              <a:t> kökenli </a:t>
            </a:r>
            <a:r>
              <a:rPr lang="tr-TR" dirty="0" err="1"/>
              <a:t>epitel</a:t>
            </a:r>
            <a:r>
              <a:rPr lang="tr-TR" dirty="0"/>
              <a:t> tabakasına ise </a:t>
            </a:r>
            <a:r>
              <a:rPr lang="tr-TR" b="1" dirty="0" err="1"/>
              <a:t>epidermis</a:t>
            </a:r>
            <a:r>
              <a:rPr lang="tr-TR" dirty="0"/>
              <a:t> denilir. </a:t>
            </a:r>
            <a:r>
              <a:rPr lang="tr-TR" dirty="0" err="1"/>
              <a:t>Dermis'in</a:t>
            </a:r>
            <a:r>
              <a:rPr lang="tr-TR" dirty="0"/>
              <a:t> yüzeyinde damarların bulunduğu </a:t>
            </a:r>
            <a:r>
              <a:rPr lang="tr-TR" dirty="0" err="1"/>
              <a:t>papillalar</a:t>
            </a:r>
            <a:r>
              <a:rPr lang="tr-TR" dirty="0"/>
              <a:t> bulunur. Bu kısım sinir sonlanmaları bulunması nedeniyle hassastır. </a:t>
            </a:r>
            <a:r>
              <a:rPr lang="tr-TR" dirty="0" err="1"/>
              <a:t>Dermis'in</a:t>
            </a:r>
            <a:r>
              <a:rPr lang="tr-TR" dirty="0"/>
              <a:t> içinde veya altında ter bezleri, yağ bezleri ve kıl kökleri gibi özel görevi olan bazı organlar bulunur.</a:t>
            </a:r>
            <a:endParaRPr lang="en-US" dirty="0"/>
          </a:p>
          <a:p>
            <a:pPr marL="0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64436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130</TotalTime>
  <Words>1390</Words>
  <Application>Microsoft Office PowerPoint</Application>
  <PresentationFormat>Geniş ekran</PresentationFormat>
  <Paragraphs>40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Duyu Organları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Duyu Organları</dc:title>
  <dc:creator>Mert Ocak</dc:creator>
  <cp:lastModifiedBy>mert ocak</cp:lastModifiedBy>
  <cp:revision>4</cp:revision>
  <dcterms:created xsi:type="dcterms:W3CDTF">2020-01-15T07:21:42Z</dcterms:created>
  <dcterms:modified xsi:type="dcterms:W3CDTF">2020-01-16T06:43:23Z</dcterms:modified>
</cp:coreProperties>
</file>