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4"/>
  </p:notesMasterIdLst>
  <p:sldIdLst>
    <p:sldId id="1082" r:id="rId4"/>
    <p:sldId id="1084" r:id="rId5"/>
    <p:sldId id="1100" r:id="rId6"/>
    <p:sldId id="1086" r:id="rId7"/>
    <p:sldId id="1103" r:id="rId8"/>
    <p:sldId id="1104" r:id="rId9"/>
    <p:sldId id="1087" r:id="rId10"/>
    <p:sldId id="1088" r:id="rId11"/>
    <p:sldId id="1089" r:id="rId12"/>
    <p:sldId id="1105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164" autoAdjust="0"/>
    <p:restoredTop sz="91471" autoAdjust="0"/>
  </p:normalViewPr>
  <p:slideViewPr>
    <p:cSldViewPr snapToGrid="0">
      <p:cViewPr varScale="1">
        <p:scale>
          <a:sx n="45" d="100"/>
          <a:sy n="45" d="100"/>
        </p:scale>
        <p:origin x="54" y="438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2/28/2020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2/28/2020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2/28/2020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2/28/2020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2/28/2020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/>
          <a:lstStyle/>
          <a:p>
            <a:fld id="{419913B4-353A-43F0-919E-C9E766A5124A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Prof. Dr. Harun TANRIVERMİŞ, </a:t>
            </a:r>
            <a:r>
              <a:rPr lang="en-US" dirty="0" err="1"/>
              <a:t>Yrd</a:t>
            </a:r>
            <a:r>
              <a:rPr lang="en-US" dirty="0"/>
              <a:t>. </a:t>
            </a:r>
            <a:r>
              <a:rPr lang="en-US" dirty="0" err="1"/>
              <a:t>Doç</a:t>
            </a:r>
            <a:r>
              <a:rPr lang="en-US" dirty="0"/>
              <a:t>. Dr. </a:t>
            </a:r>
            <a:r>
              <a:rPr lang="en-US" dirty="0" err="1"/>
              <a:t>Yeşim</a:t>
            </a:r>
            <a:r>
              <a:rPr lang="en-US" dirty="0"/>
              <a:t> TANRIVERMİŞ </a:t>
            </a:r>
            <a:r>
              <a:rPr lang="en-US" dirty="0" err="1"/>
              <a:t>Ekonomi</a:t>
            </a:r>
            <a:r>
              <a:rPr lang="en-US" dirty="0"/>
              <a:t> I 2016-2017 </a:t>
            </a:r>
            <a:r>
              <a:rPr lang="en-US" dirty="0" err="1"/>
              <a:t>Güz</a:t>
            </a:r>
            <a:r>
              <a:rPr lang="en-US" dirty="0"/>
              <a:t> </a:t>
            </a:r>
            <a:r>
              <a:rPr lang="en-US" dirty="0" err="1"/>
              <a:t>Dönemi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033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2/28/2020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211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İŞLETME  FİNANSMANI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(3-0)3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43516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Esneklik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Fonların kullanılmasında daha rahat hareket edilmesi esneklik olarak kabul  edilir.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Atıl fonların ortaya çıkması durumunda bu fonları kullanarak borçların  ödenebilme avantajı vermesi, esnek olmayı göstermektedir.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UVYK’ların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tercih edilmesi halinde esneklik kabiliyeti azalmaktadır.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400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KVYK’ların</a:t>
            </a:r>
            <a:r>
              <a:rPr lang="tr-TR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geri ödeme süreleri kısa olduğundan bu tür kaynakların  kendisini ödemesi de daha kolay olmaktadır.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16094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 fontScale="90000"/>
          </a:bodyPr>
          <a:lstStyle/>
          <a:p>
            <a:pPr algn="ctr"/>
            <a:r>
              <a:rPr lang="tr-TR" sz="2700" dirty="0"/>
              <a:t>İşletmelerin nakit bulundurma ihtiyacını  belirleyen başlıca etmenler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gelecekteki nakit akış tahmini,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faaliyetlerinin niteliği-nakit giriş/çıkışları arasındaki zaman uyumu,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alış/satış şartları,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Alacakların devir hızı,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Stokların miktarı ve stok devir hızı,  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kredi sağlama kapasitesi,  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Ödenmemiş sermaye miktarı,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Borçları konsolide edebilme (vadesi gelen KVYK, uzun vadeliye dönüştürme  veya erteleme olanağı)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borçlarının vade yapısı,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Yakın tarihte yüklü miktarda ödeme yapma olasılığı,</a:t>
            </a:r>
          </a:p>
          <a:p>
            <a:pPr marL="457200" indent="-457200" algn="just">
              <a:spcBef>
                <a:spcPts val="0"/>
              </a:spcBef>
              <a:buFont typeface="+mj-lt"/>
              <a:buAutoNum type="arabicParenR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Beklenmedik durumlarla karşılaşma olasılığı.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3761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İşletme Sermayesi Yönetimi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lvl="0" indent="0" fontAlgn="auto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None/>
            </a:pPr>
            <a:r>
              <a:rPr lang="tr-TR" sz="2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Alacaklar, işletmenin senetli veya senetsiz kredili satışlardan  tahsil edilmemiş olan kısımlarını oluşturur.</a:t>
            </a:r>
          </a:p>
          <a:p>
            <a:pPr marL="0" lvl="0" indent="0" fontAlgn="auto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None/>
            </a:pPr>
            <a:r>
              <a:rPr lang="tr-TR" sz="2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Alacak yönetiminde gerekli etkinlik sağlanması halinde;</a:t>
            </a:r>
          </a:p>
          <a:p>
            <a:pPr marL="342900" lvl="0" indent="-342900" fontAlgn="auto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Font typeface="+mj-lt"/>
              <a:buAutoNum type="alphaLcParenR"/>
            </a:pPr>
            <a:r>
              <a:rPr lang="tr-TR" sz="2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girişleri hızlanır,</a:t>
            </a:r>
          </a:p>
          <a:p>
            <a:pPr marL="342900" lvl="0" indent="-342900" fontAlgn="auto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Font typeface="+mj-lt"/>
              <a:buAutoNum type="alphaLcParenR"/>
            </a:pPr>
            <a:r>
              <a:rPr lang="tr-TR" sz="2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Karlılık artar,</a:t>
            </a:r>
          </a:p>
          <a:p>
            <a:pPr marL="342900" lvl="0" indent="-342900" fontAlgn="auto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Font typeface="+mj-lt"/>
              <a:buAutoNum type="alphaLcParenR"/>
            </a:pPr>
            <a:r>
              <a:rPr lang="tr-TR" sz="2400" kern="0" spc="5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Finansman ihtiyacı üzerinde önemli etkiler yapar.</a:t>
            </a:r>
            <a:endParaRPr lang="tr-TR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653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 fontScale="90000"/>
          </a:bodyPr>
          <a:lstStyle/>
          <a:p>
            <a:pPr algn="ctr"/>
            <a:r>
              <a:rPr lang="nn-NO" sz="2700" dirty="0"/>
              <a:t>Alacak yönetiminde işletmeler hangi  kararları baştan almalıdır?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457200" indent="-457200" algn="just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Satış hacmi belirlenmeli,</a:t>
            </a:r>
          </a:p>
          <a:p>
            <a:pPr marL="457200" indent="-457200" algn="just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İşletmenin büyüklüğü (kaynak maliyetinin düşüklüğü, kredi alabilme olanakları vb.)</a:t>
            </a:r>
          </a:p>
          <a:p>
            <a:pPr marL="457200" indent="-457200" algn="just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İşletmenin satış şartları belirlenmeli,</a:t>
            </a:r>
          </a:p>
          <a:p>
            <a:pPr marL="457200" indent="-457200" algn="just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Kredili satış teklifleri (kabul / </a:t>
            </a:r>
            <a:r>
              <a:rPr lang="tr-TR" sz="2000" dirty="0" err="1">
                <a:latin typeface="Arial" panose="020B0604020202020204" pitchFamily="34" charset="0"/>
                <a:cs typeface="Arial" panose="020B0604020202020204" pitchFamily="34" charset="0"/>
              </a:rPr>
              <a:t>red</a:t>
            </a: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) değerlendirilmeli,</a:t>
            </a:r>
          </a:p>
          <a:p>
            <a:pPr marL="457200" indent="-457200" algn="just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Genel tahsilat politikası belirlenmeli,</a:t>
            </a:r>
          </a:p>
          <a:p>
            <a:pPr marL="457200" indent="-457200" algn="just" fontAlgn="t">
              <a:buFont typeface="+mj-lt"/>
              <a:buAutoNum type="arabicParenR"/>
            </a:pPr>
            <a:r>
              <a:rPr lang="tr-TR" sz="2000" dirty="0">
                <a:latin typeface="Arial" panose="020B0604020202020204" pitchFamily="34" charset="0"/>
                <a:cs typeface="Arial" panose="020B0604020202020204" pitchFamily="34" charset="0"/>
              </a:rPr>
              <a:t>Fabrika işletmeciliği ve büro hizmetlerinde sağlanan etkinlik (malların  zamanında hasarsız teslimi, faturaların takibi, müşterilerin önceden uyarılması vb.)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76287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nn-NO" sz="2700" dirty="0"/>
              <a:t>Alacakların yönetiminin temel işlevleri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457200" indent="-457200" fontAlgn="t">
              <a:buFont typeface="+mj-lt"/>
              <a:buAutoNum type="arabicParenR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Genel politikanın saptanması,</a:t>
            </a:r>
          </a:p>
          <a:p>
            <a:pPr marL="457200" indent="-457200" fontAlgn="t">
              <a:buFont typeface="+mj-lt"/>
              <a:buAutoNum type="arabicParenR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Saptanan politikanın müşterilere bireysel olarak uygulanması,</a:t>
            </a:r>
          </a:p>
          <a:p>
            <a:pPr marL="457200" indent="-457200" fontAlgn="t">
              <a:buFont typeface="+mj-lt"/>
              <a:buAutoNum type="arabicParenR"/>
            </a:pPr>
            <a:r>
              <a:rPr lang="tr-TR" dirty="0">
                <a:latin typeface="Arial" panose="020B0604020202020204" pitchFamily="34" charset="0"/>
                <a:cs typeface="Arial" panose="020B0604020202020204" pitchFamily="34" charset="0"/>
              </a:rPr>
              <a:t>Uygulanan kredili satış politikasının kontrolü.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8569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nn-NO" sz="2700" dirty="0"/>
              <a:t>Stokların Yönetimi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algn="just" fontAlgn="t">
              <a:buFont typeface="Wingdings" panose="05000000000000000000" pitchFamily="2" charset="2"/>
              <a:buChar char="Ø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Stok yönetimi, sağlanacak yarar ile maliyet arasındaki farkı  maksimize edecek sipariş veya üretim miktarının belirlenmesi ve  işletmenin vergi yükümlülüğünü en düşük düzeye indirecek stok  değerleme yönteminin tespitiyle ilgilenir.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Üretim ve satışın süreklilik </a:t>
            </a:r>
            <a:r>
              <a:rPr lang="tr-TR" sz="2400" dirty="0" err="1">
                <a:latin typeface="Arial" panose="020B0604020202020204" pitchFamily="34" charset="0"/>
                <a:cs typeface="Arial" panose="020B0604020202020204" pitchFamily="34" charset="0"/>
              </a:rPr>
              <a:t>arzetmesi</a:t>
            </a:r>
            <a:r>
              <a:rPr lang="tr-TR" sz="2400" dirty="0">
                <a:latin typeface="Arial" panose="020B0604020202020204" pitchFamily="34" charset="0"/>
                <a:cs typeface="Arial" panose="020B0604020202020204" pitchFamily="34" charset="0"/>
              </a:rPr>
              <a:t> için gerekli ekonomik stok  miktarının ve bunun sipariş zaman noktalarının saptanmasıdır.</a:t>
            </a:r>
          </a:p>
          <a:p>
            <a:pPr algn="just" fontAlgn="t">
              <a:buFont typeface="Wingdings" panose="05000000000000000000" pitchFamily="2" charset="2"/>
              <a:buChar char="Ø"/>
            </a:pPr>
            <a:endParaRPr lang="tr-TR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7172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Faaliyet Döngüsü ve Nakit Döngüsü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92075" algn="l"/>
              </a:tabLst>
            </a:pPr>
            <a:r>
              <a:rPr lang="tr-TR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döngüsünün artması, işletmenin daha fazla  </a:t>
            </a:r>
            <a:r>
              <a:rPr lang="tr-TR" kern="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finanslamaya</a:t>
            </a:r>
            <a:r>
              <a:rPr lang="tr-TR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ihtiyaç duyduğunu gösterir.</a:t>
            </a:r>
          </a:p>
          <a:p>
            <a:pPr marL="483871" lvl="0" indent="-457200" algn="just" fontAlgn="auto">
              <a:lnSpc>
                <a:spcPct val="100000"/>
              </a:lnSpc>
              <a:spcBef>
                <a:spcPts val="175"/>
              </a:spcBef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92075" algn="l"/>
              </a:tabLst>
            </a:pPr>
            <a:r>
              <a:rPr lang="tr-TR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Nakit döngüsünün uzaması, işletmenin stoklarının  devir hızında ve/veya alacakların tahsilinde problem  olduğunu gösterir.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tr-TR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9566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İşletme Sermayesinin Finansmanı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İŞLETMELER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Bünyelerinde önemli tutarlara ulaşan nakit/stok tutmaktadır,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Alacaklarının (fonların) bir bölümü müşterileri üzerinde kalmaktadır,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Mevsimlik hareketlenmelerden dolayı işletme sermayesi ihtiyacı  dalgalanma göstermektedir,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sz="2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İşletmeler en alt düzeyde de olsa mutlaka bünyelerinde nakit/alacak/stok  bulundurmaktadır. Bizler de bu duruma aynı zamanda devamlı (değişmez)  işletme sermayesi deriz.</a:t>
            </a: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9352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aşlık 1"/>
          <p:cNvSpPr>
            <a:spLocks noGrp="1"/>
          </p:cNvSpPr>
          <p:nvPr>
            <p:ph type="title"/>
          </p:nvPr>
        </p:nvSpPr>
        <p:spPr>
          <a:xfrm>
            <a:off x="476715" y="1328476"/>
            <a:ext cx="8137603" cy="686099"/>
          </a:xfrm>
        </p:spPr>
        <p:txBody>
          <a:bodyPr anchor="t">
            <a:normAutofit/>
          </a:bodyPr>
          <a:lstStyle/>
          <a:p>
            <a:pPr algn="ctr"/>
            <a:r>
              <a:rPr lang="tr-TR" sz="2700" dirty="0"/>
              <a:t>Dengeli </a:t>
            </a:r>
            <a:r>
              <a:rPr lang="tr-TR" sz="2700" dirty="0" err="1"/>
              <a:t>Finanslama</a:t>
            </a:r>
            <a:r>
              <a:rPr lang="tr-TR" sz="2700" dirty="0"/>
              <a:t> Stratejisi</a:t>
            </a:r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782857" y="1914548"/>
            <a:ext cx="7520222" cy="3373284"/>
          </a:xfrm>
        </p:spPr>
        <p:txBody>
          <a:bodyPr anchor="t"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 sermayesinin finansmanında,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İşletmenin duran varlıklarının ve işletme  sermayesinin süreklilik gösteren kısımlarının, uzun  vadeli kaynaklarla,</a:t>
            </a:r>
          </a:p>
          <a:p>
            <a:pPr algn="just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tr-TR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Sadece dalgalanma gösteren işletme sermayesi  unsurlarının, kısa vadeli kaynaklarla finanse  edilmesidir.</a:t>
            </a:r>
          </a:p>
          <a:p>
            <a:pPr marL="0" indent="0" algn="just">
              <a:spcBef>
                <a:spcPts val="0"/>
              </a:spcBef>
              <a:buNone/>
            </a:pPr>
            <a:endParaRPr lang="tr-TR" sz="2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Altbilgi Yer Tutucusu 1">
            <a:extLst>
              <a:ext uri="{FF2B5EF4-FFF2-40B4-BE49-F238E27FC236}">
                <a16:creationId xmlns:a16="http://schemas.microsoft.com/office/drawing/2014/main" id="{0CA285FF-45CB-4FEA-A7C2-C3C6E1083EB3}"/>
              </a:ext>
            </a:extLst>
          </p:cNvPr>
          <p:cNvSpPr txBox="1">
            <a:spLocks/>
          </p:cNvSpPr>
          <p:nvPr/>
        </p:nvSpPr>
        <p:spPr>
          <a:xfrm>
            <a:off x="5049348" y="5592104"/>
            <a:ext cx="3783746" cy="229001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tr-TR"/>
            </a:defPPr>
            <a:lvl1pPr marL="0" algn="ctr" defTabSz="914400" rtl="0" eaLnBrk="1" latinLnBrk="0" hangingPunct="1">
              <a:defRPr sz="900" kern="1200" cap="all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defTabSz="685800">
              <a:defRPr/>
            </a:pPr>
            <a:endParaRPr lang="en-US" sz="675" dirty="0">
              <a:ln>
                <a:solidFill>
                  <a:srgbClr val="47176C"/>
                </a:solidFill>
              </a:ln>
              <a:solidFill>
                <a:srgbClr val="46166B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83000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12632</TotalTime>
  <Words>457</Words>
  <Application>Microsoft Office PowerPoint</Application>
  <PresentationFormat>Ekran Gösterisi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7" baseType="lpstr">
      <vt:lpstr>Arial</vt:lpstr>
      <vt:lpstr>Calibri</vt:lpstr>
      <vt:lpstr>Century Gothic</vt:lpstr>
      <vt:lpstr>Wingdings</vt:lpstr>
      <vt:lpstr>ekonomi</vt:lpstr>
      <vt:lpstr>1_Rics</vt:lpstr>
      <vt:lpstr>h.t.</vt:lpstr>
      <vt:lpstr>PowerPoint Sunusu</vt:lpstr>
      <vt:lpstr>İşletmelerin nakit bulundurma ihtiyacını  belirleyen başlıca etmenler</vt:lpstr>
      <vt:lpstr>İşletme Sermayesi Yönetimi</vt:lpstr>
      <vt:lpstr>Alacak yönetiminde işletmeler hangi  kararları baştan almalıdır?</vt:lpstr>
      <vt:lpstr>Alacakların yönetiminin temel işlevleri</vt:lpstr>
      <vt:lpstr>Stokların Yönetimi</vt:lpstr>
      <vt:lpstr>Faaliyet Döngüsü ve Nakit Döngüsü</vt:lpstr>
      <vt:lpstr>İşletme Sermayesinin Finansmanı</vt:lpstr>
      <vt:lpstr>Dengeli Finanslama Stratejisi</vt:lpstr>
      <vt:lpstr>Esneklik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salih demirkaya</cp:lastModifiedBy>
  <cp:revision>824</cp:revision>
  <cp:lastPrinted>2016-10-24T07:53:35Z</cp:lastPrinted>
  <dcterms:created xsi:type="dcterms:W3CDTF">2016-09-18T09:35:24Z</dcterms:created>
  <dcterms:modified xsi:type="dcterms:W3CDTF">2020-02-28T14:03:46Z</dcterms:modified>
</cp:coreProperties>
</file>