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38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34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09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67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48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987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16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71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25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7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54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30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08359" y="3576118"/>
            <a:ext cx="8249217" cy="1783533"/>
          </a:xfrm>
        </p:spPr>
        <p:txBody>
          <a:bodyPr>
            <a:normAutofit fontScale="90000"/>
          </a:bodyPr>
          <a:lstStyle/>
          <a:p>
            <a:r>
              <a:rPr lang="pt-PT" b="1" dirty="0"/>
              <a:t>ISP 419 PORTEKIZ </a:t>
            </a:r>
            <a:r>
              <a:rPr lang="pt-PT" b="1" dirty="0" smtClean="0"/>
              <a:t>TARIHI</a:t>
            </a:r>
            <a:br>
              <a:rPr lang="pt-PT" b="1" dirty="0" smtClean="0"/>
            </a:br>
            <a:r>
              <a:rPr lang="pt-PT" b="1" dirty="0" smtClean="0"/>
              <a:t/>
            </a:r>
            <a:br>
              <a:rPr lang="pt-PT" b="1" dirty="0" smtClean="0"/>
            </a:br>
            <a:r>
              <a:rPr lang="pt-PT" b="1" dirty="0" smtClean="0"/>
              <a:t>HISTÓRIA DE PORTUGAL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92309" y="4952246"/>
            <a:ext cx="9144000" cy="1655762"/>
          </a:xfrm>
        </p:spPr>
        <p:txBody>
          <a:bodyPr>
            <a:normAutofit lnSpcReduction="10000"/>
          </a:bodyPr>
          <a:lstStyle/>
          <a:p>
            <a:endParaRPr lang="pt-PT" dirty="0" smtClean="0"/>
          </a:p>
          <a:p>
            <a:endParaRPr lang="pt-PT" dirty="0"/>
          </a:p>
          <a:p>
            <a:pPr algn="r"/>
            <a:r>
              <a:rPr lang="pt-PT" dirty="0" smtClean="0"/>
              <a:t>José Ribeiro</a:t>
            </a:r>
          </a:p>
          <a:p>
            <a:pPr algn="r"/>
            <a:r>
              <a:rPr lang="pt-PT" dirty="0" smtClean="0"/>
              <a:t>jribeiro@ankara.edu.tr</a:t>
            </a:r>
            <a:endParaRPr lang="en-GB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14" y="113592"/>
            <a:ext cx="2190750" cy="2085975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2329664" y="212543"/>
            <a:ext cx="8249217" cy="17835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100" b="1" dirty="0" smtClean="0"/>
              <a:t>Sub-departamento de Língua Portuguesa | Faculdade de Línguas, História e Geografia | Universidade de Ankara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1610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Civil war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In April 1831 Dom Pedro, faced with insurmountable political obstacles in</a:t>
            </a:r>
          </a:p>
          <a:p>
            <a:pPr marL="0" indent="0">
              <a:buNone/>
            </a:pPr>
            <a:r>
              <a:rPr lang="en-GB" dirty="0"/>
              <a:t>Brazil, chose to abdicate the imperial crown and sail for Europe. On 3 March</a:t>
            </a:r>
          </a:p>
          <a:p>
            <a:pPr marL="0" indent="0">
              <a:buNone/>
            </a:pPr>
            <a:r>
              <a:rPr lang="en-GB" dirty="0"/>
              <a:t>1832 the ex-emperor, now preferring to be known as the Duke of Braganza,</a:t>
            </a:r>
          </a:p>
          <a:p>
            <a:pPr marL="0" indent="0">
              <a:buNone/>
            </a:pPr>
            <a:r>
              <a:rPr lang="en-GB" dirty="0"/>
              <a:t>disembarked at Terceira, proclaiming himself Regent and protector of his</a:t>
            </a:r>
          </a:p>
          <a:p>
            <a:pPr marL="0" indent="0">
              <a:buNone/>
            </a:pPr>
            <a:r>
              <a:rPr lang="en-GB" dirty="0"/>
              <a:t>daughter’s rights, and finalized the preparations in train to launch a combined</a:t>
            </a:r>
          </a:p>
          <a:p>
            <a:pPr marL="0" indent="0">
              <a:buNone/>
            </a:pPr>
            <a:r>
              <a:rPr lang="en-GB" dirty="0"/>
              <a:t>naval and military expedition to the mainland.</a:t>
            </a:r>
            <a:r>
              <a:rPr lang="pt-PT" dirty="0" smtClean="0"/>
              <a:t>.</a:t>
            </a:r>
            <a:r>
              <a:rPr lang="pt-PT" dirty="0" smtClean="0"/>
              <a:t>”</a:t>
            </a:r>
            <a:endParaRPr lang="pt-PT" dirty="0" smtClean="0"/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</a:t>
            </a:r>
            <a:r>
              <a:rPr lang="pt-PT" b="1" dirty="0" smtClean="0"/>
              <a:t>p.75)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468637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Civil war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The Liberal cause in Oporto looked as though it would be jeopardized by the</a:t>
            </a:r>
          </a:p>
          <a:p>
            <a:pPr marL="0" indent="0">
              <a:buNone/>
            </a:pPr>
            <a:r>
              <a:rPr lang="en-GB" dirty="0"/>
              <a:t>exodus of a sizeable contingent which had sailed to the Algarve. In the event it</a:t>
            </a:r>
          </a:p>
          <a:p>
            <a:pPr marL="0" indent="0">
              <a:buNone/>
            </a:pPr>
            <a:r>
              <a:rPr lang="en-GB" dirty="0"/>
              <a:t>disembarked in June 1833 and, led by the Duke of Terceira, marched rapidly</a:t>
            </a:r>
          </a:p>
          <a:p>
            <a:pPr marL="0" indent="0">
              <a:buNone/>
            </a:pPr>
            <a:r>
              <a:rPr lang="en-GB" dirty="0"/>
              <a:t>north, meeting no real resistance. It traversed the Alentejo, and entered Lisbon</a:t>
            </a:r>
          </a:p>
          <a:p>
            <a:pPr marL="0" indent="0">
              <a:buNone/>
            </a:pPr>
            <a:r>
              <a:rPr lang="en-GB" dirty="0"/>
              <a:t>on 24 July. The capture of the capital was decisive. The demoralized </a:t>
            </a:r>
            <a:r>
              <a:rPr lang="en-GB" dirty="0" err="1"/>
              <a:t>Miguelite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forces were defeated at both </a:t>
            </a:r>
            <a:r>
              <a:rPr lang="en-GB" dirty="0" err="1"/>
              <a:t>Almoster</a:t>
            </a:r>
            <a:r>
              <a:rPr lang="en-GB" dirty="0"/>
              <a:t> and </a:t>
            </a:r>
            <a:r>
              <a:rPr lang="en-GB" dirty="0" err="1"/>
              <a:t>Asseiceira</a:t>
            </a:r>
            <a:r>
              <a:rPr lang="en-GB" dirty="0"/>
              <a:t>, but it was not until 26</a:t>
            </a:r>
          </a:p>
          <a:p>
            <a:pPr marL="0" indent="0">
              <a:buNone/>
            </a:pPr>
            <a:r>
              <a:rPr lang="en-GB" dirty="0"/>
              <a:t>May of the following year that a convention was signed at </a:t>
            </a:r>
            <a:r>
              <a:rPr lang="en-GB" dirty="0" err="1"/>
              <a:t>Evoramonte</a:t>
            </a:r>
            <a:r>
              <a:rPr lang="en-GB" dirty="0"/>
              <a:t>, northeast</a:t>
            </a:r>
          </a:p>
          <a:p>
            <a:pPr marL="0" indent="0">
              <a:buNone/>
            </a:pPr>
            <a:r>
              <a:rPr lang="en-GB" dirty="0"/>
              <a:t>of </a:t>
            </a:r>
            <a:r>
              <a:rPr lang="en-GB" dirty="0" err="1"/>
              <a:t>Evora</a:t>
            </a:r>
            <a:r>
              <a:rPr lang="en-GB" dirty="0"/>
              <a:t>, that put an end to hostilities. The Convention banned Dom Miguel</a:t>
            </a:r>
          </a:p>
          <a:p>
            <a:pPr marL="0" indent="0">
              <a:buNone/>
            </a:pPr>
            <a:r>
              <a:rPr lang="en-GB" dirty="0"/>
              <a:t>from the country, and so put an end to the </a:t>
            </a:r>
            <a:r>
              <a:rPr lang="en-GB" dirty="0" err="1"/>
              <a:t>ancien</a:t>
            </a:r>
            <a:r>
              <a:rPr lang="en-GB" dirty="0"/>
              <a:t> </a:t>
            </a:r>
            <a:r>
              <a:rPr lang="en-GB" dirty="0" err="1"/>
              <a:t>régime</a:t>
            </a:r>
            <a:r>
              <a:rPr lang="en-GB" dirty="0"/>
              <a:t> in Portugal.</a:t>
            </a:r>
            <a:r>
              <a:rPr lang="pt-PT" dirty="0" smtClean="0"/>
              <a:t>.</a:t>
            </a:r>
            <a:r>
              <a:rPr lang="pt-PT" dirty="0" smtClean="0"/>
              <a:t>”</a:t>
            </a:r>
            <a:endParaRPr lang="pt-PT" dirty="0" smtClean="0"/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</a:t>
            </a:r>
            <a:r>
              <a:rPr lang="pt-PT" b="1" dirty="0" smtClean="0"/>
              <a:t>p.75)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167299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7542" y="93521"/>
            <a:ext cx="10515600" cy="1325563"/>
          </a:xfrm>
        </p:spPr>
        <p:txBody>
          <a:bodyPr/>
          <a:lstStyle/>
          <a:p>
            <a:r>
              <a:rPr lang="pt-PT" dirty="0" smtClean="0"/>
              <a:t>SUMÁRIO: </a:t>
            </a:r>
            <a:endParaRPr lang="en-GB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3085" y="1140737"/>
            <a:ext cx="11072387" cy="53777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The End of the Old Regime</a:t>
            </a:r>
          </a:p>
          <a:p>
            <a:pPr marL="0" indent="0">
              <a:buNone/>
            </a:pPr>
            <a:r>
              <a:rPr lang="en-GB" dirty="0"/>
              <a:t>The 1820 </a:t>
            </a:r>
            <a:r>
              <a:rPr lang="en-GB" dirty="0" smtClean="0"/>
              <a:t>Revolution;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Constitution </a:t>
            </a:r>
            <a:r>
              <a:rPr lang="en-GB" dirty="0"/>
              <a:t>and </a:t>
            </a:r>
            <a:r>
              <a:rPr lang="en-GB" dirty="0" smtClean="0"/>
              <a:t>reaction;</a:t>
            </a:r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constitutional </a:t>
            </a:r>
            <a:r>
              <a:rPr lang="en-GB" dirty="0" smtClean="0"/>
              <a:t>charter;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Civil war;</a:t>
            </a:r>
            <a:endParaRPr lang="en-GB" dirty="0" smtClean="0"/>
          </a:p>
          <a:p>
            <a:pPr marL="0" indent="0">
              <a:buNone/>
            </a:pPr>
            <a:r>
              <a:rPr lang="pt-PT" dirty="0" smtClean="0"/>
              <a:t> </a:t>
            </a:r>
            <a:r>
              <a:rPr lang="pt-PT" b="1" dirty="0" smtClean="0"/>
              <a:t>Bibliografia:</a:t>
            </a:r>
          </a:p>
          <a:p>
            <a:pPr marL="457200" indent="-457200">
              <a:buAutoNum type="arabicPeriod"/>
            </a:pPr>
            <a:r>
              <a:rPr lang="en-GB" sz="2200" dirty="0" smtClean="0"/>
              <a:t>Disney</a:t>
            </a:r>
            <a:r>
              <a:rPr lang="en-GB" sz="2200" dirty="0"/>
              <a:t>, A.R.; History of Portugal and the Portuguese Empire, Vol. 1: From Beginnings to 1807: </a:t>
            </a:r>
            <a:r>
              <a:rPr lang="en-GB" sz="2200" dirty="0" smtClean="0"/>
              <a:t>Portuguese Empire </a:t>
            </a:r>
            <a:r>
              <a:rPr lang="en-GB" sz="2200" dirty="0"/>
              <a:t>(Volume </a:t>
            </a:r>
            <a:r>
              <a:rPr lang="en-GB" sz="2200" dirty="0" smtClean="0"/>
              <a:t>2,),</a:t>
            </a:r>
            <a:r>
              <a:rPr lang="en-GB" sz="2200" dirty="0"/>
              <a:t>Cambridge, 2009; </a:t>
            </a:r>
            <a:endParaRPr lang="en-GB" sz="2200" dirty="0" smtClean="0"/>
          </a:p>
          <a:p>
            <a:pPr marL="457200" indent="-457200">
              <a:buAutoNum type="arabicPeriod" startAt="2"/>
            </a:pPr>
            <a:r>
              <a:rPr lang="pt-PT" sz="2200" dirty="0" smtClean="0"/>
              <a:t>Oliveira </a:t>
            </a:r>
            <a:r>
              <a:rPr lang="pt-PT" sz="2200" dirty="0"/>
              <a:t>Marques, A Very Short History of Portugal, Tinta da China, </a:t>
            </a:r>
            <a:r>
              <a:rPr lang="pt-PT" sz="2200" dirty="0" smtClean="0"/>
              <a:t>2018</a:t>
            </a:r>
          </a:p>
          <a:p>
            <a:pPr marL="457200" indent="-457200">
              <a:buAutoNum type="arabicPeriod" startAt="2"/>
            </a:pPr>
            <a:r>
              <a:rPr lang="pt-PT" sz="2200" dirty="0" smtClean="0"/>
              <a:t>Saraiva, Hermano José, Portugal: a Companion History, Carcanet,  1997</a:t>
            </a:r>
            <a:endParaRPr lang="en-GB" sz="2200" dirty="0"/>
          </a:p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7369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1820 Revolution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 algn="just">
              <a:buNone/>
            </a:pPr>
            <a:r>
              <a:rPr lang="en-GB" dirty="0" smtClean="0"/>
              <a:t>“</a:t>
            </a:r>
            <a:r>
              <a:rPr lang="en-GB" dirty="0"/>
              <a:t>A revolution was fomented by a small group of intellectuals from Oporto who, </a:t>
            </a:r>
            <a:r>
              <a:rPr lang="en-GB" dirty="0" smtClean="0"/>
              <a:t>in 1818</a:t>
            </a:r>
            <a:r>
              <a:rPr lang="en-GB" dirty="0"/>
              <a:t>, had set up an underground organization known as the ‘</a:t>
            </a:r>
            <a:r>
              <a:rPr lang="en-GB" dirty="0" err="1"/>
              <a:t>Sinédrio</a:t>
            </a:r>
            <a:r>
              <a:rPr lang="en-GB" dirty="0"/>
              <a:t>’. </a:t>
            </a:r>
            <a:r>
              <a:rPr lang="en-GB" dirty="0" smtClean="0"/>
              <a:t>Among its </a:t>
            </a:r>
            <a:r>
              <a:rPr lang="en-GB" dirty="0"/>
              <a:t>more notorious members were Fernando </a:t>
            </a:r>
            <a:r>
              <a:rPr lang="en-GB" dirty="0" err="1"/>
              <a:t>Tomás</a:t>
            </a:r>
            <a:r>
              <a:rPr lang="en-GB" dirty="0"/>
              <a:t>, the son of a fisherman </a:t>
            </a:r>
            <a:r>
              <a:rPr lang="en-GB" dirty="0" smtClean="0"/>
              <a:t>from </a:t>
            </a:r>
            <a:r>
              <a:rPr lang="en-GB" dirty="0" err="1" smtClean="0"/>
              <a:t>Figueira</a:t>
            </a:r>
            <a:r>
              <a:rPr lang="en-GB" dirty="0" smtClean="0"/>
              <a:t> </a:t>
            </a:r>
            <a:r>
              <a:rPr lang="en-GB" dirty="0"/>
              <a:t>da </a:t>
            </a:r>
            <a:r>
              <a:rPr lang="en-GB" dirty="0" err="1"/>
              <a:t>Foz</a:t>
            </a:r>
            <a:r>
              <a:rPr lang="en-GB" dirty="0"/>
              <a:t>, who had rendered substantial services to the British when </a:t>
            </a:r>
            <a:r>
              <a:rPr lang="en-GB" dirty="0" smtClean="0"/>
              <a:t>they landed </a:t>
            </a:r>
            <a:r>
              <a:rPr lang="en-GB" dirty="0"/>
              <a:t>there in 1808, and Ferreira Borges, who had supported the </a:t>
            </a:r>
            <a:r>
              <a:rPr lang="en-GB" dirty="0" smtClean="0"/>
              <a:t>French invasion </a:t>
            </a:r>
            <a:r>
              <a:rPr lang="en-GB" dirty="0"/>
              <a:t>and had collaborated actively with Soult.</a:t>
            </a:r>
            <a:r>
              <a:rPr lang="en-GB" dirty="0" smtClean="0"/>
              <a:t>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</a:t>
            </a:r>
            <a:r>
              <a:rPr lang="pt-PT" b="1" dirty="0" smtClean="0"/>
              <a:t>p.72)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432644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1820 Revolution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The </a:t>
            </a:r>
            <a:r>
              <a:rPr lang="en-GB" dirty="0" err="1"/>
              <a:t>Sinédrio</a:t>
            </a:r>
            <a:r>
              <a:rPr lang="en-GB" dirty="0"/>
              <a:t> gained the support of some military units among garrisons </a:t>
            </a:r>
            <a:r>
              <a:rPr lang="en-GB" dirty="0" smtClean="0"/>
              <a:t>in northern </a:t>
            </a:r>
            <a:r>
              <a:rPr lang="en-GB" dirty="0"/>
              <a:t>Portugal. On 24 August 1820 an artillery regiment left its barracks </a:t>
            </a:r>
            <a:r>
              <a:rPr lang="en-GB" dirty="0" smtClean="0"/>
              <a:t>to attend </a:t>
            </a:r>
            <a:r>
              <a:rPr lang="en-GB" dirty="0"/>
              <a:t>an open-air mass, after which a twenty-one-gun salvo provided the </a:t>
            </a:r>
            <a:r>
              <a:rPr lang="en-GB" dirty="0" smtClean="0"/>
              <a:t>first salute </a:t>
            </a:r>
            <a:r>
              <a:rPr lang="en-GB" dirty="0"/>
              <a:t>to the success of the Revolution. Although there is evidence </a:t>
            </a:r>
            <a:r>
              <a:rPr lang="en-GB" dirty="0" smtClean="0"/>
              <a:t>that preparations </a:t>
            </a:r>
            <a:r>
              <a:rPr lang="en-GB" dirty="0"/>
              <a:t>had been made in advance for a march on the capital, this </a:t>
            </a:r>
            <a:r>
              <a:rPr lang="en-GB" dirty="0" smtClean="0"/>
              <a:t>proved unnecessary</a:t>
            </a:r>
            <a:r>
              <a:rPr lang="en-GB" dirty="0"/>
              <a:t>, as Lisbon garrisons joined the movement. A provisional junta </a:t>
            </a:r>
            <a:r>
              <a:rPr lang="en-GB" dirty="0" smtClean="0"/>
              <a:t>took power</a:t>
            </a:r>
            <a:r>
              <a:rPr lang="en-GB" dirty="0"/>
              <a:t>, and a ‘Constitutional Cortes’ was assembled which, by drawing up </a:t>
            </a:r>
            <a:r>
              <a:rPr lang="en-GB" dirty="0" smtClean="0"/>
              <a:t>a modern </a:t>
            </a:r>
            <a:r>
              <a:rPr lang="en-GB" dirty="0"/>
              <a:t>constitution, aimed to provide the State with a suitable structure.</a:t>
            </a:r>
            <a:r>
              <a:rPr lang="pt-PT" dirty="0" smtClean="0"/>
              <a:t>”</a:t>
            </a:r>
            <a:endParaRPr lang="pt-PT" dirty="0" smtClean="0"/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</a:t>
            </a:r>
            <a:r>
              <a:rPr lang="pt-PT" b="1" dirty="0" smtClean="0"/>
              <a:t>p.73)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751595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Constitution and reaction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The deputies elected for this Constitutional Cortes were largely </a:t>
            </a:r>
            <a:r>
              <a:rPr lang="en-GB" dirty="0" smtClean="0"/>
              <a:t>indoctrinated academics</a:t>
            </a:r>
            <a:r>
              <a:rPr lang="en-GB" dirty="0"/>
              <a:t>, together with those landowners and ecclesiastics already </a:t>
            </a:r>
            <a:r>
              <a:rPr lang="en-GB" dirty="0" smtClean="0"/>
              <a:t>receptive to </a:t>
            </a:r>
            <a:r>
              <a:rPr lang="en-GB" dirty="0"/>
              <a:t>the liberal ideological theories of the time. They saw their work </a:t>
            </a:r>
            <a:r>
              <a:rPr lang="en-GB" dirty="0" smtClean="0"/>
              <a:t>as hammering </a:t>
            </a:r>
            <a:r>
              <a:rPr lang="en-GB" dirty="0"/>
              <a:t>out a pristine and uncompromising constitutional system </a:t>
            </a:r>
            <a:r>
              <a:rPr lang="en-GB" dirty="0" smtClean="0"/>
              <a:t>of government </a:t>
            </a:r>
            <a:r>
              <a:rPr lang="en-GB" dirty="0"/>
              <a:t>whereby sovereignty was invested in a ‘</a:t>
            </a:r>
            <a:r>
              <a:rPr lang="en-GB" dirty="0" err="1"/>
              <a:t>Soberano</a:t>
            </a:r>
            <a:r>
              <a:rPr lang="en-GB" dirty="0"/>
              <a:t> </a:t>
            </a:r>
            <a:r>
              <a:rPr lang="en-GB" dirty="0" err="1"/>
              <a:t>Congresso</a:t>
            </a:r>
            <a:r>
              <a:rPr lang="en-GB" dirty="0"/>
              <a:t>’ </a:t>
            </a:r>
            <a:r>
              <a:rPr lang="en-GB" dirty="0" smtClean="0"/>
              <a:t>or parliament</a:t>
            </a:r>
            <a:r>
              <a:rPr lang="en-GB" dirty="0"/>
              <a:t>, with the king himself relegated to a subordinate position, </a:t>
            </a:r>
            <a:r>
              <a:rPr lang="en-GB" dirty="0" smtClean="0"/>
              <a:t>entirely dependent </a:t>
            </a:r>
            <a:r>
              <a:rPr lang="en-GB" dirty="0"/>
              <a:t>on the parliamentary </a:t>
            </a:r>
            <a:r>
              <a:rPr lang="en-GB" dirty="0" smtClean="0"/>
              <a:t>vote.</a:t>
            </a:r>
            <a:r>
              <a:rPr lang="pt-PT" dirty="0" smtClean="0"/>
              <a:t>”</a:t>
            </a:r>
            <a:endParaRPr lang="pt-PT" dirty="0" smtClean="0"/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</a:t>
            </a:r>
            <a:r>
              <a:rPr lang="pt-PT" b="1" dirty="0" smtClean="0"/>
              <a:t>p.73)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389318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Constitution and reaction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The radicalism of this Constitution was not justified by social or </a:t>
            </a:r>
            <a:r>
              <a:rPr lang="en-GB" dirty="0" smtClean="0"/>
              <a:t>economic realities</a:t>
            </a:r>
            <a:r>
              <a:rPr lang="en-GB" dirty="0"/>
              <a:t>. Portugal lacked the middle class which elsewhere in </a:t>
            </a:r>
            <a:r>
              <a:rPr lang="en-GB" dirty="0" smtClean="0"/>
              <a:t>Europe constituted </a:t>
            </a:r>
            <a:r>
              <a:rPr lang="en-GB" dirty="0"/>
              <a:t>the basis of liberal regimes. The most influential elements in </a:t>
            </a:r>
            <a:r>
              <a:rPr lang="en-GB" dirty="0" smtClean="0"/>
              <a:t>society remained </a:t>
            </a:r>
            <a:r>
              <a:rPr lang="en-GB" dirty="0"/>
              <a:t>the traditionalist land-owning nobility, interested in maintaining </a:t>
            </a:r>
            <a:r>
              <a:rPr lang="en-GB" dirty="0" smtClean="0"/>
              <a:t>the status </a:t>
            </a:r>
            <a:r>
              <a:rPr lang="en-GB" dirty="0"/>
              <a:t>quo and their privileges, and the conservative Catholic Church, </a:t>
            </a:r>
            <a:r>
              <a:rPr lang="en-GB" dirty="0" smtClean="0"/>
              <a:t>equally suspicious </a:t>
            </a:r>
            <a:r>
              <a:rPr lang="en-GB" dirty="0"/>
              <a:t>of change. Both soon found themselves in head-on collision with </a:t>
            </a:r>
            <a:r>
              <a:rPr lang="en-GB" dirty="0" smtClean="0"/>
              <a:t>the constituent </a:t>
            </a:r>
            <a:r>
              <a:rPr lang="en-GB" dirty="0"/>
              <a:t>deputies, with their free-thinking and </a:t>
            </a:r>
            <a:r>
              <a:rPr lang="en-GB" dirty="0" err="1"/>
              <a:t>jacobinical</a:t>
            </a:r>
            <a:r>
              <a:rPr lang="en-GB" dirty="0"/>
              <a:t> notions.</a:t>
            </a:r>
            <a:r>
              <a:rPr lang="pt-PT" dirty="0" smtClean="0"/>
              <a:t>”</a:t>
            </a:r>
            <a:endParaRPr lang="pt-PT" dirty="0" smtClean="0"/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</a:t>
            </a:r>
            <a:r>
              <a:rPr lang="pt-PT" b="1" dirty="0" smtClean="0"/>
              <a:t>p.73)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786111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Constitution and reaction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The </a:t>
            </a:r>
            <a:r>
              <a:rPr lang="en-GB" dirty="0" err="1" smtClean="0"/>
              <a:t>Infante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Dom Pedro, heir to the crown, had remained in Brazil, but as the Cortes was</a:t>
            </a:r>
          </a:p>
          <a:p>
            <a:pPr marL="0" indent="0">
              <a:buNone/>
            </a:pPr>
            <a:r>
              <a:rPr lang="en-GB" dirty="0" smtClean="0"/>
              <a:t>reluctant to allow any member of the royal house to remain in a former colony,</a:t>
            </a:r>
          </a:p>
          <a:p>
            <a:pPr marL="0" indent="0">
              <a:buNone/>
            </a:pPr>
            <a:r>
              <a:rPr lang="en-GB" dirty="0" smtClean="0"/>
              <a:t>he </a:t>
            </a:r>
            <a:r>
              <a:rPr lang="en-GB" dirty="0"/>
              <a:t>was ordered home, where he might complete his education in the more</a:t>
            </a:r>
          </a:p>
          <a:p>
            <a:pPr marL="0" indent="0">
              <a:buNone/>
            </a:pPr>
            <a:r>
              <a:rPr lang="en-GB" dirty="0"/>
              <a:t>cultured ambience of Europe. He chose to ignore the summons, and on 7</a:t>
            </a:r>
          </a:p>
          <a:p>
            <a:pPr marL="0" indent="0">
              <a:buNone/>
            </a:pPr>
            <a:r>
              <a:rPr lang="en-GB" dirty="0"/>
              <a:t>September 1822, in an act of open rebellion, made the famous declaration</a:t>
            </a:r>
          </a:p>
          <a:p>
            <a:pPr marL="0" indent="0">
              <a:buNone/>
            </a:pPr>
            <a:r>
              <a:rPr lang="en-GB" dirty="0"/>
              <a:t>known as the </a:t>
            </a:r>
            <a:r>
              <a:rPr lang="en-GB" dirty="0" err="1"/>
              <a:t>grito</a:t>
            </a:r>
            <a:r>
              <a:rPr lang="en-GB" dirty="0"/>
              <a:t> do </a:t>
            </a:r>
            <a:r>
              <a:rPr lang="en-GB" dirty="0" err="1"/>
              <a:t>Iparanga</a:t>
            </a:r>
            <a:r>
              <a:rPr lang="en-GB" dirty="0"/>
              <a:t>: ‘Independence or Death!’ Just over a month</a:t>
            </a:r>
          </a:p>
          <a:p>
            <a:pPr marL="0" indent="0">
              <a:buNone/>
            </a:pPr>
            <a:r>
              <a:rPr lang="en-GB" dirty="0"/>
              <a:t>later Dom Pedro was proclaimed ‘Emperor of Brazil’ in an outburst of</a:t>
            </a:r>
          </a:p>
          <a:p>
            <a:pPr marL="0" indent="0">
              <a:buNone/>
            </a:pPr>
            <a:r>
              <a:rPr lang="en-GB" dirty="0"/>
              <a:t>nationalist enthusiasm. Portuguese troops made token opposition only, and the</a:t>
            </a:r>
          </a:p>
          <a:p>
            <a:pPr marL="0" indent="0">
              <a:buNone/>
            </a:pPr>
            <a:r>
              <a:rPr lang="en-GB" dirty="0"/>
              <a:t>independence of Brazil from the mother country became an accomplished and</a:t>
            </a:r>
          </a:p>
          <a:p>
            <a:pPr marL="0" indent="0">
              <a:buNone/>
            </a:pPr>
            <a:r>
              <a:rPr lang="en-GB" dirty="0"/>
              <a:t>irreversible fact.</a:t>
            </a:r>
            <a:r>
              <a:rPr lang="pt-PT" dirty="0" smtClean="0"/>
              <a:t>”</a:t>
            </a:r>
            <a:endParaRPr lang="pt-PT" dirty="0" smtClean="0"/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</a:t>
            </a:r>
            <a:r>
              <a:rPr lang="pt-PT" b="1" dirty="0" smtClean="0"/>
              <a:t>p.73)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4107369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constitutional charter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By 1826 the situation in Portugal would seem to have reached a reasonable</a:t>
            </a:r>
          </a:p>
          <a:p>
            <a:pPr marL="0" indent="0">
              <a:buNone/>
            </a:pPr>
            <a:r>
              <a:rPr lang="en-GB" dirty="0"/>
              <a:t>equilibrium, politically; then Dom </a:t>
            </a:r>
            <a:r>
              <a:rPr lang="en-GB" dirty="0" err="1"/>
              <a:t>João</a:t>
            </a:r>
            <a:r>
              <a:rPr lang="en-GB" dirty="0"/>
              <a:t> VI died. It was anticipated that his eldest</a:t>
            </a:r>
          </a:p>
          <a:p>
            <a:pPr marL="0" indent="0">
              <a:buNone/>
            </a:pPr>
            <a:r>
              <a:rPr lang="en-GB" dirty="0"/>
              <a:t>son, Dom Pedro, Emperor of Brazil, would succeed to the throne. Instead,</a:t>
            </a:r>
          </a:p>
          <a:p>
            <a:pPr marL="0" indent="0">
              <a:buNone/>
            </a:pPr>
            <a:r>
              <a:rPr lang="en-GB" dirty="0"/>
              <a:t>professing that he did not wish to hurt the feelings of independent Brazil by</a:t>
            </a:r>
          </a:p>
          <a:p>
            <a:pPr marL="0" indent="0">
              <a:buNone/>
            </a:pPr>
            <a:r>
              <a:rPr lang="en-GB" dirty="0"/>
              <a:t>wearing both crowns, Dom Pedro submitted a Constitutional Charter for</a:t>
            </a:r>
          </a:p>
          <a:p>
            <a:pPr marL="0" indent="0">
              <a:buNone/>
            </a:pPr>
            <a:r>
              <a:rPr lang="en-GB" dirty="0"/>
              <a:t>Portugal and abdicated the crown of Portugal in favour of his </a:t>
            </a:r>
            <a:r>
              <a:rPr lang="en-GB" dirty="0" smtClean="0"/>
              <a:t>seven-year-old </a:t>
            </a:r>
            <a:r>
              <a:rPr lang="pt-PT" dirty="0" smtClean="0"/>
              <a:t>daughter</a:t>
            </a:r>
            <a:r>
              <a:rPr lang="pt-PT" dirty="0"/>
              <a:t>, Dona Maria da Glória.</a:t>
            </a:r>
            <a:r>
              <a:rPr lang="pt-PT" dirty="0" smtClean="0"/>
              <a:t>”</a:t>
            </a:r>
            <a:endParaRPr lang="pt-PT" dirty="0" smtClean="0"/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</a:t>
            </a:r>
            <a:r>
              <a:rPr lang="pt-PT" b="1" dirty="0" smtClean="0"/>
              <a:t>p.74)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39315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constitutional charter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Since 1820 liberal ideas had gained numerous supporters, especially through</a:t>
            </a:r>
          </a:p>
          <a:p>
            <a:pPr marL="0" indent="0">
              <a:buNone/>
            </a:pPr>
            <a:r>
              <a:rPr lang="en-GB" dirty="0"/>
              <a:t>the medium of the periodical press, which had an extensive circulation among</a:t>
            </a:r>
          </a:p>
          <a:p>
            <a:pPr marL="0" indent="0">
              <a:buNone/>
            </a:pPr>
            <a:r>
              <a:rPr lang="en-GB" dirty="0"/>
              <a:t>intellectuals and the Masonic lodges, and had found many sympathizers,</a:t>
            </a:r>
          </a:p>
          <a:p>
            <a:pPr marL="0" indent="0">
              <a:buNone/>
            </a:pPr>
            <a:r>
              <a:rPr lang="en-GB" dirty="0"/>
              <a:t>particularly in military circles. Dom Miguel’s arrogation of power was</a:t>
            </a:r>
          </a:p>
          <a:p>
            <a:pPr marL="0" indent="0">
              <a:buNone/>
            </a:pPr>
            <a:r>
              <a:rPr lang="en-GB" dirty="0"/>
              <a:t>repudiated by the liberals who precipitated several uprisings in the Algarve, </a:t>
            </a:r>
            <a:r>
              <a:rPr lang="en-GB" dirty="0" smtClean="0"/>
              <a:t>on Terceira </a:t>
            </a:r>
            <a:r>
              <a:rPr lang="en-GB" dirty="0"/>
              <a:t>in the Azores, and especially in Oporto, where widespread </a:t>
            </a:r>
            <a:r>
              <a:rPr lang="en-GB" dirty="0" smtClean="0"/>
              <a:t>military unrest </a:t>
            </a:r>
            <a:r>
              <a:rPr lang="en-GB" dirty="0"/>
              <a:t>was evident in May 1828.</a:t>
            </a:r>
            <a:r>
              <a:rPr lang="pt-PT" dirty="0" smtClean="0"/>
              <a:t>.</a:t>
            </a:r>
            <a:r>
              <a:rPr lang="pt-PT" dirty="0" smtClean="0"/>
              <a:t>”</a:t>
            </a:r>
            <a:endParaRPr lang="pt-PT" dirty="0" smtClean="0"/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</a:t>
            </a:r>
            <a:r>
              <a:rPr lang="pt-PT" b="1" dirty="0" smtClean="0"/>
              <a:t>p.74)</a:t>
            </a:r>
            <a:endParaRPr lang="pt-PT" b="1" dirty="0" smtClean="0"/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5846033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1083</Words>
  <Application>Microsoft Office PowerPoint</Application>
  <PresentationFormat>Widescreen</PresentationFormat>
  <Paragraphs>95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do Office</vt:lpstr>
      <vt:lpstr>ISP 419 PORTEKIZ TARIHI  HISTÓRIA DE PORTUGAL </vt:lpstr>
      <vt:lpstr>SUMÁRIO: </vt:lpstr>
      <vt:lpstr>The 1820 Revolution</vt:lpstr>
      <vt:lpstr>The 1820 Revolution</vt:lpstr>
      <vt:lpstr>Constitution and reaction</vt:lpstr>
      <vt:lpstr>Constitution and reaction</vt:lpstr>
      <vt:lpstr>Constitution and reaction</vt:lpstr>
      <vt:lpstr>The constitutional charter</vt:lpstr>
      <vt:lpstr>The constitutional charter</vt:lpstr>
      <vt:lpstr>Civil war</vt:lpstr>
      <vt:lpstr>Civil war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ISP 419 PORTEKIZ TARIHI  HISTÓRIA DE PORTUGAL</dc:title>
  <dc:creator>jdmr33@gmail.com</dc:creator>
  <cp:lastModifiedBy>jdmr33@gmail.com</cp:lastModifiedBy>
  <cp:revision>16</cp:revision>
  <dcterms:created xsi:type="dcterms:W3CDTF">2018-11-18T11:57:52Z</dcterms:created>
  <dcterms:modified xsi:type="dcterms:W3CDTF">2018-11-18T16:34:35Z</dcterms:modified>
</cp:coreProperties>
</file>