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02AA8FBE-431C-4AD5-A1EE-B79105D873ED}" type="datetimeFigureOut">
              <a:rPr lang="tr-TR" smtClean="0"/>
              <a:t>22.02.2020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DD9969C-C0B5-4633-AAE2-050DF5283FAA}" type="slidenum">
              <a:rPr lang="tr-TR" smtClean="0"/>
              <a:t>‹#›</a:t>
            </a:fld>
            <a:endParaRPr lang="tr-TR"/>
          </a:p>
        </p:txBody>
      </p:sp>
    </p:spTree>
    <p:extLst>
      <p:ext uri="{BB962C8B-B14F-4D97-AF65-F5344CB8AC3E}">
        <p14:creationId xmlns:p14="http://schemas.microsoft.com/office/powerpoint/2010/main" val="2038332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2AA8FBE-431C-4AD5-A1EE-B79105D873ED}" type="datetimeFigureOut">
              <a:rPr lang="tr-TR" smtClean="0"/>
              <a:t>22.02.2020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DD9969C-C0B5-4633-AAE2-050DF5283FAA}" type="slidenum">
              <a:rPr lang="tr-TR" smtClean="0"/>
              <a:t>‹#›</a:t>
            </a:fld>
            <a:endParaRPr lang="tr-TR"/>
          </a:p>
        </p:txBody>
      </p:sp>
    </p:spTree>
    <p:extLst>
      <p:ext uri="{BB962C8B-B14F-4D97-AF65-F5344CB8AC3E}">
        <p14:creationId xmlns:p14="http://schemas.microsoft.com/office/powerpoint/2010/main" val="1181615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2AA8FBE-431C-4AD5-A1EE-B79105D873ED}" type="datetimeFigureOut">
              <a:rPr lang="tr-TR" smtClean="0"/>
              <a:t>22.02.2020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DD9969C-C0B5-4633-AAE2-050DF5283FAA}"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325760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02AA8FBE-431C-4AD5-A1EE-B79105D873ED}" type="datetimeFigureOut">
              <a:rPr lang="tr-TR" smtClean="0"/>
              <a:t>22.02.2020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D9969C-C0B5-4633-AAE2-050DF5283FAA}" type="slidenum">
              <a:rPr lang="tr-TR" smtClean="0"/>
              <a:t>‹#›</a:t>
            </a:fld>
            <a:endParaRPr lang="tr-TR"/>
          </a:p>
        </p:txBody>
      </p:sp>
    </p:spTree>
    <p:extLst>
      <p:ext uri="{BB962C8B-B14F-4D97-AF65-F5344CB8AC3E}">
        <p14:creationId xmlns:p14="http://schemas.microsoft.com/office/powerpoint/2010/main" val="2891541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02AA8FBE-431C-4AD5-A1EE-B79105D873ED}" type="datetimeFigureOut">
              <a:rPr lang="tr-TR" smtClean="0"/>
              <a:t>22.02.2020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D9969C-C0B5-4633-AAE2-050DF5283FAA}"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03104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02AA8FBE-431C-4AD5-A1EE-B79105D873ED}" type="datetimeFigureOut">
              <a:rPr lang="tr-TR" smtClean="0"/>
              <a:t>22.02.2020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D9969C-C0B5-4633-AAE2-050DF5283FAA}" type="slidenum">
              <a:rPr lang="tr-TR" smtClean="0"/>
              <a:t>‹#›</a:t>
            </a:fld>
            <a:endParaRPr lang="tr-TR"/>
          </a:p>
        </p:txBody>
      </p:sp>
    </p:spTree>
    <p:extLst>
      <p:ext uri="{BB962C8B-B14F-4D97-AF65-F5344CB8AC3E}">
        <p14:creationId xmlns:p14="http://schemas.microsoft.com/office/powerpoint/2010/main" val="2105043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2AA8FBE-431C-4AD5-A1EE-B79105D873ED}" type="datetimeFigureOut">
              <a:rPr lang="tr-TR" smtClean="0"/>
              <a:t>22.02.2020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DD9969C-C0B5-4633-AAE2-050DF5283FAA}" type="slidenum">
              <a:rPr lang="tr-TR" smtClean="0"/>
              <a:t>‹#›</a:t>
            </a:fld>
            <a:endParaRPr lang="tr-TR"/>
          </a:p>
        </p:txBody>
      </p:sp>
    </p:spTree>
    <p:extLst>
      <p:ext uri="{BB962C8B-B14F-4D97-AF65-F5344CB8AC3E}">
        <p14:creationId xmlns:p14="http://schemas.microsoft.com/office/powerpoint/2010/main" val="36386193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2AA8FBE-431C-4AD5-A1EE-B79105D873ED}" type="datetimeFigureOut">
              <a:rPr lang="tr-TR" smtClean="0"/>
              <a:t>22.02.2020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DD9969C-C0B5-4633-AAE2-050DF5283FAA}" type="slidenum">
              <a:rPr lang="tr-TR" smtClean="0"/>
              <a:t>‹#›</a:t>
            </a:fld>
            <a:endParaRPr lang="tr-TR"/>
          </a:p>
        </p:txBody>
      </p:sp>
    </p:spTree>
    <p:extLst>
      <p:ext uri="{BB962C8B-B14F-4D97-AF65-F5344CB8AC3E}">
        <p14:creationId xmlns:p14="http://schemas.microsoft.com/office/powerpoint/2010/main" val="3810923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2AA8FBE-431C-4AD5-A1EE-B79105D873ED}" type="datetimeFigureOut">
              <a:rPr lang="tr-TR" smtClean="0"/>
              <a:t>22.02.2020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DD9969C-C0B5-4633-AAE2-050DF5283FAA}" type="slidenum">
              <a:rPr lang="tr-TR" smtClean="0"/>
              <a:t>‹#›</a:t>
            </a:fld>
            <a:endParaRPr lang="tr-TR"/>
          </a:p>
        </p:txBody>
      </p:sp>
    </p:spTree>
    <p:extLst>
      <p:ext uri="{BB962C8B-B14F-4D97-AF65-F5344CB8AC3E}">
        <p14:creationId xmlns:p14="http://schemas.microsoft.com/office/powerpoint/2010/main" val="3889874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2AA8FBE-431C-4AD5-A1EE-B79105D873ED}" type="datetimeFigureOut">
              <a:rPr lang="tr-TR" smtClean="0"/>
              <a:t>22.02.2020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DD9969C-C0B5-4633-AAE2-050DF5283FAA}" type="slidenum">
              <a:rPr lang="tr-TR" smtClean="0"/>
              <a:t>‹#›</a:t>
            </a:fld>
            <a:endParaRPr lang="tr-TR"/>
          </a:p>
        </p:txBody>
      </p:sp>
    </p:spTree>
    <p:extLst>
      <p:ext uri="{BB962C8B-B14F-4D97-AF65-F5344CB8AC3E}">
        <p14:creationId xmlns:p14="http://schemas.microsoft.com/office/powerpoint/2010/main" val="2232960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2AA8FBE-431C-4AD5-A1EE-B79105D873ED}" type="datetimeFigureOut">
              <a:rPr lang="tr-TR" smtClean="0"/>
              <a:t>22.02.2020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DD9969C-C0B5-4633-AAE2-050DF5283FAA}" type="slidenum">
              <a:rPr lang="tr-TR" smtClean="0"/>
              <a:t>‹#›</a:t>
            </a:fld>
            <a:endParaRPr lang="tr-TR"/>
          </a:p>
        </p:txBody>
      </p:sp>
    </p:spTree>
    <p:extLst>
      <p:ext uri="{BB962C8B-B14F-4D97-AF65-F5344CB8AC3E}">
        <p14:creationId xmlns:p14="http://schemas.microsoft.com/office/powerpoint/2010/main" val="2317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2AA8FBE-431C-4AD5-A1EE-B79105D873ED}" type="datetimeFigureOut">
              <a:rPr lang="tr-TR" smtClean="0"/>
              <a:t>22.02.2020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DD9969C-C0B5-4633-AAE2-050DF5283FAA}" type="slidenum">
              <a:rPr lang="tr-TR" smtClean="0"/>
              <a:t>‹#›</a:t>
            </a:fld>
            <a:endParaRPr lang="tr-TR"/>
          </a:p>
        </p:txBody>
      </p:sp>
    </p:spTree>
    <p:extLst>
      <p:ext uri="{BB962C8B-B14F-4D97-AF65-F5344CB8AC3E}">
        <p14:creationId xmlns:p14="http://schemas.microsoft.com/office/powerpoint/2010/main" val="105515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2AA8FBE-431C-4AD5-A1EE-B79105D873ED}" type="datetimeFigureOut">
              <a:rPr lang="tr-TR" smtClean="0"/>
              <a:t>22.02.2020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DD9969C-C0B5-4633-AAE2-050DF5283FAA}" type="slidenum">
              <a:rPr lang="tr-TR" smtClean="0"/>
              <a:t>‹#›</a:t>
            </a:fld>
            <a:endParaRPr lang="tr-TR"/>
          </a:p>
        </p:txBody>
      </p:sp>
    </p:spTree>
    <p:extLst>
      <p:ext uri="{BB962C8B-B14F-4D97-AF65-F5344CB8AC3E}">
        <p14:creationId xmlns:p14="http://schemas.microsoft.com/office/powerpoint/2010/main" val="883363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AA8FBE-431C-4AD5-A1EE-B79105D873ED}" type="datetimeFigureOut">
              <a:rPr lang="tr-TR" smtClean="0"/>
              <a:t>22.02.2020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DD9969C-C0B5-4633-AAE2-050DF5283FAA}" type="slidenum">
              <a:rPr lang="tr-TR" smtClean="0"/>
              <a:t>‹#›</a:t>
            </a:fld>
            <a:endParaRPr lang="tr-TR"/>
          </a:p>
        </p:txBody>
      </p:sp>
    </p:spTree>
    <p:extLst>
      <p:ext uri="{BB962C8B-B14F-4D97-AF65-F5344CB8AC3E}">
        <p14:creationId xmlns:p14="http://schemas.microsoft.com/office/powerpoint/2010/main" val="3003735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2AA8FBE-431C-4AD5-A1EE-B79105D873ED}" type="datetimeFigureOut">
              <a:rPr lang="tr-TR" smtClean="0"/>
              <a:t>22.02.2020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DD9969C-C0B5-4633-AAE2-050DF5283FAA}" type="slidenum">
              <a:rPr lang="tr-TR" smtClean="0"/>
              <a:t>‹#›</a:t>
            </a:fld>
            <a:endParaRPr lang="tr-TR"/>
          </a:p>
        </p:txBody>
      </p:sp>
    </p:spTree>
    <p:extLst>
      <p:ext uri="{BB962C8B-B14F-4D97-AF65-F5344CB8AC3E}">
        <p14:creationId xmlns:p14="http://schemas.microsoft.com/office/powerpoint/2010/main" val="3472850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2AA8FBE-431C-4AD5-A1EE-B79105D873ED}" type="datetimeFigureOut">
              <a:rPr lang="tr-TR" smtClean="0"/>
              <a:t>22.02.2020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D9969C-C0B5-4633-AAE2-050DF5283FAA}" type="slidenum">
              <a:rPr lang="tr-TR" smtClean="0"/>
              <a:t>‹#›</a:t>
            </a:fld>
            <a:endParaRPr lang="tr-TR"/>
          </a:p>
        </p:txBody>
      </p:sp>
    </p:spTree>
    <p:extLst>
      <p:ext uri="{BB962C8B-B14F-4D97-AF65-F5344CB8AC3E}">
        <p14:creationId xmlns:p14="http://schemas.microsoft.com/office/powerpoint/2010/main" val="2414363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2AA8FBE-431C-4AD5-A1EE-B79105D873ED}" type="datetimeFigureOut">
              <a:rPr lang="tr-TR" smtClean="0"/>
              <a:t>22.02.2020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DD9969C-C0B5-4633-AAE2-050DF5283FAA}" type="slidenum">
              <a:rPr lang="tr-TR" smtClean="0"/>
              <a:t>‹#›</a:t>
            </a:fld>
            <a:endParaRPr lang="tr-TR"/>
          </a:p>
        </p:txBody>
      </p:sp>
    </p:spTree>
    <p:extLst>
      <p:ext uri="{BB962C8B-B14F-4D97-AF65-F5344CB8AC3E}">
        <p14:creationId xmlns:p14="http://schemas.microsoft.com/office/powerpoint/2010/main" val="41470428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Girişimciliğin Desteklenmesi</a:t>
            </a:r>
          </a:p>
        </p:txBody>
      </p:sp>
      <p:sp>
        <p:nvSpPr>
          <p:cNvPr id="3" name="İçerik Yer Tutucusu 2"/>
          <p:cNvSpPr>
            <a:spLocks noGrp="1"/>
          </p:cNvSpPr>
          <p:nvPr>
            <p:ph sz="half" idx="2"/>
          </p:nvPr>
        </p:nvSpPr>
        <p:spPr>
          <a:xfrm>
            <a:off x="1295400" y="1998618"/>
            <a:ext cx="4718304" cy="3877250"/>
          </a:xfrm>
        </p:spPr>
        <p:txBody>
          <a:bodyPr>
            <a:normAutofit/>
          </a:bodyPr>
          <a:lstStyle/>
          <a:p>
            <a:r>
              <a:rPr lang="tr-TR" dirty="0"/>
              <a:t>Finansman desteği</a:t>
            </a:r>
            <a:r>
              <a:rPr lang="tr-TR" dirty="0" smtClean="0"/>
              <a:t>,</a:t>
            </a:r>
          </a:p>
          <a:p>
            <a:r>
              <a:rPr lang="tr-TR" dirty="0" smtClean="0"/>
              <a:t> </a:t>
            </a:r>
            <a:r>
              <a:rPr lang="tr-TR" dirty="0"/>
              <a:t>Eğitim desteği, </a:t>
            </a:r>
            <a:endParaRPr lang="tr-TR" dirty="0" smtClean="0"/>
          </a:p>
          <a:p>
            <a:r>
              <a:rPr lang="tr-TR" dirty="0" smtClean="0"/>
              <a:t>Yatırım </a:t>
            </a:r>
            <a:r>
              <a:rPr lang="tr-TR" dirty="0"/>
              <a:t>desteği, </a:t>
            </a:r>
            <a:endParaRPr lang="tr-TR" dirty="0" smtClean="0"/>
          </a:p>
          <a:p>
            <a:r>
              <a:rPr lang="tr-TR" dirty="0" smtClean="0"/>
              <a:t>Danışmanlık </a:t>
            </a:r>
            <a:r>
              <a:rPr lang="tr-TR" dirty="0"/>
              <a:t>desteği, </a:t>
            </a:r>
            <a:endParaRPr lang="tr-TR" dirty="0" smtClean="0"/>
          </a:p>
          <a:p>
            <a:r>
              <a:rPr lang="tr-TR" dirty="0" smtClean="0"/>
              <a:t> </a:t>
            </a:r>
            <a:r>
              <a:rPr lang="tr-TR" dirty="0"/>
              <a:t>Pazar desteği, </a:t>
            </a:r>
            <a:endParaRPr lang="tr-TR" dirty="0" smtClean="0"/>
          </a:p>
          <a:p>
            <a:r>
              <a:rPr lang="tr-TR" dirty="0" smtClean="0"/>
              <a:t> </a:t>
            </a:r>
            <a:r>
              <a:rPr lang="tr-TR" dirty="0"/>
              <a:t>İhracat desteği, </a:t>
            </a:r>
            <a:endParaRPr lang="tr-TR" dirty="0" smtClean="0"/>
          </a:p>
          <a:p>
            <a:r>
              <a:rPr lang="tr-TR" dirty="0" smtClean="0"/>
              <a:t> </a:t>
            </a:r>
            <a:r>
              <a:rPr lang="tr-TR" dirty="0"/>
              <a:t>Bilgi desteği, </a:t>
            </a:r>
            <a:endParaRPr lang="tr-TR" dirty="0" smtClean="0"/>
          </a:p>
          <a:p>
            <a:r>
              <a:rPr lang="tr-TR" dirty="0" smtClean="0"/>
              <a:t> </a:t>
            </a:r>
            <a:r>
              <a:rPr lang="tr-TR" dirty="0"/>
              <a:t>Araştırma ve geliştirme desteği, </a:t>
            </a:r>
            <a:endParaRPr lang="tr-TR" dirty="0" smtClean="0"/>
          </a:p>
          <a:p>
            <a:r>
              <a:rPr lang="tr-TR" dirty="0" smtClean="0"/>
              <a:t> </a:t>
            </a:r>
            <a:r>
              <a:rPr lang="tr-TR" dirty="0"/>
              <a:t>Mikro kredi ve özel konularda destek sağlamaktadır.</a:t>
            </a:r>
          </a:p>
        </p:txBody>
      </p:sp>
      <p:sp>
        <p:nvSpPr>
          <p:cNvPr id="7" name="İçerik Yer Tutucusu 6"/>
          <p:cNvSpPr>
            <a:spLocks noGrp="1"/>
          </p:cNvSpPr>
          <p:nvPr>
            <p:ph sz="quarter" idx="4"/>
          </p:nvPr>
        </p:nvSpPr>
        <p:spPr>
          <a:xfrm>
            <a:off x="6180670" y="2272938"/>
            <a:ext cx="4718304" cy="3602930"/>
          </a:xfrm>
        </p:spPr>
        <p:txBody>
          <a:bodyPr>
            <a:normAutofit/>
          </a:bodyPr>
          <a:lstStyle/>
          <a:p>
            <a:r>
              <a:rPr lang="tr-TR" dirty="0"/>
              <a:t>Girişimciler çeşitli </a:t>
            </a:r>
            <a:r>
              <a:rPr lang="tr-TR" dirty="0" smtClean="0"/>
              <a:t>konularda bir takım </a:t>
            </a:r>
            <a:r>
              <a:rPr lang="tr-TR" dirty="0"/>
              <a:t>sorunlarla karşılaşmaktadır. Girişimciler bu sorunların üstesinden gelebilmek için devlet kurumlarının ve sivil toplum kuruluşlarının desteğine ciddi bir biçimde ihtiyaç duyarlar. Ülkemizde girişimcilere destek sağlayan pek çok kuruluş vardır. Bu kuruluşlar girişimcilere; </a:t>
            </a:r>
          </a:p>
        </p:txBody>
      </p:sp>
      <p:sp>
        <p:nvSpPr>
          <p:cNvPr id="4" name="Slayt Numarası Yer Tutucusu 3"/>
          <p:cNvSpPr>
            <a:spLocks noGrp="1"/>
          </p:cNvSpPr>
          <p:nvPr>
            <p:ph type="sldNum" sz="quarter" idx="12"/>
          </p:nvPr>
        </p:nvSpPr>
        <p:spPr/>
        <p:txBody>
          <a:bodyPr/>
          <a:lstStyle/>
          <a:p>
            <a:fld id="{38FA3E05-FF5D-4DB1-83DB-3254C291C30F}" type="slidenum">
              <a:rPr lang="tr-TR" smtClean="0"/>
              <a:t>1</a:t>
            </a:fld>
            <a:endParaRPr lang="tr-TR"/>
          </a:p>
        </p:txBody>
      </p:sp>
    </p:spTree>
    <p:extLst>
      <p:ext uri="{BB962C8B-B14F-4D97-AF65-F5344CB8AC3E}">
        <p14:creationId xmlns:p14="http://schemas.microsoft.com/office/powerpoint/2010/main" val="3700735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Girişimciliğin </a:t>
            </a:r>
            <a:r>
              <a:rPr lang="tr-TR" dirty="0"/>
              <a:t>Desteklenmesi</a:t>
            </a:r>
          </a:p>
        </p:txBody>
      </p:sp>
      <p:sp>
        <p:nvSpPr>
          <p:cNvPr id="3" name="İçerik Yer Tutucusu 2"/>
          <p:cNvSpPr>
            <a:spLocks noGrp="1"/>
          </p:cNvSpPr>
          <p:nvPr>
            <p:ph sz="half" idx="2"/>
          </p:nvPr>
        </p:nvSpPr>
        <p:spPr>
          <a:xfrm>
            <a:off x="1295400" y="2495006"/>
            <a:ext cx="4718304" cy="3380861"/>
          </a:xfrm>
        </p:spPr>
        <p:txBody>
          <a:bodyPr>
            <a:normAutofit fontScale="85000" lnSpcReduction="10000"/>
          </a:bodyPr>
          <a:lstStyle/>
          <a:p>
            <a:pPr marL="0" indent="0">
              <a:buNone/>
            </a:pPr>
            <a:r>
              <a:rPr lang="tr-TR" dirty="0"/>
              <a:t>Girişimcilere destek sağlayan kuruluşlar şunlardır</a:t>
            </a:r>
            <a:r>
              <a:rPr lang="tr-TR" dirty="0" smtClean="0"/>
              <a:t>:</a:t>
            </a:r>
          </a:p>
          <a:p>
            <a:r>
              <a:rPr lang="tr-TR" dirty="0"/>
              <a:t>İktisadi Kalkınma Vakfı (İKV) </a:t>
            </a:r>
            <a:r>
              <a:rPr lang="tr-TR" dirty="0" smtClean="0"/>
              <a:t> </a:t>
            </a:r>
            <a:r>
              <a:rPr lang="tr-TR" dirty="0"/>
              <a:t>Kadın Emeğini Değerlendirme Vakfı (KEDV</a:t>
            </a:r>
            <a:r>
              <a:rPr lang="tr-TR" dirty="0" smtClean="0"/>
              <a:t>)</a:t>
            </a:r>
          </a:p>
          <a:p>
            <a:r>
              <a:rPr lang="tr-TR" dirty="0" smtClean="0"/>
              <a:t> Kredi </a:t>
            </a:r>
            <a:r>
              <a:rPr lang="tr-TR" dirty="0"/>
              <a:t>Garanti Fonu (KGF</a:t>
            </a:r>
            <a:r>
              <a:rPr lang="tr-TR" dirty="0" smtClean="0"/>
              <a:t>)</a:t>
            </a:r>
          </a:p>
          <a:p>
            <a:r>
              <a:rPr lang="tr-TR" dirty="0" smtClean="0"/>
              <a:t> </a:t>
            </a:r>
            <a:r>
              <a:rPr lang="tr-TR" dirty="0"/>
              <a:t>Küçük ve Orta Ölçekli İşletmeleri Geliştirme ve Destekleme İdaresi (KOSGEB</a:t>
            </a:r>
            <a:r>
              <a:rPr lang="tr-TR" dirty="0" smtClean="0"/>
              <a:t>)</a:t>
            </a:r>
          </a:p>
          <a:p>
            <a:r>
              <a:rPr lang="tr-TR" dirty="0"/>
              <a:t>Mesleki Eğitimi ve Küçük Sanayi Destekleme Vakfı (MEKSA) </a:t>
            </a:r>
          </a:p>
          <a:p>
            <a:r>
              <a:rPr lang="tr-TR" dirty="0"/>
              <a:t>Sosyal Yardımlaşma ve Dayanışma Vakıfları </a:t>
            </a:r>
            <a:r>
              <a:rPr lang="tr-TR" dirty="0" smtClean="0"/>
              <a:t> </a:t>
            </a:r>
            <a:endParaRPr lang="tr-TR" dirty="0"/>
          </a:p>
          <a:p>
            <a:r>
              <a:rPr lang="tr-TR" dirty="0"/>
              <a:t>Türkiye Bilimsel ve Teknolojik Araştırma Kurumu (TÜBİTAK) </a:t>
            </a:r>
          </a:p>
          <a:p>
            <a:endParaRPr lang="tr-TR" dirty="0"/>
          </a:p>
          <a:p>
            <a:endParaRPr lang="tr-TR" dirty="0"/>
          </a:p>
        </p:txBody>
      </p:sp>
      <p:sp>
        <p:nvSpPr>
          <p:cNvPr id="7" name="İçerik Yer Tutucusu 6"/>
          <p:cNvSpPr>
            <a:spLocks noGrp="1"/>
          </p:cNvSpPr>
          <p:nvPr>
            <p:ph sz="quarter" idx="4"/>
          </p:nvPr>
        </p:nvSpPr>
        <p:spPr>
          <a:xfrm>
            <a:off x="6180670" y="2495006"/>
            <a:ext cx="4718304" cy="3380861"/>
          </a:xfrm>
        </p:spPr>
        <p:txBody>
          <a:bodyPr>
            <a:normAutofit/>
          </a:bodyPr>
          <a:lstStyle/>
          <a:p>
            <a:r>
              <a:rPr lang="tr-TR" dirty="0" smtClean="0"/>
              <a:t>Türkiye </a:t>
            </a:r>
            <a:r>
              <a:rPr lang="tr-TR" dirty="0"/>
              <a:t>Esnaf ve Sanatkârları Konfederasyonu (TESK</a:t>
            </a:r>
            <a:r>
              <a:rPr lang="tr-TR" dirty="0" smtClean="0"/>
              <a:t>)</a:t>
            </a:r>
          </a:p>
          <a:p>
            <a:r>
              <a:rPr lang="tr-TR" dirty="0" smtClean="0"/>
              <a:t>Türkiye </a:t>
            </a:r>
            <a:r>
              <a:rPr lang="tr-TR" dirty="0"/>
              <a:t>Halk Bankası (HALKBANK</a:t>
            </a:r>
            <a:r>
              <a:rPr lang="tr-TR" dirty="0" smtClean="0"/>
              <a:t>) </a:t>
            </a:r>
          </a:p>
          <a:p>
            <a:r>
              <a:rPr lang="tr-TR" dirty="0" smtClean="0"/>
              <a:t>Türkiye </a:t>
            </a:r>
            <a:r>
              <a:rPr lang="tr-TR" dirty="0"/>
              <a:t>Kadın Girişimciler Derneği (KAGİDER</a:t>
            </a:r>
            <a:r>
              <a:rPr lang="tr-TR" dirty="0" smtClean="0"/>
              <a:t>) </a:t>
            </a:r>
          </a:p>
          <a:p>
            <a:r>
              <a:rPr lang="tr-TR" dirty="0" smtClean="0"/>
              <a:t>Türkiye </a:t>
            </a:r>
            <a:r>
              <a:rPr lang="tr-TR" dirty="0"/>
              <a:t>Kalkınma </a:t>
            </a:r>
            <a:r>
              <a:rPr lang="tr-TR" dirty="0" smtClean="0"/>
              <a:t>Vakfı </a:t>
            </a:r>
          </a:p>
          <a:p>
            <a:r>
              <a:rPr lang="tr-TR" dirty="0" smtClean="0"/>
              <a:t>Türkiye </a:t>
            </a:r>
            <a:r>
              <a:rPr lang="tr-TR" dirty="0"/>
              <a:t>Sınai Kalkınma Bankası (TSKB) </a:t>
            </a:r>
            <a:r>
              <a:rPr lang="tr-TR" dirty="0" smtClean="0"/>
              <a:t> </a:t>
            </a:r>
          </a:p>
          <a:p>
            <a:r>
              <a:rPr lang="tr-TR" dirty="0" smtClean="0"/>
              <a:t>Türkiye </a:t>
            </a:r>
            <a:r>
              <a:rPr lang="tr-TR" dirty="0"/>
              <a:t>Teknoloji Geliştirme Vakfı (TTGV)</a:t>
            </a:r>
          </a:p>
        </p:txBody>
      </p:sp>
      <p:sp>
        <p:nvSpPr>
          <p:cNvPr id="4" name="Slayt Numarası Yer Tutucusu 3"/>
          <p:cNvSpPr>
            <a:spLocks noGrp="1"/>
          </p:cNvSpPr>
          <p:nvPr>
            <p:ph type="sldNum" sz="quarter" idx="12"/>
          </p:nvPr>
        </p:nvSpPr>
        <p:spPr/>
        <p:txBody>
          <a:bodyPr/>
          <a:lstStyle/>
          <a:p>
            <a:fld id="{38FA3E05-FF5D-4DB1-83DB-3254C291C30F}" type="slidenum">
              <a:rPr lang="tr-TR" smtClean="0"/>
              <a:t>2</a:t>
            </a:fld>
            <a:endParaRPr lang="tr-TR"/>
          </a:p>
        </p:txBody>
      </p:sp>
    </p:spTree>
    <p:extLst>
      <p:ext uri="{BB962C8B-B14F-4D97-AF65-F5344CB8AC3E}">
        <p14:creationId xmlns:p14="http://schemas.microsoft.com/office/powerpoint/2010/main" val="13933741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
            </a:r>
            <a:br>
              <a:rPr lang="tr-TR" dirty="0" smtClean="0"/>
            </a:br>
            <a:r>
              <a:rPr lang="tr-TR" dirty="0" smtClean="0"/>
              <a:t>Girişimcilikteki Gelişmeler</a:t>
            </a:r>
            <a:endParaRPr lang="tr-TR" dirty="0"/>
          </a:p>
        </p:txBody>
      </p:sp>
      <p:sp>
        <p:nvSpPr>
          <p:cNvPr id="8" name="İçerik Yer Tutucusu 7"/>
          <p:cNvSpPr>
            <a:spLocks noGrp="1"/>
          </p:cNvSpPr>
          <p:nvPr>
            <p:ph idx="1"/>
          </p:nvPr>
        </p:nvSpPr>
        <p:spPr>
          <a:xfrm>
            <a:off x="2207623" y="2133600"/>
            <a:ext cx="9296989" cy="3777622"/>
          </a:xfrm>
        </p:spPr>
        <p:txBody>
          <a:bodyPr/>
          <a:lstStyle/>
          <a:p>
            <a:r>
              <a:rPr lang="tr-TR" dirty="0" smtClean="0"/>
              <a:t>Girişimciliğin   </a:t>
            </a:r>
            <a:r>
              <a:rPr lang="tr-TR" dirty="0"/>
              <a:t>tarihi,   insanlık   tarihi   ile   </a:t>
            </a:r>
            <a:r>
              <a:rPr lang="tr-TR" dirty="0" smtClean="0"/>
              <a:t>başlamaktadır.   </a:t>
            </a:r>
            <a:r>
              <a:rPr lang="tr-TR" dirty="0"/>
              <a:t>İlkçağlarda   insanlar   </a:t>
            </a:r>
            <a:r>
              <a:rPr lang="tr-TR" dirty="0" smtClean="0"/>
              <a:t>kendi ihtiyaçlarını </a:t>
            </a:r>
            <a:r>
              <a:rPr lang="tr-TR" dirty="0"/>
              <a:t>karşılamak için </a:t>
            </a:r>
            <a:r>
              <a:rPr lang="tr-TR" dirty="0" smtClean="0"/>
              <a:t>girişimlerde </a:t>
            </a:r>
            <a:r>
              <a:rPr lang="tr-TR" dirty="0"/>
              <a:t>bulunurken daha sonraki dönemlerde diğer </a:t>
            </a:r>
            <a:r>
              <a:rPr lang="tr-TR" dirty="0" smtClean="0"/>
              <a:t>insanların ve </a:t>
            </a:r>
            <a:r>
              <a:rPr lang="tr-TR" dirty="0"/>
              <a:t>toplumun ihtiyaçlarını karşılama yoluna gitmişlerdir. Yeni icatların da ortaya </a:t>
            </a:r>
            <a:r>
              <a:rPr lang="tr-TR" dirty="0" smtClean="0"/>
              <a:t>çıkmasından sonra </a:t>
            </a:r>
            <a:r>
              <a:rPr lang="tr-TR" dirty="0"/>
              <a:t>sanayi toplumuna geçilmiştir</a:t>
            </a:r>
            <a:r>
              <a:rPr lang="tr-TR" dirty="0" smtClean="0"/>
              <a:t>.</a:t>
            </a:r>
          </a:p>
          <a:p>
            <a:r>
              <a:rPr lang="tr-TR" dirty="0" smtClean="0"/>
              <a:t>Sanayi </a:t>
            </a:r>
            <a:r>
              <a:rPr lang="tr-TR" dirty="0"/>
              <a:t>toplumundan bilgi toplumuna geçiş çok hızlı olmuştur. Teknolojik </a:t>
            </a:r>
            <a:r>
              <a:rPr lang="tr-TR" dirty="0" smtClean="0"/>
              <a:t>ilerlemelerin değişme   </a:t>
            </a:r>
            <a:r>
              <a:rPr lang="tr-TR" dirty="0"/>
              <a:t>hızı   ile   küreselleşmenin   yarattığı   yeni   rekabet   koşulları   </a:t>
            </a:r>
            <a:r>
              <a:rPr lang="tr-TR" dirty="0" smtClean="0"/>
              <a:t>girişimcilerin sorumluluklarını   </a:t>
            </a:r>
            <a:r>
              <a:rPr lang="tr-TR" dirty="0"/>
              <a:t>arttırmaktadır.</a:t>
            </a:r>
          </a:p>
        </p:txBody>
      </p:sp>
      <p:sp>
        <p:nvSpPr>
          <p:cNvPr id="7" name="Slayt Numarası Yer Tutucusu 6"/>
          <p:cNvSpPr>
            <a:spLocks noGrp="1"/>
          </p:cNvSpPr>
          <p:nvPr>
            <p:ph type="sldNum" sz="quarter" idx="12"/>
          </p:nvPr>
        </p:nvSpPr>
        <p:spPr/>
        <p:txBody>
          <a:bodyPr/>
          <a:lstStyle/>
          <a:p>
            <a:fld id="{38FA3E05-FF5D-4DB1-83DB-3254C291C30F}" type="slidenum">
              <a:rPr lang="tr-TR" smtClean="0"/>
              <a:t>3</a:t>
            </a:fld>
            <a:endParaRPr lang="tr-TR"/>
          </a:p>
        </p:txBody>
      </p:sp>
    </p:spTree>
    <p:extLst>
      <p:ext uri="{BB962C8B-B14F-4D97-AF65-F5344CB8AC3E}">
        <p14:creationId xmlns:p14="http://schemas.microsoft.com/office/powerpoint/2010/main" val="27063024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
            </a:r>
            <a:br>
              <a:rPr lang="tr-TR" dirty="0" smtClean="0"/>
            </a:br>
            <a:r>
              <a:rPr lang="tr-TR" dirty="0" smtClean="0"/>
              <a:t>Girişimcilikteki Gelişmeler</a:t>
            </a:r>
            <a:endParaRPr lang="tr-TR" dirty="0"/>
          </a:p>
        </p:txBody>
      </p:sp>
      <p:sp>
        <p:nvSpPr>
          <p:cNvPr id="8" name="İçerik Yer Tutucusu 7"/>
          <p:cNvSpPr>
            <a:spLocks noGrp="1"/>
          </p:cNvSpPr>
          <p:nvPr>
            <p:ph idx="1"/>
          </p:nvPr>
        </p:nvSpPr>
        <p:spPr/>
        <p:txBody>
          <a:bodyPr>
            <a:normAutofit/>
          </a:bodyPr>
          <a:lstStyle/>
          <a:p>
            <a:r>
              <a:rPr lang="tr-TR" dirty="0" smtClean="0"/>
              <a:t>Teknoloji yatırım hızını değiştirmiştir. Artık </a:t>
            </a:r>
            <a:r>
              <a:rPr lang="tr-TR" dirty="0"/>
              <a:t>yatırımlar sadece ulusal değil uluslararası bir </a:t>
            </a:r>
            <a:r>
              <a:rPr lang="tr-TR" dirty="0" smtClean="0"/>
              <a:t>boyuta ulaşmıştır.</a:t>
            </a:r>
          </a:p>
          <a:p>
            <a:r>
              <a:rPr lang="tr-TR" dirty="0"/>
              <a:t>Küreselleşme  ile  birlikte  düşük  maliyet, </a:t>
            </a:r>
            <a:r>
              <a:rPr lang="tr-TR" dirty="0" smtClean="0"/>
              <a:t>yüksek  </a:t>
            </a:r>
            <a:r>
              <a:rPr lang="tr-TR" dirty="0"/>
              <a:t>kalite  ve  uygun  </a:t>
            </a:r>
            <a:r>
              <a:rPr lang="tr-TR" dirty="0" smtClean="0"/>
              <a:t>nitelik sağlandığında  </a:t>
            </a:r>
            <a:r>
              <a:rPr lang="tr-TR" dirty="0"/>
              <a:t>dünyanın  neresinde  olursa  olsun  üretilen  mal  ve  hizmeti  istenilen  </a:t>
            </a:r>
            <a:r>
              <a:rPr lang="tr-TR" dirty="0" smtClean="0"/>
              <a:t>yerde satabilme </a:t>
            </a:r>
            <a:r>
              <a:rPr lang="tr-TR" dirty="0"/>
              <a:t>imkânı ortaya çıkmıştır</a:t>
            </a:r>
            <a:r>
              <a:rPr lang="tr-TR" dirty="0" smtClean="0"/>
              <a:t>.</a:t>
            </a:r>
          </a:p>
          <a:p>
            <a:r>
              <a:rPr lang="tr-TR" dirty="0"/>
              <a:t>Kurumların zorlayıcı problemlerini çözmek </a:t>
            </a:r>
            <a:r>
              <a:rPr lang="tr-TR" dirty="0" smtClean="0"/>
              <a:t>ve kurumu </a:t>
            </a:r>
            <a:r>
              <a:rPr lang="tr-TR" dirty="0"/>
              <a:t>ileriye taşımak için artık sadece liderlerin değil her çalışanın girişimci olması </a:t>
            </a:r>
            <a:r>
              <a:rPr lang="tr-TR" dirty="0" smtClean="0"/>
              <a:t>gerekmektedir</a:t>
            </a:r>
            <a:r>
              <a:rPr lang="tr-TR" dirty="0"/>
              <a:t>.  Uzman  kişiler  yetkilendirilmeli,  sorumluluk  alabilmeli,  çözümler  </a:t>
            </a:r>
            <a:r>
              <a:rPr lang="tr-TR" dirty="0" smtClean="0"/>
              <a:t>üretebilmeli, kurum </a:t>
            </a:r>
            <a:r>
              <a:rPr lang="tr-TR" dirty="0"/>
              <a:t>içinde girişimci olmalı ve yeni projelerin öncüsü olabilmelidir.</a:t>
            </a:r>
          </a:p>
          <a:p>
            <a:endParaRPr lang="tr-TR" dirty="0"/>
          </a:p>
        </p:txBody>
      </p:sp>
      <p:sp>
        <p:nvSpPr>
          <p:cNvPr id="7" name="Slayt Numarası Yer Tutucusu 6"/>
          <p:cNvSpPr>
            <a:spLocks noGrp="1"/>
          </p:cNvSpPr>
          <p:nvPr>
            <p:ph type="sldNum" sz="quarter" idx="12"/>
          </p:nvPr>
        </p:nvSpPr>
        <p:spPr/>
        <p:txBody>
          <a:bodyPr/>
          <a:lstStyle/>
          <a:p>
            <a:fld id="{38FA3E05-FF5D-4DB1-83DB-3254C291C30F}" type="slidenum">
              <a:rPr lang="tr-TR" smtClean="0"/>
              <a:t>4</a:t>
            </a:fld>
            <a:endParaRPr lang="tr-TR"/>
          </a:p>
        </p:txBody>
      </p:sp>
    </p:spTree>
    <p:extLst>
      <p:ext uri="{BB962C8B-B14F-4D97-AF65-F5344CB8AC3E}">
        <p14:creationId xmlns:p14="http://schemas.microsoft.com/office/powerpoint/2010/main" val="26724237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
            </a:r>
            <a:br>
              <a:rPr lang="tr-TR" dirty="0" smtClean="0"/>
            </a:br>
            <a:r>
              <a:rPr lang="tr-TR" dirty="0" smtClean="0"/>
              <a:t>Girişimcilikteki Gelişmeler</a:t>
            </a:r>
            <a:endParaRPr lang="tr-TR" dirty="0"/>
          </a:p>
        </p:txBody>
      </p:sp>
      <p:sp>
        <p:nvSpPr>
          <p:cNvPr id="8" name="İçerik Yer Tutucusu 7"/>
          <p:cNvSpPr>
            <a:spLocks noGrp="1"/>
          </p:cNvSpPr>
          <p:nvPr>
            <p:ph idx="1"/>
          </p:nvPr>
        </p:nvSpPr>
        <p:spPr/>
        <p:txBody>
          <a:bodyPr>
            <a:normAutofit/>
          </a:bodyPr>
          <a:lstStyle/>
          <a:p>
            <a:r>
              <a:rPr lang="tr-TR" dirty="0"/>
              <a:t>Günümüz Türkiye’sinde, her  yüz yetişkin kişiden 4,9’ u kendi işini kurup başkalarına </a:t>
            </a:r>
            <a:r>
              <a:rPr lang="tr-TR" dirty="0" smtClean="0"/>
              <a:t>da iş  </a:t>
            </a:r>
            <a:r>
              <a:rPr lang="tr-TR" dirty="0"/>
              <a:t>sağlamaktadır.  Bu  oran Türkiye'yi  Uluslararası  Girişimcilik  Endeksi'ne  göre  29.  </a:t>
            </a:r>
            <a:r>
              <a:rPr lang="tr-TR" dirty="0" smtClean="0"/>
              <a:t>sıraya taşımaktadır</a:t>
            </a:r>
            <a:r>
              <a:rPr lang="tr-TR" dirty="0"/>
              <a:t>. Dünyanın en büyük ekonomileri arasında 17. sırada yer almakta olan ülkemiz</a:t>
            </a:r>
            <a:r>
              <a:rPr lang="tr-TR" dirty="0" smtClean="0"/>
              <a:t>, girişimcilik  </a:t>
            </a:r>
            <a:r>
              <a:rPr lang="tr-TR" dirty="0"/>
              <a:t>sıralamasında  gerilerde  kalmıştır.  Bu  nedenle  ekonomik  büyüme  </a:t>
            </a:r>
            <a:r>
              <a:rPr lang="tr-TR" dirty="0" smtClean="0"/>
              <a:t>gerçekleştirirken  </a:t>
            </a:r>
            <a:r>
              <a:rPr lang="tr-TR" dirty="0"/>
              <a:t>girişimciliğe de gereken  önemin verilmesi gerekir.</a:t>
            </a:r>
          </a:p>
        </p:txBody>
      </p:sp>
      <p:sp>
        <p:nvSpPr>
          <p:cNvPr id="7" name="Slayt Numarası Yer Tutucusu 6"/>
          <p:cNvSpPr>
            <a:spLocks noGrp="1"/>
          </p:cNvSpPr>
          <p:nvPr>
            <p:ph type="sldNum" sz="quarter" idx="12"/>
          </p:nvPr>
        </p:nvSpPr>
        <p:spPr/>
        <p:txBody>
          <a:bodyPr/>
          <a:lstStyle/>
          <a:p>
            <a:fld id="{38FA3E05-FF5D-4DB1-83DB-3254C291C30F}" type="slidenum">
              <a:rPr lang="tr-TR" smtClean="0"/>
              <a:t>5</a:t>
            </a:fld>
            <a:endParaRPr lang="tr-TR"/>
          </a:p>
        </p:txBody>
      </p:sp>
    </p:spTree>
    <p:extLst>
      <p:ext uri="{BB962C8B-B14F-4D97-AF65-F5344CB8AC3E}">
        <p14:creationId xmlns:p14="http://schemas.microsoft.com/office/powerpoint/2010/main" val="2017748056"/>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TotalTime>
  <Words>392</Words>
  <Application>Microsoft Office PowerPoint</Application>
  <PresentationFormat>Geniş ekran</PresentationFormat>
  <Paragraphs>39</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Duman</vt:lpstr>
      <vt:lpstr>Girişimciliğin Desteklenmesi</vt:lpstr>
      <vt:lpstr>Girişimciliğin Desteklenmesi</vt:lpstr>
      <vt:lpstr> Girişimcilikteki Gelişmeler</vt:lpstr>
      <vt:lpstr> Girişimcilikteki Gelişmeler</vt:lpstr>
      <vt:lpstr> Girişimcilikteki Gelişmeler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4</cp:revision>
  <dcterms:created xsi:type="dcterms:W3CDTF">2020-02-21T09:47:49Z</dcterms:created>
  <dcterms:modified xsi:type="dcterms:W3CDTF">2020-02-22T14:26:24Z</dcterms:modified>
</cp:coreProperties>
</file>