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4395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41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172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55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2830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06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3238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498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90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355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9678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98F189-BF10-4655-A07C-A3811D026345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0F2F59-0FAC-45AF-BE5B-55EF56BBBB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5075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tudomany.hu/cikkek/nem-mi-vagyunk-finnugor-eredetuek-hanem-a-nyelvunk-a-tudomanyhu-cikke-a-magyar-ostortenet-legfontosabb-tenyeirol-10881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457200"/>
            <a:ext cx="9144000" cy="4017818"/>
          </a:xfrm>
        </p:spPr>
        <p:txBody>
          <a:bodyPr>
            <a:normAutofit/>
          </a:bodyPr>
          <a:lstStyle/>
          <a:p>
            <a:r>
              <a:rPr lang="hu-HU" b="1" dirty="0" smtClean="0"/>
              <a:t>NEM MI VAGYUNK FINNUGOR EREDETŰEK, HANEM A NYELVÜNK</a:t>
            </a:r>
            <a:br>
              <a:rPr lang="hu-HU" b="1" dirty="0" smtClean="0"/>
            </a:b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74870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b="1" dirty="0"/>
              <a:t>Minden magyar embernek saját származástörténete van: a szüleiről, nagyszüleiről, olykor dédszüleiről is őrzi emlékeit, ismeri életük korai eseményeit is. A közös nyelvű, közös kultúrájú és hagyományú emberek egy népet alkotnak. Magyarságunk, összetartozásunk érzését leginkább a közös származás, az ősi rokonság tudata tartja életben. Kik vagyunk, kik voltunk mi, magyarok?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122483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dirty="0"/>
              <a:t>Összeállításunk legfontosabb mondanivalója, hogy a nyelvünk ugyan finnugor eredetű, de a magyar nép nem nevezhető finnugornak. 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315606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/>
              <a:t>A </a:t>
            </a:r>
            <a:r>
              <a:rPr lang="tr-TR" sz="3200" dirty="0" err="1"/>
              <a:t>genetikai</a:t>
            </a:r>
            <a:r>
              <a:rPr lang="tr-TR" sz="3200" dirty="0"/>
              <a:t> </a:t>
            </a:r>
            <a:r>
              <a:rPr lang="tr-TR" sz="3200" dirty="0" err="1"/>
              <a:t>rokonság</a:t>
            </a:r>
            <a:r>
              <a:rPr lang="tr-TR" sz="3200" dirty="0"/>
              <a:t> </a:t>
            </a:r>
            <a:r>
              <a:rPr lang="tr-TR" sz="3200" dirty="0" err="1"/>
              <a:t>ugyanis</a:t>
            </a:r>
            <a:r>
              <a:rPr lang="tr-TR" sz="3200" dirty="0"/>
              <a:t> sok </a:t>
            </a:r>
            <a:r>
              <a:rPr lang="tr-TR" sz="3200" dirty="0" err="1"/>
              <a:t>esetben</a:t>
            </a:r>
            <a:r>
              <a:rPr lang="tr-TR" sz="3200" dirty="0"/>
              <a:t> </a:t>
            </a:r>
            <a:r>
              <a:rPr lang="tr-TR" sz="3200" dirty="0" err="1"/>
              <a:t>független</a:t>
            </a:r>
            <a:r>
              <a:rPr lang="tr-TR" sz="3200" dirty="0"/>
              <a:t> a </a:t>
            </a:r>
            <a:r>
              <a:rPr lang="tr-TR" sz="3200" dirty="0" err="1"/>
              <a:t>nyelvek</a:t>
            </a:r>
            <a:r>
              <a:rPr lang="tr-TR" sz="3200" dirty="0"/>
              <a:t> </a:t>
            </a:r>
            <a:r>
              <a:rPr lang="tr-TR" sz="3200" dirty="0" err="1"/>
              <a:t>rokonságától</a:t>
            </a:r>
            <a:r>
              <a:rPr lang="tr-TR" sz="3200" dirty="0"/>
              <a:t>, </a:t>
            </a:r>
            <a:r>
              <a:rPr lang="tr-TR" sz="3200" dirty="0" err="1"/>
              <a:t>két</a:t>
            </a:r>
            <a:r>
              <a:rPr lang="tr-TR" sz="3200" dirty="0"/>
              <a:t> </a:t>
            </a:r>
            <a:r>
              <a:rPr lang="tr-TR" sz="3200" dirty="0" err="1"/>
              <a:t>különböző</a:t>
            </a:r>
            <a:r>
              <a:rPr lang="tr-TR" sz="3200" dirty="0"/>
              <a:t> </a:t>
            </a:r>
            <a:r>
              <a:rPr lang="tr-TR" sz="3200" dirty="0" err="1"/>
              <a:t>dologról</a:t>
            </a:r>
            <a:r>
              <a:rPr lang="tr-TR" sz="3200" dirty="0"/>
              <a:t> </a:t>
            </a:r>
            <a:r>
              <a:rPr lang="tr-TR" sz="3200" dirty="0" err="1"/>
              <a:t>van</a:t>
            </a:r>
            <a:r>
              <a:rPr lang="tr-TR" sz="3200" dirty="0"/>
              <a:t> </a:t>
            </a:r>
            <a:r>
              <a:rPr lang="tr-TR" sz="3200" dirty="0" err="1"/>
              <a:t>szó</a:t>
            </a:r>
            <a:r>
              <a:rPr lang="tr-TR" sz="3200" dirty="0"/>
              <a:t>. </a:t>
            </a:r>
            <a:r>
              <a:rPr lang="tr-TR" sz="3200" dirty="0" err="1"/>
              <a:t>Hogy</a:t>
            </a:r>
            <a:r>
              <a:rPr lang="tr-TR" sz="3200" dirty="0"/>
              <a:t> ez nem </a:t>
            </a:r>
            <a:r>
              <a:rPr lang="tr-TR" sz="3200" dirty="0" err="1"/>
              <a:t>ellentmondás</a:t>
            </a:r>
            <a:r>
              <a:rPr lang="tr-TR" sz="3200" dirty="0"/>
              <a:t>, az </a:t>
            </a:r>
            <a:r>
              <a:rPr lang="tr-TR" sz="3200" dirty="0" err="1"/>
              <a:t>összeállításunkból</a:t>
            </a:r>
            <a:r>
              <a:rPr lang="tr-TR" sz="3200" dirty="0"/>
              <a:t> </a:t>
            </a:r>
            <a:r>
              <a:rPr lang="tr-TR" sz="3200" dirty="0" err="1"/>
              <a:t>világosan</a:t>
            </a:r>
            <a:r>
              <a:rPr lang="tr-TR" sz="3200" dirty="0"/>
              <a:t> </a:t>
            </a:r>
            <a:r>
              <a:rPr lang="tr-TR" sz="3200" dirty="0" err="1"/>
              <a:t>kiderül</a:t>
            </a:r>
            <a:r>
              <a:rPr lang="tr-T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47043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600" dirty="0"/>
              <a:t>A </a:t>
            </a:r>
            <a:r>
              <a:rPr lang="tr-TR" sz="3600" dirty="0" err="1"/>
              <a:t>magyarság</a:t>
            </a:r>
            <a:r>
              <a:rPr lang="tr-TR" sz="3600" dirty="0"/>
              <a:t> </a:t>
            </a:r>
            <a:r>
              <a:rPr lang="tr-TR" sz="3600" dirty="0" err="1"/>
              <a:t>őstörténetére</a:t>
            </a:r>
            <a:r>
              <a:rPr lang="tr-TR" sz="3600" dirty="0"/>
              <a:t> a </a:t>
            </a:r>
            <a:r>
              <a:rPr lang="tr-TR" sz="3600" dirty="0" err="1"/>
              <a:t>nyelvészeti</a:t>
            </a:r>
            <a:r>
              <a:rPr lang="tr-TR" sz="3600" dirty="0"/>
              <a:t>, a </a:t>
            </a:r>
            <a:r>
              <a:rPr lang="tr-TR" sz="3600" dirty="0" err="1"/>
              <a:t>régészeti</a:t>
            </a:r>
            <a:r>
              <a:rPr lang="tr-TR" sz="3600" dirty="0"/>
              <a:t> </a:t>
            </a:r>
            <a:r>
              <a:rPr lang="tr-TR" sz="3600" dirty="0" err="1"/>
              <a:t>és</a:t>
            </a:r>
            <a:r>
              <a:rPr lang="tr-TR" sz="3600" dirty="0"/>
              <a:t> a </a:t>
            </a:r>
            <a:r>
              <a:rPr lang="tr-TR" sz="3600" dirty="0" err="1"/>
              <a:t>paleogenetikai</a:t>
            </a:r>
            <a:r>
              <a:rPr lang="tr-TR" sz="3600" dirty="0"/>
              <a:t> </a:t>
            </a:r>
            <a:r>
              <a:rPr lang="tr-TR" sz="3600" dirty="0" err="1"/>
              <a:t>adatokból</a:t>
            </a:r>
            <a:r>
              <a:rPr lang="tr-TR" sz="3600" dirty="0"/>
              <a:t> </a:t>
            </a:r>
            <a:r>
              <a:rPr lang="tr-TR" sz="3600" dirty="0" err="1"/>
              <a:t>következtethetünk</a:t>
            </a:r>
            <a:r>
              <a:rPr lang="tr-TR" sz="36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375065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/>
              <a:t>A 8–9. </a:t>
            </a:r>
            <a:r>
              <a:rPr lang="tr-TR" sz="3200" dirty="0" err="1"/>
              <a:t>századtól</a:t>
            </a:r>
            <a:r>
              <a:rPr lang="tr-TR" sz="3200" dirty="0"/>
              <a:t> </a:t>
            </a:r>
            <a:r>
              <a:rPr lang="tr-TR" sz="3200" dirty="0" err="1"/>
              <a:t>kezdve</a:t>
            </a:r>
            <a:r>
              <a:rPr lang="tr-TR" sz="3200" dirty="0"/>
              <a:t> </a:t>
            </a:r>
            <a:r>
              <a:rPr lang="tr-TR" sz="3200" dirty="0" err="1"/>
              <a:t>pedig</a:t>
            </a:r>
            <a:r>
              <a:rPr lang="tr-TR" sz="3200" dirty="0"/>
              <a:t> </a:t>
            </a:r>
            <a:r>
              <a:rPr lang="tr-TR" sz="3200" dirty="0" err="1"/>
              <a:t>történeti</a:t>
            </a:r>
            <a:r>
              <a:rPr lang="tr-TR" sz="3200" dirty="0"/>
              <a:t> </a:t>
            </a:r>
            <a:r>
              <a:rPr lang="tr-TR" sz="3200" dirty="0" err="1"/>
              <a:t>források</a:t>
            </a:r>
            <a:r>
              <a:rPr lang="tr-TR" sz="3200" dirty="0"/>
              <a:t> is </a:t>
            </a:r>
            <a:r>
              <a:rPr lang="tr-TR" sz="3200" dirty="0" err="1"/>
              <a:t>rendelkezésünkre</a:t>
            </a:r>
            <a:r>
              <a:rPr lang="tr-TR" sz="3200" dirty="0"/>
              <a:t> </a:t>
            </a:r>
            <a:r>
              <a:rPr lang="tr-TR" sz="3200" dirty="0" err="1"/>
              <a:t>állnak</a:t>
            </a:r>
            <a:r>
              <a:rPr lang="tr-TR" sz="3200" dirty="0"/>
              <a:t>. </a:t>
            </a:r>
            <a:r>
              <a:rPr lang="tr-TR" sz="3200" dirty="0" err="1"/>
              <a:t>Mint</a:t>
            </a:r>
            <a:r>
              <a:rPr lang="tr-TR" sz="3200" dirty="0"/>
              <a:t> </a:t>
            </a:r>
            <a:r>
              <a:rPr lang="tr-TR" sz="3200" dirty="0" err="1"/>
              <a:t>látni</a:t>
            </a:r>
            <a:r>
              <a:rPr lang="tr-TR" sz="3200" dirty="0"/>
              <a:t> </a:t>
            </a:r>
            <a:r>
              <a:rPr lang="tr-TR" sz="3200" dirty="0" err="1"/>
              <a:t>fogjuk</a:t>
            </a:r>
            <a:r>
              <a:rPr lang="tr-TR" sz="3200" dirty="0"/>
              <a:t>, a </a:t>
            </a:r>
            <a:r>
              <a:rPr lang="tr-TR" sz="3200" dirty="0" err="1"/>
              <a:t>magyar</a:t>
            </a:r>
            <a:r>
              <a:rPr lang="tr-TR" sz="3200" dirty="0"/>
              <a:t> </a:t>
            </a:r>
            <a:r>
              <a:rPr lang="tr-TR" sz="3200" dirty="0" err="1"/>
              <a:t>őstörténettel</a:t>
            </a:r>
            <a:r>
              <a:rPr lang="tr-TR" sz="3200" dirty="0"/>
              <a:t> </a:t>
            </a:r>
            <a:r>
              <a:rPr lang="tr-TR" sz="3200" dirty="0" err="1"/>
              <a:t>foglalkozó</a:t>
            </a:r>
            <a:r>
              <a:rPr lang="tr-TR" sz="3200" dirty="0"/>
              <a:t> </a:t>
            </a:r>
            <a:r>
              <a:rPr lang="tr-TR" sz="3200" dirty="0" err="1"/>
              <a:t>különböző</a:t>
            </a:r>
            <a:r>
              <a:rPr lang="tr-TR" sz="3200" dirty="0"/>
              <a:t> </a:t>
            </a:r>
            <a:r>
              <a:rPr lang="tr-TR" sz="3200" dirty="0" err="1"/>
              <a:t>tudományterületek</a:t>
            </a:r>
            <a:r>
              <a:rPr lang="tr-TR" sz="3200" dirty="0"/>
              <a:t> </a:t>
            </a:r>
            <a:r>
              <a:rPr lang="tr-TR" sz="3200" dirty="0" err="1"/>
              <a:t>eredményei</a:t>
            </a:r>
            <a:r>
              <a:rPr lang="tr-TR" sz="3200" dirty="0"/>
              <a:t> </a:t>
            </a:r>
            <a:r>
              <a:rPr lang="tr-TR" sz="3200" dirty="0" err="1"/>
              <a:t>egymást</a:t>
            </a:r>
            <a:r>
              <a:rPr lang="tr-TR" sz="3200" dirty="0"/>
              <a:t> </a:t>
            </a:r>
            <a:r>
              <a:rPr lang="tr-TR" sz="3200" dirty="0" err="1"/>
              <a:t>erősítik</a:t>
            </a:r>
            <a:r>
              <a:rPr lang="tr-T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6416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hu-HU" sz="3200" dirty="0"/>
              <a:t>A részletekben még lehetnek eltérések, abban azonban nincs vita, hogy a körülbelül Kr. e. 1000-500 körül kialakult önálló magyar nyelv finnugor eredetű, ugyanakkor a honfoglalók genetikai összetétele nagyon változatos, nyugat-eurázsiai és közép-ázsiai eredetű.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224613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Kaynak: </a:t>
            </a:r>
            <a:r>
              <a:rPr lang="tr-TR" dirty="0" smtClean="0">
                <a:hlinkClick r:id="rId2"/>
              </a:rPr>
              <a:t>https://tudomany.hu/cikkek/nem-mi-vagyunk-finnugor-eredetuek-hanem-a-nyelvunk-a-tudomanyhu-cikke-a-magyar-ostortenet-legfontosabb-tenyeirol-108812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1537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202</Words>
  <Application>Microsoft Office PowerPoint</Application>
  <PresentationFormat>Geniş ekran</PresentationFormat>
  <Paragraphs>8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NEM MI VAGYUNK FINNUGOR EREDETŰEK, HANEM A NYELVÜNK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Nem mi vagyunk finnugor eredetűek, hanem a nyelvünk </dc:title>
  <dc:creator>Windows Kullanıcısı</dc:creator>
  <cp:lastModifiedBy>Windows Kullanıcısı</cp:lastModifiedBy>
  <cp:revision>8</cp:revision>
  <dcterms:created xsi:type="dcterms:W3CDTF">2020-05-02T18:52:21Z</dcterms:created>
  <dcterms:modified xsi:type="dcterms:W3CDTF">2020-05-05T18:03:17Z</dcterms:modified>
</cp:coreProperties>
</file>