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2"/>
  </p:notesMasterIdLst>
  <p:sldIdLst>
    <p:sldId id="257" r:id="rId2"/>
    <p:sldId id="281" r:id="rId3"/>
    <p:sldId id="320" r:id="rId4"/>
    <p:sldId id="309" r:id="rId5"/>
    <p:sldId id="310" r:id="rId6"/>
    <p:sldId id="311" r:id="rId7"/>
    <p:sldId id="312" r:id="rId8"/>
    <p:sldId id="313" r:id="rId9"/>
    <p:sldId id="321" r:id="rId10"/>
    <p:sldId id="315" r:id="rId11"/>
    <p:sldId id="316" r:id="rId12"/>
    <p:sldId id="322" r:id="rId13"/>
    <p:sldId id="323" r:id="rId14"/>
    <p:sldId id="317" r:id="rId15"/>
    <p:sldId id="332" r:id="rId16"/>
    <p:sldId id="333" r:id="rId17"/>
    <p:sldId id="334" r:id="rId18"/>
    <p:sldId id="319" r:id="rId19"/>
    <p:sldId id="279" r:id="rId20"/>
    <p:sldId id="324" r:id="rId21"/>
    <p:sldId id="325" r:id="rId22"/>
    <p:sldId id="326" r:id="rId23"/>
    <p:sldId id="280" r:id="rId24"/>
    <p:sldId id="327" r:id="rId25"/>
    <p:sldId id="282" r:id="rId26"/>
    <p:sldId id="328" r:id="rId27"/>
    <p:sldId id="330" r:id="rId28"/>
    <p:sldId id="329" r:id="rId29"/>
    <p:sldId id="285" r:id="rId30"/>
    <p:sldId id="286" r:id="rId31"/>
    <p:sldId id="331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277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eb385fbd599c2de" providerId="LiveId" clId="{F12E4442-EBD4-469C-85D4-FFED929B98AD}"/>
    <pc:docChg chg="undo redo custSel modSld">
      <pc:chgData name="" userId="6eb385fbd599c2de" providerId="LiveId" clId="{F12E4442-EBD4-469C-85D4-FFED929B98AD}" dt="2021-05-03T23:20:00.569" v="96" actId="20577"/>
      <pc:docMkLst>
        <pc:docMk/>
      </pc:docMkLst>
      <pc:sldChg chg="modSp">
        <pc:chgData name="" userId="6eb385fbd599c2de" providerId="LiveId" clId="{F12E4442-EBD4-469C-85D4-FFED929B98AD}" dt="2021-05-03T23:20:00.569" v="96" actId="20577"/>
        <pc:sldMkLst>
          <pc:docMk/>
          <pc:sldMk cId="4171362958" sldId="257"/>
        </pc:sldMkLst>
        <pc:spChg chg="mod">
          <ac:chgData name="" userId="6eb385fbd599c2de" providerId="LiveId" clId="{F12E4442-EBD4-469C-85D4-FFED929B98AD}" dt="2021-05-03T23:20:00.569" v="96" actId="20577"/>
          <ac:spMkLst>
            <pc:docMk/>
            <pc:sldMk cId="4171362958" sldId="257"/>
            <ac:spMk id="4" creationId="{00000000-0000-0000-0000-000000000000}"/>
          </ac:spMkLst>
        </pc:spChg>
      </pc:sldChg>
      <pc:sldChg chg="modSp">
        <pc:chgData name="" userId="6eb385fbd599c2de" providerId="LiveId" clId="{F12E4442-EBD4-469C-85D4-FFED929B98AD}" dt="2021-05-03T22:50:24.186" v="71" actId="20577"/>
        <pc:sldMkLst>
          <pc:docMk/>
          <pc:sldMk cId="1034194838" sldId="285"/>
        </pc:sldMkLst>
        <pc:spChg chg="mod">
          <ac:chgData name="" userId="6eb385fbd599c2de" providerId="LiveId" clId="{F12E4442-EBD4-469C-85D4-FFED929B98AD}" dt="2021-05-03T22:50:24.186" v="71" actId="20577"/>
          <ac:spMkLst>
            <pc:docMk/>
            <pc:sldMk cId="1034194838" sldId="285"/>
            <ac:spMk id="6" creationId="{00000000-0000-0000-0000-000000000000}"/>
          </ac:spMkLst>
        </pc:spChg>
      </pc:sldChg>
      <pc:sldChg chg="modSp">
        <pc:chgData name="" userId="6eb385fbd599c2de" providerId="LiveId" clId="{F12E4442-EBD4-469C-85D4-FFED929B98AD}" dt="2021-05-03T22:53:42.811" v="92" actId="20577"/>
        <pc:sldMkLst>
          <pc:docMk/>
          <pc:sldMk cId="1034194838" sldId="297"/>
        </pc:sldMkLst>
        <pc:spChg chg="mod">
          <ac:chgData name="" userId="6eb385fbd599c2de" providerId="LiveId" clId="{F12E4442-EBD4-469C-85D4-FFED929B98AD}" dt="2021-05-03T22:53:42.811" v="92" actId="20577"/>
          <ac:spMkLst>
            <pc:docMk/>
            <pc:sldMk cId="1034194838" sldId="297"/>
            <ac:spMk id="6" creationId="{00000000-0000-0000-0000-000000000000}"/>
          </ac:spMkLst>
        </pc:spChg>
      </pc:sldChg>
      <pc:sldChg chg="modSp">
        <pc:chgData name="" userId="6eb385fbd599c2de" providerId="LiveId" clId="{F12E4442-EBD4-469C-85D4-FFED929B98AD}" dt="2021-05-03T22:40:25.495" v="1" actId="20577"/>
        <pc:sldMkLst>
          <pc:docMk/>
          <pc:sldMk cId="0" sldId="322"/>
        </pc:sldMkLst>
        <pc:spChg chg="mod">
          <ac:chgData name="" userId="6eb385fbd599c2de" providerId="LiveId" clId="{F12E4442-EBD4-469C-85D4-FFED929B98AD}" dt="2021-05-03T22:40:25.495" v="1" actId="20577"/>
          <ac:spMkLst>
            <pc:docMk/>
            <pc:sldMk cId="0" sldId="322"/>
            <ac:spMk id="13" creationId="{00000000-0000-0000-0000-000000000000}"/>
          </ac:spMkLst>
        </pc:spChg>
      </pc:sldChg>
      <pc:sldChg chg="modSp">
        <pc:chgData name="" userId="6eb385fbd599c2de" providerId="LiveId" clId="{F12E4442-EBD4-469C-85D4-FFED929B98AD}" dt="2021-05-03T22:44:55.465" v="45" actId="20577"/>
        <pc:sldMkLst>
          <pc:docMk/>
          <pc:sldMk cId="0" sldId="325"/>
        </pc:sldMkLst>
        <pc:spChg chg="mod">
          <ac:chgData name="" userId="6eb385fbd599c2de" providerId="LiveId" clId="{F12E4442-EBD4-469C-85D4-FFED929B98AD}" dt="2021-05-03T22:44:55.465" v="45" actId="20577"/>
          <ac:spMkLst>
            <pc:docMk/>
            <pc:sldMk cId="0" sldId="325"/>
            <ac:spMk id="3" creationId="{00000000-0000-0000-0000-000000000000}"/>
          </ac:spMkLst>
        </pc:spChg>
      </pc:sldChg>
      <pc:sldChg chg="modSp">
        <pc:chgData name="" userId="6eb385fbd599c2de" providerId="LiveId" clId="{F12E4442-EBD4-469C-85D4-FFED929B98AD}" dt="2021-05-03T22:49:26.729" v="70" actId="20577"/>
        <pc:sldMkLst>
          <pc:docMk/>
          <pc:sldMk cId="1996926992" sldId="329"/>
        </pc:sldMkLst>
        <pc:graphicFrameChg chg="modGraphic">
          <ac:chgData name="" userId="6eb385fbd599c2de" providerId="LiveId" clId="{F12E4442-EBD4-469C-85D4-FFED929B98AD}" dt="2021-05-03T22:49:26.729" v="70" actId="20577"/>
          <ac:graphicFrameMkLst>
            <pc:docMk/>
            <pc:sldMk cId="1996926992" sldId="329"/>
            <ac:graphicFrameMk id="7" creationId="{00000000-0000-0000-0000-000000000000}"/>
          </ac:graphicFrameMkLst>
        </pc:graphicFrameChg>
      </pc:sldChg>
      <pc:sldChg chg="modSp">
        <pc:chgData name="" userId="6eb385fbd599c2de" providerId="LiveId" clId="{F12E4442-EBD4-469C-85D4-FFED929B98AD}" dt="2021-05-03T22:52:44.063" v="76" actId="20577"/>
        <pc:sldMkLst>
          <pc:docMk/>
          <pc:sldMk cId="0" sldId="331"/>
        </pc:sldMkLst>
        <pc:graphicFrameChg chg="mod">
          <ac:chgData name="" userId="6eb385fbd599c2de" providerId="LiveId" clId="{F12E4442-EBD4-469C-85D4-FFED929B98AD}" dt="2021-05-03T22:52:44.063" v="76" actId="20577"/>
          <ac:graphicFrameMkLst>
            <pc:docMk/>
            <pc:sldMk cId="0" sldId="331"/>
            <ac:graphicFrameMk id="7" creationId="{00000000-0000-0000-0000-000000000000}"/>
          </ac:graphicFrameMkLst>
        </pc:graphicFrameChg>
      </pc:sldChg>
      <pc:sldChg chg="modSp">
        <pc:chgData name="" userId="6eb385fbd599c2de" providerId="LiveId" clId="{F12E4442-EBD4-469C-85D4-FFED929B98AD}" dt="2021-05-03T22:42:18.072" v="16" actId="20577"/>
        <pc:sldMkLst>
          <pc:docMk/>
          <pc:sldMk cId="0" sldId="333"/>
        </pc:sldMkLst>
        <pc:spChg chg="mod">
          <ac:chgData name="" userId="6eb385fbd599c2de" providerId="LiveId" clId="{F12E4442-EBD4-469C-85D4-FFED929B98AD}" dt="2021-05-03T22:42:18.072" v="16" actId="20577"/>
          <ac:spMkLst>
            <pc:docMk/>
            <pc:sldMk cId="0" sldId="333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85B28-C1AA-400B-B34E-29887BD13401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019B7E7-8CDE-43BC-8957-C77165E165EF}">
      <dgm:prSet phldrT="[Metin]"/>
      <dgm:spPr/>
      <dgm:t>
        <a:bodyPr/>
        <a:lstStyle/>
        <a:p>
          <a:r>
            <a:rPr lang="tr-TR" b="1" u="sng" dirty="0"/>
            <a:t>A</a:t>
          </a:r>
          <a:r>
            <a:rPr lang="en-US" b="1" u="sng" dirty="0" err="1"/>
            <a:t>ctive</a:t>
          </a:r>
          <a:r>
            <a:rPr lang="en-US" b="1" u="sng" dirty="0"/>
            <a:t> packaging </a:t>
          </a:r>
          <a:r>
            <a:rPr lang="en-US" dirty="0"/>
            <a:t>causes </a:t>
          </a:r>
          <a:r>
            <a:rPr lang="en-US" b="1" dirty="0">
              <a:solidFill>
                <a:srgbClr val="C00000"/>
              </a:solidFill>
            </a:rPr>
            <a:t>a modification o</a:t>
          </a:r>
          <a:r>
            <a:rPr lang="tr-TR" b="1" dirty="0">
              <a:solidFill>
                <a:srgbClr val="C00000"/>
              </a:solidFill>
            </a:rPr>
            <a:t>f </a:t>
          </a:r>
          <a:r>
            <a:rPr lang="en-US" b="1" dirty="0">
              <a:solidFill>
                <a:srgbClr val="C00000"/>
              </a:solidFill>
            </a:rPr>
            <a:t>the conditions of the packed food to extend shelf life</a:t>
          </a:r>
          <a:r>
            <a:rPr lang="en-US" dirty="0"/>
            <a:t>, maintaining the quality of final product</a:t>
          </a:r>
          <a:endParaRPr lang="tr-TR" dirty="0"/>
        </a:p>
      </dgm:t>
    </dgm:pt>
    <dgm:pt modelId="{9469EB09-F85C-4794-B69E-827FBAF35AAE}" type="parTrans" cxnId="{B5D0B1D3-BD89-429F-BC33-405F31CF76E3}">
      <dgm:prSet/>
      <dgm:spPr/>
      <dgm:t>
        <a:bodyPr/>
        <a:lstStyle/>
        <a:p>
          <a:endParaRPr lang="tr-TR"/>
        </a:p>
      </dgm:t>
    </dgm:pt>
    <dgm:pt modelId="{C67ED26F-35E1-4955-AAE7-7E992BD8D685}" type="sibTrans" cxnId="{B5D0B1D3-BD89-429F-BC33-405F31CF76E3}">
      <dgm:prSet/>
      <dgm:spPr/>
      <dgm:t>
        <a:bodyPr/>
        <a:lstStyle/>
        <a:p>
          <a:endParaRPr lang="tr-TR"/>
        </a:p>
      </dgm:t>
    </dgm:pt>
    <dgm:pt modelId="{A73D6F54-FC6A-4302-B8CC-474E96EDDB99}">
      <dgm:prSet phldrT="[Metin]"/>
      <dgm:spPr/>
      <dgm:t>
        <a:bodyPr/>
        <a:lstStyle/>
        <a:p>
          <a:r>
            <a:rPr lang="tr-TR" b="1" u="sng" dirty="0"/>
            <a:t>I</a:t>
          </a:r>
          <a:r>
            <a:rPr lang="en-US" b="1" u="sng" dirty="0" err="1"/>
            <a:t>ntelligent</a:t>
          </a:r>
          <a:r>
            <a:rPr lang="en-US" b="1" u="sng" dirty="0"/>
            <a:t> packaging </a:t>
          </a:r>
          <a:r>
            <a:rPr lang="en-US" dirty="0"/>
            <a:t>system </a:t>
          </a:r>
          <a:r>
            <a:rPr lang="en-US" b="1" dirty="0">
              <a:solidFill>
                <a:srgbClr val="0000FF"/>
              </a:solidFill>
            </a:rPr>
            <a:t>monitors the condition of packaged foods</a:t>
          </a:r>
          <a:r>
            <a:rPr lang="tr-TR" b="1" dirty="0">
              <a:solidFill>
                <a:srgbClr val="0000FF"/>
              </a:solidFill>
            </a:rPr>
            <a:t> </a:t>
          </a:r>
          <a:r>
            <a:rPr lang="tr-TR" b="1" dirty="0" err="1">
              <a:solidFill>
                <a:srgbClr val="0000FF"/>
              </a:solidFill>
            </a:rPr>
            <a:t>by</a:t>
          </a:r>
          <a:r>
            <a:rPr lang="tr-TR" b="1" dirty="0">
              <a:solidFill>
                <a:srgbClr val="0000FF"/>
              </a:solidFill>
            </a:rPr>
            <a:t> </a:t>
          </a:r>
          <a:r>
            <a:rPr lang="tr-TR" b="1" dirty="0" err="1">
              <a:solidFill>
                <a:srgbClr val="0000FF"/>
              </a:solidFill>
            </a:rPr>
            <a:t>devices</a:t>
          </a:r>
          <a:r>
            <a:rPr lang="tr-TR" b="1" dirty="0">
              <a:solidFill>
                <a:srgbClr val="0000FF"/>
              </a:solidFill>
            </a:rPr>
            <a:t> </a:t>
          </a:r>
          <a:r>
            <a:rPr lang="en-US" b="1" dirty="0">
              <a:solidFill>
                <a:srgbClr val="0000FF"/>
              </a:solidFill>
            </a:rPr>
            <a:t>to give</a:t>
          </a:r>
          <a:r>
            <a:rPr lang="tr-TR" b="1" dirty="0">
              <a:solidFill>
                <a:srgbClr val="0000FF"/>
              </a:solidFill>
            </a:rPr>
            <a:t> </a:t>
          </a:r>
          <a:r>
            <a:rPr lang="en-US" b="1" dirty="0">
              <a:solidFill>
                <a:srgbClr val="0000FF"/>
              </a:solidFill>
            </a:rPr>
            <a:t>information about the quality</a:t>
          </a:r>
          <a:r>
            <a:rPr lang="en-US" dirty="0"/>
            <a:t> </a:t>
          </a:r>
          <a:r>
            <a:rPr lang="tr-TR" dirty="0"/>
            <a:t>of </a:t>
          </a:r>
          <a:r>
            <a:rPr lang="en-US" dirty="0"/>
            <a:t>products during transport</a:t>
          </a:r>
          <a:r>
            <a:rPr lang="tr-TR" dirty="0" err="1"/>
            <a:t>ation</a:t>
          </a:r>
          <a:r>
            <a:rPr lang="en-US" dirty="0"/>
            <a:t> and storage</a:t>
          </a:r>
          <a:endParaRPr lang="tr-TR" dirty="0"/>
        </a:p>
      </dgm:t>
    </dgm:pt>
    <dgm:pt modelId="{0348E299-4456-4B24-81D4-3B9E6981FFB5}" type="parTrans" cxnId="{2314220D-45F4-4A41-95DA-A3F115C3CDB4}">
      <dgm:prSet/>
      <dgm:spPr/>
      <dgm:t>
        <a:bodyPr/>
        <a:lstStyle/>
        <a:p>
          <a:endParaRPr lang="tr-TR"/>
        </a:p>
      </dgm:t>
    </dgm:pt>
    <dgm:pt modelId="{E37C2B3D-D97F-4B6C-91F9-8D32308519BD}" type="sibTrans" cxnId="{2314220D-45F4-4A41-95DA-A3F115C3CDB4}">
      <dgm:prSet/>
      <dgm:spPr/>
      <dgm:t>
        <a:bodyPr/>
        <a:lstStyle/>
        <a:p>
          <a:endParaRPr lang="tr-TR"/>
        </a:p>
      </dgm:t>
    </dgm:pt>
    <dgm:pt modelId="{EF55D430-B61A-481C-A343-0C9D293F1794}" type="pres">
      <dgm:prSet presAssocID="{DF885B28-C1AA-400B-B34E-29887BD13401}" presName="compositeShape" presStyleCnt="0">
        <dgm:presLayoutVars>
          <dgm:chMax val="2"/>
          <dgm:dir/>
          <dgm:resizeHandles val="exact"/>
        </dgm:presLayoutVars>
      </dgm:prSet>
      <dgm:spPr/>
    </dgm:pt>
    <dgm:pt modelId="{D789E6DF-634A-4AA2-8612-6FD19CCAEA72}" type="pres">
      <dgm:prSet presAssocID="{9019B7E7-8CDE-43BC-8957-C77165E165EF}" presName="upArrow" presStyleLbl="node1" presStyleIdx="0" presStyleCnt="2"/>
      <dgm:spPr/>
    </dgm:pt>
    <dgm:pt modelId="{CE9EFA63-0A04-43A5-A774-ADD52FC1AFF0}" type="pres">
      <dgm:prSet presAssocID="{9019B7E7-8CDE-43BC-8957-C77165E165EF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C20A2A6B-EEA8-4265-BCE2-08797D92E51D}" type="pres">
      <dgm:prSet presAssocID="{A73D6F54-FC6A-4302-B8CC-474E96EDDB99}" presName="downArrow" presStyleLbl="node1" presStyleIdx="1" presStyleCnt="2"/>
      <dgm:spPr/>
    </dgm:pt>
    <dgm:pt modelId="{97708C78-0C27-4090-9050-7B3E3A310512}" type="pres">
      <dgm:prSet presAssocID="{A73D6F54-FC6A-4302-B8CC-474E96EDDB9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B6B1202-1D7C-454B-BDC6-84CBADB89137}" type="presOf" srcId="{DF885B28-C1AA-400B-B34E-29887BD13401}" destId="{EF55D430-B61A-481C-A343-0C9D293F1794}" srcOrd="0" destOrd="0" presId="urn:microsoft.com/office/officeart/2005/8/layout/arrow4"/>
    <dgm:cxn modelId="{1436F508-6E26-49BA-843E-5D04A2F450B4}" type="presOf" srcId="{A73D6F54-FC6A-4302-B8CC-474E96EDDB99}" destId="{97708C78-0C27-4090-9050-7B3E3A310512}" srcOrd="0" destOrd="0" presId="urn:microsoft.com/office/officeart/2005/8/layout/arrow4"/>
    <dgm:cxn modelId="{2314220D-45F4-4A41-95DA-A3F115C3CDB4}" srcId="{DF885B28-C1AA-400B-B34E-29887BD13401}" destId="{A73D6F54-FC6A-4302-B8CC-474E96EDDB99}" srcOrd="1" destOrd="0" parTransId="{0348E299-4456-4B24-81D4-3B9E6981FFB5}" sibTransId="{E37C2B3D-D97F-4B6C-91F9-8D32308519BD}"/>
    <dgm:cxn modelId="{D2298A85-F993-4E94-8065-D8D624175828}" type="presOf" srcId="{9019B7E7-8CDE-43BC-8957-C77165E165EF}" destId="{CE9EFA63-0A04-43A5-A774-ADD52FC1AFF0}" srcOrd="0" destOrd="0" presId="urn:microsoft.com/office/officeart/2005/8/layout/arrow4"/>
    <dgm:cxn modelId="{B5D0B1D3-BD89-429F-BC33-405F31CF76E3}" srcId="{DF885B28-C1AA-400B-B34E-29887BD13401}" destId="{9019B7E7-8CDE-43BC-8957-C77165E165EF}" srcOrd="0" destOrd="0" parTransId="{9469EB09-F85C-4794-B69E-827FBAF35AAE}" sibTransId="{C67ED26F-35E1-4955-AAE7-7E992BD8D685}"/>
    <dgm:cxn modelId="{CF83C647-AECD-4279-B10D-7A9424FA6D81}" type="presParOf" srcId="{EF55D430-B61A-481C-A343-0C9D293F1794}" destId="{D789E6DF-634A-4AA2-8612-6FD19CCAEA72}" srcOrd="0" destOrd="0" presId="urn:microsoft.com/office/officeart/2005/8/layout/arrow4"/>
    <dgm:cxn modelId="{AE8A016B-EC02-4831-B39B-CC78F904926D}" type="presParOf" srcId="{EF55D430-B61A-481C-A343-0C9D293F1794}" destId="{CE9EFA63-0A04-43A5-A774-ADD52FC1AFF0}" srcOrd="1" destOrd="0" presId="urn:microsoft.com/office/officeart/2005/8/layout/arrow4"/>
    <dgm:cxn modelId="{2F9386D0-F92A-4B51-B60A-29FCDD2B25D7}" type="presParOf" srcId="{EF55D430-B61A-481C-A343-0C9D293F1794}" destId="{C20A2A6B-EEA8-4265-BCE2-08797D92E51D}" srcOrd="2" destOrd="0" presId="urn:microsoft.com/office/officeart/2005/8/layout/arrow4"/>
    <dgm:cxn modelId="{B276817D-0974-4F85-9003-D76F833A7B81}" type="presParOf" srcId="{EF55D430-B61A-481C-A343-0C9D293F1794}" destId="{97708C78-0C27-4090-9050-7B3E3A31051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9E6DF-634A-4AA2-8612-6FD19CCAEA72}">
      <dsp:nvSpPr>
        <dsp:cNvPr id="0" name=""/>
        <dsp:cNvSpPr/>
      </dsp:nvSpPr>
      <dsp:spPr>
        <a:xfrm>
          <a:off x="4484" y="0"/>
          <a:ext cx="2690622" cy="2157984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EFA63-0A04-43A5-A774-ADD52FC1AFF0}">
      <dsp:nvSpPr>
        <dsp:cNvPr id="0" name=""/>
        <dsp:cNvSpPr/>
      </dsp:nvSpPr>
      <dsp:spPr>
        <a:xfrm>
          <a:off x="2775825" y="0"/>
          <a:ext cx="4565904" cy="215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u="sng" kern="1200" dirty="0"/>
            <a:t>A</a:t>
          </a:r>
          <a:r>
            <a:rPr lang="en-US" sz="2600" b="1" u="sng" kern="1200" dirty="0" err="1"/>
            <a:t>ctive</a:t>
          </a:r>
          <a:r>
            <a:rPr lang="en-US" sz="2600" b="1" u="sng" kern="1200" dirty="0"/>
            <a:t> packaging </a:t>
          </a:r>
          <a:r>
            <a:rPr lang="en-US" sz="2600" kern="1200" dirty="0"/>
            <a:t>causes </a:t>
          </a:r>
          <a:r>
            <a:rPr lang="en-US" sz="2600" b="1" kern="1200" dirty="0">
              <a:solidFill>
                <a:srgbClr val="C00000"/>
              </a:solidFill>
            </a:rPr>
            <a:t>a modification o</a:t>
          </a:r>
          <a:r>
            <a:rPr lang="tr-TR" sz="2600" b="1" kern="1200" dirty="0">
              <a:solidFill>
                <a:srgbClr val="C00000"/>
              </a:solidFill>
            </a:rPr>
            <a:t>f </a:t>
          </a:r>
          <a:r>
            <a:rPr lang="en-US" sz="2600" b="1" kern="1200" dirty="0">
              <a:solidFill>
                <a:srgbClr val="C00000"/>
              </a:solidFill>
            </a:rPr>
            <a:t>the conditions of the packed food to extend shelf life</a:t>
          </a:r>
          <a:r>
            <a:rPr lang="en-US" sz="2600" kern="1200" dirty="0"/>
            <a:t>, maintaining the quality of final product</a:t>
          </a:r>
          <a:endParaRPr lang="tr-TR" sz="2600" kern="1200" dirty="0"/>
        </a:p>
      </dsp:txBody>
      <dsp:txXfrm>
        <a:off x="2775825" y="0"/>
        <a:ext cx="4565904" cy="2157984"/>
      </dsp:txXfrm>
    </dsp:sp>
    <dsp:sp modelId="{C20A2A6B-EEA8-4265-BCE2-08797D92E51D}">
      <dsp:nvSpPr>
        <dsp:cNvPr id="0" name=""/>
        <dsp:cNvSpPr/>
      </dsp:nvSpPr>
      <dsp:spPr>
        <a:xfrm>
          <a:off x="811670" y="2337816"/>
          <a:ext cx="2690622" cy="2157984"/>
        </a:xfrm>
        <a:prstGeom prst="down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08C78-0C27-4090-9050-7B3E3A310512}">
      <dsp:nvSpPr>
        <dsp:cNvPr id="0" name=""/>
        <dsp:cNvSpPr/>
      </dsp:nvSpPr>
      <dsp:spPr>
        <a:xfrm>
          <a:off x="3583011" y="2337816"/>
          <a:ext cx="4565904" cy="215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u="sng" kern="1200" dirty="0"/>
            <a:t>I</a:t>
          </a:r>
          <a:r>
            <a:rPr lang="en-US" sz="2600" b="1" u="sng" kern="1200" dirty="0" err="1"/>
            <a:t>ntelligent</a:t>
          </a:r>
          <a:r>
            <a:rPr lang="en-US" sz="2600" b="1" u="sng" kern="1200" dirty="0"/>
            <a:t> packaging </a:t>
          </a:r>
          <a:r>
            <a:rPr lang="en-US" sz="2600" kern="1200" dirty="0"/>
            <a:t>system </a:t>
          </a:r>
          <a:r>
            <a:rPr lang="en-US" sz="2600" b="1" kern="1200" dirty="0">
              <a:solidFill>
                <a:srgbClr val="0000FF"/>
              </a:solidFill>
            </a:rPr>
            <a:t>monitors the condition of packaged foods</a:t>
          </a:r>
          <a:r>
            <a:rPr lang="tr-TR" sz="2600" b="1" kern="1200" dirty="0">
              <a:solidFill>
                <a:srgbClr val="0000FF"/>
              </a:solidFill>
            </a:rPr>
            <a:t> </a:t>
          </a:r>
          <a:r>
            <a:rPr lang="tr-TR" sz="2600" b="1" kern="1200" dirty="0" err="1">
              <a:solidFill>
                <a:srgbClr val="0000FF"/>
              </a:solidFill>
            </a:rPr>
            <a:t>by</a:t>
          </a:r>
          <a:r>
            <a:rPr lang="tr-TR" sz="2600" b="1" kern="1200" dirty="0">
              <a:solidFill>
                <a:srgbClr val="0000FF"/>
              </a:solidFill>
            </a:rPr>
            <a:t> </a:t>
          </a:r>
          <a:r>
            <a:rPr lang="tr-TR" sz="2600" b="1" kern="1200" dirty="0" err="1">
              <a:solidFill>
                <a:srgbClr val="0000FF"/>
              </a:solidFill>
            </a:rPr>
            <a:t>devices</a:t>
          </a:r>
          <a:r>
            <a:rPr lang="tr-TR" sz="2600" b="1" kern="1200" dirty="0">
              <a:solidFill>
                <a:srgbClr val="0000FF"/>
              </a:solidFill>
            </a:rPr>
            <a:t> </a:t>
          </a:r>
          <a:r>
            <a:rPr lang="en-US" sz="2600" b="1" kern="1200" dirty="0">
              <a:solidFill>
                <a:srgbClr val="0000FF"/>
              </a:solidFill>
            </a:rPr>
            <a:t>to give</a:t>
          </a:r>
          <a:r>
            <a:rPr lang="tr-TR" sz="2600" b="1" kern="1200" dirty="0">
              <a:solidFill>
                <a:srgbClr val="0000FF"/>
              </a:solidFill>
            </a:rPr>
            <a:t> </a:t>
          </a:r>
          <a:r>
            <a:rPr lang="en-US" sz="2600" b="1" kern="1200" dirty="0">
              <a:solidFill>
                <a:srgbClr val="0000FF"/>
              </a:solidFill>
            </a:rPr>
            <a:t>information about the quality</a:t>
          </a:r>
          <a:r>
            <a:rPr lang="en-US" sz="2600" kern="1200" dirty="0"/>
            <a:t> </a:t>
          </a:r>
          <a:r>
            <a:rPr lang="tr-TR" sz="2600" kern="1200" dirty="0"/>
            <a:t>of </a:t>
          </a:r>
          <a:r>
            <a:rPr lang="en-US" sz="2600" kern="1200" dirty="0"/>
            <a:t>products during transport</a:t>
          </a:r>
          <a:r>
            <a:rPr lang="tr-TR" sz="2600" kern="1200" dirty="0" err="1"/>
            <a:t>ation</a:t>
          </a:r>
          <a:r>
            <a:rPr lang="en-US" sz="2600" kern="1200" dirty="0"/>
            <a:t> and storage</a:t>
          </a:r>
          <a:endParaRPr lang="tr-TR" sz="2600" kern="1200" dirty="0"/>
        </a:p>
      </dsp:txBody>
      <dsp:txXfrm>
        <a:off x="3583011" y="2337816"/>
        <a:ext cx="4565904" cy="2157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76BE-C481-4EB4-890B-356FB7FB98C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Since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powerfull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affordable</a:t>
            </a:r>
            <a:r>
              <a:rPr lang="tr-TR" baseline="0" dirty="0"/>
              <a:t> </a:t>
            </a:r>
            <a:r>
              <a:rPr lang="tr-TR" baseline="0" dirty="0" err="1"/>
              <a:t>information</a:t>
            </a:r>
            <a:r>
              <a:rPr lang="tr-TR" baseline="0" dirty="0"/>
              <a:t> </a:t>
            </a:r>
            <a:r>
              <a:rPr lang="tr-TR" baseline="0" dirty="0" err="1"/>
              <a:t>tehnology</a:t>
            </a:r>
            <a:r>
              <a:rPr lang="tr-TR" baseline="0" dirty="0"/>
              <a:t> has an </a:t>
            </a:r>
            <a:r>
              <a:rPr lang="tr-TR" baseline="0" dirty="0" err="1"/>
              <a:t>important</a:t>
            </a:r>
            <a:r>
              <a:rPr lang="tr-TR" baseline="0" dirty="0"/>
              <a:t> </a:t>
            </a:r>
            <a:r>
              <a:rPr lang="tr-TR" baseline="0" dirty="0" err="1"/>
              <a:t>place</a:t>
            </a:r>
            <a:r>
              <a:rPr lang="tr-TR" baseline="0" dirty="0"/>
              <a:t> in </a:t>
            </a:r>
            <a:r>
              <a:rPr lang="tr-TR" baseline="0" dirty="0" err="1"/>
              <a:t>our</a:t>
            </a:r>
            <a:r>
              <a:rPr lang="tr-TR" baseline="0" dirty="0"/>
              <a:t> life,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development</a:t>
            </a:r>
            <a:r>
              <a:rPr lang="tr-TR" baseline="0" dirty="0"/>
              <a:t> of </a:t>
            </a:r>
            <a:r>
              <a:rPr lang="tr-TR" baseline="0" dirty="0" err="1"/>
              <a:t>the</a:t>
            </a:r>
            <a:r>
              <a:rPr lang="tr-TR" baseline="0" dirty="0"/>
              <a:t> </a:t>
            </a:r>
            <a:r>
              <a:rPr lang="tr-TR" baseline="0" dirty="0" err="1"/>
              <a:t>intelligent</a:t>
            </a:r>
            <a:r>
              <a:rPr lang="tr-TR" baseline="0" dirty="0"/>
              <a:t> </a:t>
            </a:r>
            <a:r>
              <a:rPr lang="tr-TR" baseline="0" dirty="0" err="1"/>
              <a:t>packaging</a:t>
            </a:r>
            <a:r>
              <a:rPr lang="tr-TR" baseline="0" dirty="0"/>
              <a:t> </a:t>
            </a:r>
            <a:r>
              <a:rPr lang="tr-TR" baseline="0" dirty="0" err="1"/>
              <a:t>technology</a:t>
            </a:r>
            <a:r>
              <a:rPr lang="tr-TR" baseline="0" dirty="0"/>
              <a:t> </a:t>
            </a:r>
            <a:r>
              <a:rPr lang="tr-TR" baseline="0" dirty="0" err="1"/>
              <a:t>gains</a:t>
            </a:r>
            <a:r>
              <a:rPr lang="tr-TR" baseline="0" dirty="0"/>
              <a:t> </a:t>
            </a:r>
            <a:r>
              <a:rPr lang="tr-TR" baseline="0" dirty="0" err="1"/>
              <a:t>speed</a:t>
            </a:r>
            <a:r>
              <a:rPr lang="tr-TR" baseline="0" dirty="0"/>
              <a:t> in </a:t>
            </a:r>
            <a:r>
              <a:rPr lang="tr-TR" baseline="0" dirty="0" err="1"/>
              <a:t>recent</a:t>
            </a:r>
            <a:r>
              <a:rPr lang="tr-TR" baseline="0" dirty="0"/>
              <a:t> </a:t>
            </a:r>
            <a:r>
              <a:rPr lang="tr-TR" baseline="0" dirty="0" err="1"/>
              <a:t>years</a:t>
            </a:r>
            <a:r>
              <a:rPr lang="tr-TR" baseline="0" dirty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76BE-C481-4EB4-890B-356FB7FB98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4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3D8FD9-CE9A-4F88-B434-9EAB3D773C69}" type="datetime1">
              <a:rPr lang="en-US" smtClean="0"/>
              <a:t>5/4/2021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FDE 228-FP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FD5D-EE8F-4158-97DC-7650FA9A1473}" type="datetime1">
              <a:rPr lang="en-US" smtClean="0"/>
              <a:t>5/4/2021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157E7C-6CDB-4EC7-AC6E-29F02975F2F2}" type="datetime1">
              <a:rPr lang="en-US" smtClean="0"/>
              <a:t>5/4/2021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/>
              <a:t>FDE 228-FP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A4B8-0916-4777-B087-37F2F5B166D8}" type="datetime1">
              <a:rPr lang="en-US" smtClean="0"/>
              <a:t>5/4/2021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4175-9044-4B67-A3B4-BB44FA058DF2}" type="datetime1">
              <a:rPr lang="en-US" smtClean="0"/>
              <a:t>5/4/2021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0A0FE6-4B76-4A51-BD6C-8C775E46E5CB}" type="datetime1">
              <a:rPr lang="en-US" smtClean="0"/>
              <a:t>5/4/2021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75910E-F91E-49B5-99D4-795B32357CD3}" type="datetime1">
              <a:rPr lang="en-US" smtClean="0"/>
              <a:t>5/4/2021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228-FP</a:t>
            </a:r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7B-59ED-435E-B05F-873B867BA795}" type="datetime1">
              <a:rPr lang="en-US" smtClean="0"/>
              <a:t>5/4/2021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BFC8-215D-4EBB-BC8C-0A793C6A42AB}" type="datetime1">
              <a:rPr lang="en-US" smtClean="0"/>
              <a:t>5/4/2021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C844-3C36-400C-AE7A-78CE2A5A615C}" type="datetime1">
              <a:rPr lang="en-US" smtClean="0"/>
              <a:t>5/4/2021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6E9BFAB-6F6F-4092-B068-A9A9B655AF32}" type="datetime1">
              <a:rPr lang="en-US" smtClean="0"/>
              <a:t>5/4/2021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/>
              <a:t>FDE 228-FP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173D8D-C845-4458-958B-659CEF558D41}" type="datetime1">
              <a:rPr lang="en-US" smtClean="0"/>
              <a:t>5/4/2021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/>
              <a:t>FDE 228-FP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01677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/>
              <a:t>PACKAGING TECHNOLOGIES</a:t>
            </a:r>
            <a:endParaRPr lang="tr-TR" sz="60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888828"/>
            <a:ext cx="6751942" cy="2028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>
                <a:solidFill>
                  <a:schemeClr val="tx1"/>
                </a:solidFill>
              </a:rPr>
              <a:t>Instructor</a:t>
            </a:r>
            <a:endParaRPr lang="tr-TR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>
                <a:solidFill>
                  <a:schemeClr val="tx1"/>
                </a:solidFill>
              </a:rPr>
              <a:t>Assist</a:t>
            </a:r>
            <a:r>
              <a:rPr lang="tr-TR" dirty="0">
                <a:solidFill>
                  <a:schemeClr val="tx1"/>
                </a:solidFill>
              </a:rPr>
              <a:t>. Prof. Dr. Eda </a:t>
            </a:r>
            <a:r>
              <a:rPr lang="tr-TR" dirty="0" err="1">
                <a:solidFill>
                  <a:schemeClr val="tx1"/>
                </a:solidFill>
              </a:rPr>
              <a:t>Demirok</a:t>
            </a:r>
            <a:r>
              <a:rPr lang="tr-TR" dirty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E-mail: </a:t>
            </a:r>
            <a:r>
              <a:rPr lang="tr-TR" b="1" dirty="0" err="1">
                <a:solidFill>
                  <a:schemeClr val="tx1"/>
                </a:solidFill>
              </a:rPr>
              <a:t>edemirok</a:t>
            </a:r>
            <a:r>
              <a:rPr lang="tr-TR" b="1" dirty="0">
                <a:solidFill>
                  <a:schemeClr val="tx1"/>
                </a:solidFill>
              </a:rPr>
              <a:t>@</a:t>
            </a:r>
            <a:r>
              <a:rPr lang="tr-TR" b="1" dirty="0" err="1">
                <a:solidFill>
                  <a:schemeClr val="tx1"/>
                </a:solidFill>
              </a:rPr>
              <a:t>eng</a:t>
            </a:r>
            <a:r>
              <a:rPr lang="tr-TR" b="1" dirty="0">
                <a:solidFill>
                  <a:schemeClr val="tx1"/>
                </a:solidFill>
              </a:rPr>
              <a:t>.</a:t>
            </a:r>
            <a:r>
              <a:rPr lang="tr-TR" b="1" dirty="0" err="1">
                <a:solidFill>
                  <a:schemeClr val="tx1"/>
                </a:solidFill>
              </a:rPr>
              <a:t>ankara</a:t>
            </a:r>
            <a:r>
              <a:rPr lang="tr-TR" b="1" dirty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Phone: +90312 203 3300 (3639 </a:t>
            </a:r>
            <a:r>
              <a:rPr lang="tr-TR" dirty="0" err="1">
                <a:solidFill>
                  <a:schemeClr val="tx1"/>
                </a:solidFill>
              </a:rPr>
              <a:t>ext</a:t>
            </a:r>
            <a:r>
              <a:rPr lang="tr-TR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Office: 2</a:t>
            </a:r>
            <a:r>
              <a:rPr lang="tr-TR" baseline="30000" dirty="0">
                <a:solidFill>
                  <a:schemeClr val="tx1"/>
                </a:solidFill>
              </a:rPr>
              <a:t>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floor</a:t>
            </a:r>
            <a:r>
              <a:rPr lang="tr-TR" dirty="0">
                <a:solidFill>
                  <a:schemeClr val="tx1"/>
                </a:solidFill>
              </a:rPr>
              <a:t> #212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Fde</a:t>
            </a:r>
            <a:r>
              <a:rPr lang="tr-TR" sz="2400" b="1">
                <a:solidFill>
                  <a:schemeClr val="tx1"/>
                </a:solidFill>
              </a:rPr>
              <a:t> 228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4182" y="1571612"/>
            <a:ext cx="7980218" cy="4389120"/>
          </a:xfrm>
        </p:spPr>
        <p:txBody>
          <a:bodyPr>
            <a:normAutofit/>
          </a:bodyPr>
          <a:lstStyle/>
          <a:p>
            <a:r>
              <a:rPr lang="tr-TR" sz="2800" dirty="0" err="1">
                <a:cs typeface="Arial" panose="020B0604020202020204" pitchFamily="34" charset="0"/>
              </a:rPr>
              <a:t>It</a:t>
            </a:r>
            <a:r>
              <a:rPr lang="tr-TR" sz="2800" dirty="0">
                <a:cs typeface="Arial" panose="020B0604020202020204" pitchFamily="34" charset="0"/>
              </a:rPr>
              <a:t> is </a:t>
            </a:r>
            <a:r>
              <a:rPr lang="bs-Latn-BA" sz="2800" dirty="0">
                <a:cs typeface="Arial" panose="020B0604020202020204" pitchFamily="34" charset="0"/>
              </a:rPr>
              <a:t>described </a:t>
            </a:r>
            <a:r>
              <a:rPr lang="tr-TR" sz="2800" dirty="0">
                <a:cs typeface="Arial" panose="020B0604020202020204" pitchFamily="34" charset="0"/>
              </a:rPr>
              <a:t>as </a:t>
            </a:r>
            <a:r>
              <a:rPr lang="bs-Latn-BA" sz="2800" b="1" dirty="0">
                <a:solidFill>
                  <a:srgbClr val="C00000"/>
                </a:solidFill>
                <a:cs typeface="Arial" panose="020B0604020202020204" pitchFamily="34" charset="0"/>
              </a:rPr>
              <a:t>remov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al</a:t>
            </a:r>
            <a:r>
              <a:rPr lang="bs-Latn-BA" sz="2800" b="1" dirty="0">
                <a:solidFill>
                  <a:srgbClr val="C00000"/>
                </a:solidFill>
                <a:cs typeface="Arial" panose="020B0604020202020204" pitchFamily="34" charset="0"/>
              </a:rPr>
              <a:t> of ambient air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 (</a:t>
            </a:r>
            <a:r>
              <a:rPr lang="tr-T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oxygen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) </a:t>
            </a:r>
            <a:r>
              <a:rPr lang="bs-Latn-BA" sz="2800" dirty="0">
                <a:cs typeface="Arial" panose="020B0604020202020204" pitchFamily="34" charset="0"/>
              </a:rPr>
              <a:t>from the pouches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or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vacuum</a:t>
            </a:r>
            <a:r>
              <a:rPr lang="tr-TR" sz="2800" dirty="0">
                <a:cs typeface="Arial" panose="020B0604020202020204" pitchFamily="34" charset="0"/>
              </a:rPr>
              <a:t> skin </a:t>
            </a:r>
            <a:r>
              <a:rPr lang="tr-TR" sz="2800" dirty="0" err="1">
                <a:cs typeface="Arial" panose="020B0604020202020204" pitchFamily="34" charset="0"/>
              </a:rPr>
              <a:t>packages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bs-Latn-BA" sz="2800" dirty="0">
                <a:cs typeface="Arial" panose="020B0604020202020204" pitchFamily="34" charset="0"/>
              </a:rPr>
              <a:t>and </a:t>
            </a:r>
            <a:r>
              <a:rPr lang="bs-Latn-BA" sz="2800" b="1" dirty="0">
                <a:solidFill>
                  <a:srgbClr val="0000FF"/>
                </a:solidFill>
                <a:cs typeface="Arial" panose="020B0604020202020204" pitchFamily="34" charset="0"/>
              </a:rPr>
              <a:t>sealing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package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while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vacuum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state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is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maintained</a:t>
            </a:r>
            <a:endParaRPr lang="tr-TR" sz="28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tr-TR" sz="2800" dirty="0">
              <a:cs typeface="Arial" panose="020B0604020202020204" pitchFamily="34" charset="0"/>
            </a:endParaRPr>
          </a:p>
          <a:p>
            <a:r>
              <a:rPr lang="tr-TR" sz="2800" dirty="0" err="1">
                <a:cs typeface="Arial" panose="020B0604020202020204" pitchFamily="34" charset="0"/>
              </a:rPr>
              <a:t>The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packaging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material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should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have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low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gas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/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oxygen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permeability</a:t>
            </a:r>
            <a:endParaRPr lang="tr-TR" sz="280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It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is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used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for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fresh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or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cooked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meats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meat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products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fruits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and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cs typeface="Arial" panose="020B0604020202020204" pitchFamily="34" charset="0"/>
              </a:rPr>
              <a:t>vegetables</a:t>
            </a:r>
            <a:r>
              <a:rPr lang="tr-T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tr-TR" sz="2800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7764295" cy="942109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Vacuum</a:t>
            </a:r>
            <a:r>
              <a:rPr lang="tr-T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5842" name="AutoShape 2" descr="vacuum packaging vegetables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844" name="AutoShape 4" descr="vacuum packaging vegetables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595744" y="285728"/>
            <a:ext cx="8091055" cy="961181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Vacuum</a:t>
            </a:r>
            <a:r>
              <a:rPr lang="tr-T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>
          <a:xfrm>
            <a:off x="595744" y="1640735"/>
            <a:ext cx="7994073" cy="6593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 err="1">
                <a:solidFill>
                  <a:schemeClr val="tx1"/>
                </a:solidFill>
              </a:rPr>
              <a:t>Advantages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8764" y="2500306"/>
            <a:ext cx="7910945" cy="4000528"/>
          </a:xfrm>
        </p:spPr>
        <p:txBody>
          <a:bodyPr>
            <a:noAutofit/>
          </a:bodyPr>
          <a:lstStyle/>
          <a:p>
            <a:r>
              <a:rPr lang="tr-TR" sz="2400" dirty="0" err="1">
                <a:cs typeface="Arial" pitchFamily="34" charset="0"/>
              </a:rPr>
              <a:t>Vacuum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state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produces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anaerobic</a:t>
            </a:r>
            <a:r>
              <a:rPr lang="tr-TR" sz="2400" dirty="0">
                <a:cs typeface="Arial" pitchFamily="34" charset="0"/>
              </a:rPr>
              <a:t> (</a:t>
            </a:r>
            <a:r>
              <a:rPr lang="tr-TR" sz="2400" dirty="0" err="1">
                <a:cs typeface="Arial" pitchFamily="34" charset="0"/>
              </a:rPr>
              <a:t>oxygen-free</a:t>
            </a:r>
            <a:r>
              <a:rPr lang="tr-TR" sz="2400" dirty="0">
                <a:cs typeface="Arial" pitchFamily="34" charset="0"/>
              </a:rPr>
              <a:t>) </a:t>
            </a:r>
            <a:r>
              <a:rPr lang="tr-TR" sz="2400" dirty="0" err="1">
                <a:cs typeface="Arial" pitchFamily="34" charset="0"/>
              </a:rPr>
              <a:t>environment</a:t>
            </a:r>
            <a:endParaRPr lang="tr-TR" sz="2400" dirty="0">
              <a:cs typeface="Arial" pitchFamily="34" charset="0"/>
            </a:endParaRPr>
          </a:p>
          <a:p>
            <a:r>
              <a:rPr lang="tr-TR" sz="2400" dirty="0" err="1">
                <a:cs typeface="Arial" pitchFamily="34" charset="0"/>
              </a:rPr>
              <a:t>Additionally</a:t>
            </a:r>
            <a:r>
              <a:rPr lang="tr-TR" sz="2400" dirty="0">
                <a:cs typeface="Arial" pitchFamily="34" charset="0"/>
              </a:rPr>
              <a:t>, </a:t>
            </a:r>
            <a:r>
              <a:rPr lang="tr-TR" sz="2400" dirty="0" err="1">
                <a:cs typeface="Arial" pitchFamily="34" charset="0"/>
              </a:rPr>
              <a:t>packaging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material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which</a:t>
            </a:r>
            <a:r>
              <a:rPr lang="tr-TR" sz="2400" dirty="0">
                <a:cs typeface="Arial" pitchFamily="34" charset="0"/>
              </a:rPr>
              <a:t> has </a:t>
            </a:r>
            <a:r>
              <a:rPr lang="tr-TR" sz="2400" dirty="0" err="1">
                <a:cs typeface="Arial" pitchFamily="34" charset="0"/>
              </a:rPr>
              <a:t>low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oxygen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transmission</a:t>
            </a:r>
            <a:r>
              <a:rPr lang="tr-TR" sz="2400" dirty="0">
                <a:cs typeface="Arial" pitchFamily="34" charset="0"/>
              </a:rPr>
              <a:t> rate is </a:t>
            </a:r>
            <a:r>
              <a:rPr lang="tr-TR" sz="2400" dirty="0" err="1">
                <a:cs typeface="Arial" pitchFamily="34" charset="0"/>
              </a:rPr>
              <a:t>usually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used</a:t>
            </a:r>
            <a:endParaRPr lang="tr-TR" sz="2400" dirty="0">
              <a:cs typeface="Arial" pitchFamily="34" charset="0"/>
            </a:endParaRPr>
          </a:p>
          <a:p>
            <a:r>
              <a:rPr lang="tr-TR" sz="2400" b="1" dirty="0" err="1">
                <a:solidFill>
                  <a:srgbClr val="C00000"/>
                </a:solidFill>
                <a:cs typeface="Arial" pitchFamily="34" charset="0"/>
              </a:rPr>
              <a:t>Thus</a:t>
            </a:r>
            <a:r>
              <a:rPr lang="tr-TR" sz="2400" b="1" dirty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tr-TR" sz="2400" b="1" dirty="0" err="1">
                <a:solidFill>
                  <a:srgbClr val="C00000"/>
                </a:solidFill>
                <a:cs typeface="Arial" pitchFamily="34" charset="0"/>
              </a:rPr>
              <a:t>oxidative</a:t>
            </a:r>
            <a:r>
              <a:rPr lang="tr-TR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itchFamily="34" charset="0"/>
              </a:rPr>
              <a:t>and</a:t>
            </a:r>
            <a:r>
              <a:rPr lang="tr-TR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itchFamily="34" charset="0"/>
              </a:rPr>
              <a:t>enzymatic</a:t>
            </a:r>
            <a:r>
              <a:rPr lang="tr-TR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itchFamily="34" charset="0"/>
              </a:rPr>
              <a:t>reactions</a:t>
            </a:r>
            <a:r>
              <a:rPr lang="tr-TR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itchFamily="34" charset="0"/>
              </a:rPr>
              <a:t>are</a:t>
            </a:r>
            <a:r>
              <a:rPr lang="tr-TR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itchFamily="34" charset="0"/>
              </a:rPr>
              <a:t>minimized</a:t>
            </a:r>
            <a:endParaRPr lang="tr-TR" sz="2400" b="1" dirty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tr-TR" sz="2400" dirty="0">
              <a:cs typeface="Arial" pitchFamily="34" charset="0"/>
            </a:endParaRPr>
          </a:p>
          <a:p>
            <a:r>
              <a:rPr lang="tr-TR" sz="2400" b="1" dirty="0" err="1">
                <a:solidFill>
                  <a:srgbClr val="0000FF"/>
                </a:solidFill>
                <a:cs typeface="Arial" pitchFamily="34" charset="0"/>
              </a:rPr>
              <a:t>Growth</a:t>
            </a:r>
            <a:r>
              <a:rPr lang="tr-TR" sz="2400" b="1" dirty="0">
                <a:solidFill>
                  <a:srgbClr val="0000FF"/>
                </a:solidFill>
                <a:cs typeface="Arial" pitchFamily="34" charset="0"/>
              </a:rPr>
              <a:t> of </a:t>
            </a:r>
            <a:r>
              <a:rPr lang="tr-TR" sz="2400" b="1" dirty="0" err="1">
                <a:solidFill>
                  <a:srgbClr val="0000FF"/>
                </a:solidFill>
                <a:cs typeface="Arial" pitchFamily="34" charset="0"/>
              </a:rPr>
              <a:t>aerobic</a:t>
            </a:r>
            <a:r>
              <a:rPr lang="tr-TR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itchFamily="34" charset="0"/>
              </a:rPr>
              <a:t>microorganisms</a:t>
            </a:r>
            <a:r>
              <a:rPr lang="tr-TR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itchFamily="34" charset="0"/>
              </a:rPr>
              <a:t>are</a:t>
            </a:r>
            <a:r>
              <a:rPr lang="tr-TR" sz="24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itchFamily="34" charset="0"/>
              </a:rPr>
              <a:t>inhibited</a:t>
            </a:r>
            <a:endParaRPr lang="tr-TR" sz="2400" dirty="0">
              <a:cs typeface="Arial" pitchFamily="34" charset="0"/>
            </a:endParaRPr>
          </a:p>
          <a:p>
            <a:r>
              <a:rPr lang="tr-TR" sz="2400" dirty="0" err="1">
                <a:cs typeface="Arial" pitchFamily="34" charset="0"/>
              </a:rPr>
              <a:t>Color</a:t>
            </a:r>
            <a:r>
              <a:rPr lang="tr-TR" sz="2400" dirty="0">
                <a:cs typeface="Arial" pitchFamily="34" charset="0"/>
              </a:rPr>
              <a:t> of a </a:t>
            </a:r>
            <a:r>
              <a:rPr lang="tr-TR" sz="2400" dirty="0" err="1">
                <a:cs typeface="Arial" pitchFamily="34" charset="0"/>
              </a:rPr>
              <a:t>food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product</a:t>
            </a:r>
            <a:r>
              <a:rPr lang="tr-TR" sz="2400" dirty="0">
                <a:cs typeface="Arial" pitchFamily="34" charset="0"/>
              </a:rPr>
              <a:t> is </a:t>
            </a:r>
            <a:r>
              <a:rPr lang="tr-TR" sz="2400" dirty="0" err="1">
                <a:cs typeface="Arial" pitchFamily="34" charset="0"/>
              </a:rPr>
              <a:t>preserved</a:t>
            </a:r>
            <a:endParaRPr lang="tr-TR" sz="2400" dirty="0">
              <a:cs typeface="Arial" pitchFamily="34" charset="0"/>
            </a:endParaRPr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595744" y="285728"/>
            <a:ext cx="8091055" cy="961181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Vacuum</a:t>
            </a:r>
            <a:r>
              <a:rPr lang="tr-T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11 Metin Yer Tutucusu"/>
          <p:cNvSpPr>
            <a:spLocks noGrp="1"/>
          </p:cNvSpPr>
          <p:nvPr>
            <p:ph type="body" sz="half" idx="3"/>
          </p:nvPr>
        </p:nvSpPr>
        <p:spPr>
          <a:xfrm>
            <a:off x="595746" y="1714519"/>
            <a:ext cx="7910946" cy="65484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 err="1">
                <a:solidFill>
                  <a:schemeClr val="tx1"/>
                </a:solidFill>
              </a:rPr>
              <a:t>Disadvantages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581891" y="2549236"/>
            <a:ext cx="7910945" cy="3665846"/>
          </a:xfrm>
        </p:spPr>
        <p:txBody>
          <a:bodyPr>
            <a:normAutofit/>
          </a:bodyPr>
          <a:lstStyle/>
          <a:p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Microbial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spoilage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dirty="0" err="1">
                <a:cs typeface="Arial" pitchFamily="34" charset="0"/>
              </a:rPr>
              <a:t>due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err="1">
                <a:cs typeface="Arial" pitchFamily="34" charset="0"/>
              </a:rPr>
              <a:t>to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err="1">
                <a:cs typeface="Arial" pitchFamily="34" charset="0"/>
              </a:rPr>
              <a:t>the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growth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of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anaerobic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microorganisms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dirty="0">
                <a:cs typeface="Arial" pitchFamily="34" charset="0"/>
              </a:rPr>
              <a:t>can </a:t>
            </a:r>
            <a:r>
              <a:rPr lang="tr-TR" sz="2800" dirty="0" err="1">
                <a:cs typeface="Arial" pitchFamily="34" charset="0"/>
              </a:rPr>
              <a:t>occur</a:t>
            </a:r>
            <a:endParaRPr lang="tr-TR" sz="2800" dirty="0">
              <a:cs typeface="Arial" pitchFamily="34" charset="0"/>
            </a:endParaRPr>
          </a:p>
          <a:p>
            <a:endParaRPr lang="tr-TR" sz="2800" dirty="0">
              <a:cs typeface="Arial" pitchFamily="34" charset="0"/>
            </a:endParaRPr>
          </a:p>
          <a:p>
            <a:r>
              <a:rPr lang="tr-TR" sz="2800" b="1" dirty="0" err="1">
                <a:solidFill>
                  <a:srgbClr val="0000FF"/>
                </a:solidFill>
                <a:cs typeface="Arial" pitchFamily="34" charset="0"/>
              </a:rPr>
              <a:t>Drip</a:t>
            </a:r>
            <a:r>
              <a:rPr lang="tr-TR" sz="28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itchFamily="34" charset="0"/>
              </a:rPr>
              <a:t>loss</a:t>
            </a:r>
            <a:r>
              <a:rPr lang="tr-TR" sz="28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800" dirty="0">
                <a:cs typeface="Arial" pitchFamily="34" charset="0"/>
              </a:rPr>
              <a:t>can be </a:t>
            </a:r>
            <a:r>
              <a:rPr lang="tr-TR" sz="2800" dirty="0" err="1">
                <a:cs typeface="Arial" pitchFamily="34" charset="0"/>
              </a:rPr>
              <a:t>seen</a:t>
            </a:r>
            <a:r>
              <a:rPr lang="tr-TR" sz="2800" dirty="0">
                <a:cs typeface="Arial" pitchFamily="34" charset="0"/>
              </a:rPr>
              <a:t> at </a:t>
            </a:r>
            <a:r>
              <a:rPr lang="tr-TR" sz="2800" dirty="0" err="1">
                <a:cs typeface="Arial" pitchFamily="34" charset="0"/>
              </a:rPr>
              <a:t>prolonged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err="1">
                <a:cs typeface="Arial" pitchFamily="34" charset="0"/>
              </a:rPr>
              <a:t>storage</a:t>
            </a:r>
            <a:r>
              <a:rPr lang="tr-TR" sz="2800" dirty="0">
                <a:cs typeface="Arial" pitchFamily="34" charset="0"/>
              </a:rPr>
              <a:t> time </a:t>
            </a:r>
          </a:p>
          <a:p>
            <a:endParaRPr lang="tr-TR" sz="2800" dirty="0">
              <a:cs typeface="Arial" pitchFamily="34" charset="0"/>
            </a:endParaRPr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MODIFIED ATMOSPHERE PACKAGING</a:t>
            </a:r>
          </a:p>
        </p:txBody>
      </p:sp>
      <p:pic>
        <p:nvPicPr>
          <p:cNvPr id="9" name="Picture 2" descr="modified atmosphere storage of fruits and vegetables ile ilgili gÃ¶rsel sonucu"/>
          <p:cNvPicPr>
            <a:picLocks noChangeAspect="1" noChangeArrowheads="1"/>
          </p:cNvPicPr>
          <p:nvPr/>
        </p:nvPicPr>
        <p:blipFill>
          <a:blip r:embed="rId2"/>
          <a:srcRect t="39694"/>
          <a:stretch>
            <a:fillRect/>
          </a:stretch>
        </p:blipFill>
        <p:spPr bwMode="auto">
          <a:xfrm>
            <a:off x="644730" y="3159707"/>
            <a:ext cx="7789253" cy="2643206"/>
          </a:xfrm>
          <a:prstGeom prst="rect">
            <a:avLst/>
          </a:prstGeom>
          <a:noFill/>
        </p:spPr>
      </p:pic>
      <p:sp>
        <p:nvSpPr>
          <p:cNvPr id="13" name="1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3345" y="1726237"/>
            <a:ext cx="8229600" cy="4389120"/>
          </a:xfrm>
        </p:spPr>
        <p:txBody>
          <a:bodyPr>
            <a:noAutofit/>
          </a:bodyPr>
          <a:lstStyle/>
          <a:p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b="1" dirty="0" err="1"/>
              <a:t>main</a:t>
            </a:r>
            <a:r>
              <a:rPr lang="tr-TR" sz="2600" b="1" dirty="0"/>
              <a:t> </a:t>
            </a:r>
            <a:r>
              <a:rPr lang="en-US" sz="2600" b="1" dirty="0"/>
              <a:t>objective </a:t>
            </a:r>
            <a:r>
              <a:rPr lang="tr-TR" sz="2600" dirty="0"/>
              <a:t>of MAP </a:t>
            </a:r>
            <a:r>
              <a:rPr lang="en-US" sz="2600" dirty="0"/>
              <a:t>is to </a:t>
            </a:r>
            <a:r>
              <a:rPr lang="en-US" sz="2600" b="1" dirty="0">
                <a:solidFill>
                  <a:srgbClr val="C00000"/>
                </a:solidFill>
              </a:rPr>
              <a:t>extend shelf life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by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preserv</a:t>
            </a:r>
            <a:r>
              <a:rPr lang="tr-TR" sz="2600" b="1" dirty="0" err="1">
                <a:solidFill>
                  <a:srgbClr val="C00000"/>
                </a:solidFill>
              </a:rPr>
              <a:t>ing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sensory properties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an</a:t>
            </a:r>
            <a:r>
              <a:rPr lang="tr-TR" sz="2600" dirty="0"/>
              <a:t>d </a:t>
            </a:r>
            <a:r>
              <a:rPr lang="tr-TR" sz="2600" b="1" dirty="0">
                <a:solidFill>
                  <a:srgbClr val="006600"/>
                </a:solidFill>
              </a:rPr>
              <a:t>b</a:t>
            </a:r>
            <a:r>
              <a:rPr lang="en-US" sz="2600" b="1" dirty="0">
                <a:solidFill>
                  <a:srgbClr val="006600"/>
                </a:solidFill>
              </a:rPr>
              <a:t>y limiting physical, enzymatic, biochemical and microbial degradation</a:t>
            </a:r>
            <a:endParaRPr lang="tr-TR" sz="2600" b="1" dirty="0">
              <a:solidFill>
                <a:srgbClr val="006600"/>
              </a:solidFill>
            </a:endParaRPr>
          </a:p>
          <a:p>
            <a:endParaRPr lang="tr-TR" sz="1200" b="1" dirty="0">
              <a:cs typeface="Arial" panose="020B0604020202020204" pitchFamily="34" charset="0"/>
            </a:endParaRPr>
          </a:p>
          <a:p>
            <a:r>
              <a:rPr lang="tr-TR" sz="2600" b="1" dirty="0" err="1">
                <a:cs typeface="Arial" panose="020B0604020202020204" pitchFamily="34" charset="0"/>
              </a:rPr>
              <a:t>After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vacuum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treatment</a:t>
            </a:r>
            <a:r>
              <a:rPr lang="tr-TR" sz="2600" b="1" dirty="0">
                <a:cs typeface="Arial" panose="020B0604020202020204" pitchFamily="34" charset="0"/>
              </a:rPr>
              <a:t> is </a:t>
            </a:r>
            <a:r>
              <a:rPr lang="tr-TR" sz="2600" b="1" dirty="0" err="1">
                <a:cs typeface="Arial" panose="020B0604020202020204" pitchFamily="34" charset="0"/>
              </a:rPr>
              <a:t>applied</a:t>
            </a:r>
            <a:r>
              <a:rPr lang="tr-TR" sz="2600" dirty="0">
                <a:cs typeface="Arial" panose="020B0604020202020204" pitchFamily="34" charset="0"/>
              </a:rPr>
              <a:t>, </a:t>
            </a:r>
            <a:r>
              <a:rPr lang="bs-Latn-BA" sz="2600" b="1" dirty="0">
                <a:solidFill>
                  <a:srgbClr val="0000FF"/>
                </a:solidFill>
                <a:cs typeface="Arial" panose="020B0604020202020204" pitchFamily="34" charset="0"/>
              </a:rPr>
              <a:t>gaseous enviro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n</a:t>
            </a:r>
            <a:r>
              <a:rPr lang="bs-Latn-BA" sz="2600" b="1" dirty="0">
                <a:solidFill>
                  <a:srgbClr val="0000FF"/>
                </a:solidFill>
                <a:cs typeface="Arial" panose="020B0604020202020204" pitchFamily="34" charset="0"/>
              </a:rPr>
              <a:t>ment with a blend of O</a:t>
            </a:r>
            <a:r>
              <a:rPr lang="bs-Latn-BA" sz="2600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bs-Latn-BA" sz="2600" b="1" dirty="0">
                <a:solidFill>
                  <a:srgbClr val="0000FF"/>
                </a:solidFill>
                <a:cs typeface="Arial" panose="020B0604020202020204" pitchFamily="34" charset="0"/>
              </a:rPr>
              <a:t>, N</a:t>
            </a:r>
            <a:r>
              <a:rPr lang="bs-Latn-BA" sz="2600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tr-TR" sz="2600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and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bs-Latn-BA" sz="2600" b="1" dirty="0">
                <a:solidFill>
                  <a:srgbClr val="0000FF"/>
                </a:solidFill>
                <a:cs typeface="Arial" panose="020B0604020202020204" pitchFamily="34" charset="0"/>
              </a:rPr>
              <a:t>CO</a:t>
            </a:r>
            <a:r>
              <a:rPr lang="bs-Latn-BA" sz="2600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bs-Latn-BA" sz="2600" b="1" dirty="0">
                <a:solidFill>
                  <a:srgbClr val="0000FF"/>
                </a:solidFill>
                <a:cs typeface="Arial" panose="020B0604020202020204" pitchFamily="34" charset="0"/>
              </a:rPr>
              <a:t> gases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is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injected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into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package</a:t>
            </a:r>
            <a:r>
              <a:rPr lang="bs-Latn-BA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bs-Latn-BA" sz="2600" dirty="0">
                <a:cs typeface="Arial" panose="020B0604020202020204" pitchFamily="34" charset="0"/>
              </a:rPr>
              <a:t>and </a:t>
            </a:r>
            <a:r>
              <a:rPr lang="bs-Latn-BA" sz="2600" b="1" dirty="0">
                <a:solidFill>
                  <a:srgbClr val="C00000"/>
                </a:solidFill>
                <a:cs typeface="Arial" panose="020B0604020202020204" pitchFamily="34" charset="0"/>
              </a:rPr>
              <a:t>the package</a:t>
            </a:r>
            <a:r>
              <a:rPr lang="tr-TR" sz="2600" b="1" dirty="0">
                <a:solidFill>
                  <a:srgbClr val="C00000"/>
                </a:solidFill>
                <a:cs typeface="Arial" panose="020B0604020202020204" pitchFamily="34" charset="0"/>
              </a:rPr>
              <a:t> is </a:t>
            </a:r>
            <a:r>
              <a:rPr lang="tr-TR" sz="2600" b="1" dirty="0" err="1">
                <a:solidFill>
                  <a:srgbClr val="C00000"/>
                </a:solidFill>
                <a:cs typeface="Arial" panose="020B0604020202020204" pitchFamily="34" charset="0"/>
              </a:rPr>
              <a:t>sealed</a:t>
            </a:r>
            <a:r>
              <a:rPr lang="bs-Latn-BA" sz="2600" b="1" dirty="0">
                <a:solidFill>
                  <a:srgbClr val="C00000"/>
                </a:solidFill>
                <a:cs typeface="Arial" panose="020B0604020202020204" pitchFamily="34" charset="0"/>
              </a:rPr>
              <a:t> with lidding films</a:t>
            </a:r>
            <a:endParaRPr lang="tr-TR" sz="2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tr-TR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It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is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used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for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fresh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or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cooked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meats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meat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products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fruits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and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cs typeface="Arial" panose="020B0604020202020204" pitchFamily="34" charset="0"/>
              </a:rPr>
              <a:t>vegetables</a:t>
            </a:r>
            <a:r>
              <a:rPr lang="tr-TR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sz="2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tr-TR" sz="2600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595745" y="233314"/>
            <a:ext cx="8177242" cy="1041304"/>
          </a:xfrm>
        </p:spPr>
        <p:txBody>
          <a:bodyPr>
            <a:noAutofit/>
          </a:bodyPr>
          <a:lstStyle/>
          <a:p>
            <a:r>
              <a:rPr lang="tr-TR" sz="3800" b="1" dirty="0" err="1">
                <a:solidFill>
                  <a:srgbClr val="002060"/>
                </a:solidFill>
                <a:cs typeface="Arial" panose="020B0604020202020204" pitchFamily="34" charset="0"/>
              </a:rPr>
              <a:t>Modified</a:t>
            </a:r>
            <a:r>
              <a:rPr lang="tr-TR" sz="3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sz="3800" b="1" dirty="0" err="1">
                <a:solidFill>
                  <a:srgbClr val="002060"/>
                </a:solidFill>
                <a:cs typeface="Arial" panose="020B0604020202020204" pitchFamily="34" charset="0"/>
              </a:rPr>
              <a:t>atmosphere</a:t>
            </a:r>
            <a:r>
              <a:rPr lang="tr-TR" sz="3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sz="3800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r>
              <a:rPr lang="tr-TR" sz="3800" b="1" dirty="0">
                <a:solidFill>
                  <a:srgbClr val="002060"/>
                </a:solidFill>
                <a:cs typeface="Arial" panose="020B0604020202020204" pitchFamily="34" charset="0"/>
              </a:rPr>
              <a:t> (MAP)</a:t>
            </a:r>
            <a:endParaRPr lang="en-US" sz="3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/>
              <a:t>Functions</a:t>
            </a:r>
            <a:r>
              <a:rPr lang="tr-TR" sz="4800" b="1" dirty="0"/>
              <a:t> of </a:t>
            </a:r>
            <a:r>
              <a:rPr lang="tr-TR" sz="4800" b="1" dirty="0" err="1"/>
              <a:t>gases</a:t>
            </a:r>
            <a:r>
              <a:rPr lang="tr-TR" sz="4800" b="1" dirty="0"/>
              <a:t> in MAP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3200" b="1" u="sng" dirty="0"/>
          </a:p>
          <a:p>
            <a:r>
              <a:rPr lang="en-US" sz="3200" b="1" u="sng" dirty="0"/>
              <a:t>Nitrogen</a:t>
            </a:r>
            <a:r>
              <a:rPr lang="en-US" sz="3200" dirty="0"/>
              <a:t> is primarily </a:t>
            </a:r>
            <a:r>
              <a:rPr lang="en-US" sz="3200" b="1" dirty="0">
                <a:solidFill>
                  <a:srgbClr val="C00000"/>
                </a:solidFill>
              </a:rPr>
              <a:t>used to replace oxygen in the package to reduce the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oxidation of pigments, aromas and fats</a:t>
            </a:r>
            <a:r>
              <a:rPr lang="en-US" sz="3200" dirty="0"/>
              <a:t>. It is </a:t>
            </a:r>
            <a:r>
              <a:rPr lang="en-US" sz="3200" b="1" dirty="0">
                <a:solidFill>
                  <a:srgbClr val="0000FF"/>
                </a:solidFill>
              </a:rPr>
              <a:t>an inert, odorless gas</a:t>
            </a:r>
            <a:r>
              <a:rPr lang="en-US" sz="3200" dirty="0"/>
              <a:t> and is</a:t>
            </a:r>
            <a:r>
              <a:rPr lang="tr-TR" sz="3200" dirty="0"/>
              <a:t> </a:t>
            </a:r>
            <a:r>
              <a:rPr lang="en-US" sz="3200" b="1" dirty="0">
                <a:solidFill>
                  <a:srgbClr val="006600"/>
                </a:solidFill>
              </a:rPr>
              <a:t>poorly soluble in water or fats, thus preventing shrinkage in the package</a:t>
            </a:r>
            <a:endParaRPr lang="tr-TR" sz="32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/>
              <a:t>Functions</a:t>
            </a:r>
            <a:r>
              <a:rPr lang="tr-TR" sz="4800" b="1" dirty="0"/>
              <a:t> of </a:t>
            </a:r>
            <a:r>
              <a:rPr lang="tr-TR" sz="4800" b="1" dirty="0" err="1"/>
              <a:t>gases</a:t>
            </a:r>
            <a:r>
              <a:rPr lang="tr-TR" sz="4800" b="1" dirty="0"/>
              <a:t> in MAP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b="1" u="sng" dirty="0"/>
              <a:t>C</a:t>
            </a:r>
            <a:r>
              <a:rPr lang="en-US" sz="2800" b="1" u="sng" dirty="0" err="1"/>
              <a:t>arbon</a:t>
            </a:r>
            <a:r>
              <a:rPr lang="en-US" sz="2800" b="1" u="sng" dirty="0"/>
              <a:t> dioxide</a:t>
            </a:r>
            <a:r>
              <a:rPr lang="en-US" sz="2800" dirty="0"/>
              <a:t> is a </a:t>
            </a:r>
            <a:r>
              <a:rPr lang="en-US" sz="2800" b="1" dirty="0" err="1">
                <a:solidFill>
                  <a:srgbClr val="C00000"/>
                </a:solidFill>
              </a:rPr>
              <a:t>bacteriostatic</a:t>
            </a:r>
            <a:r>
              <a:rPr lang="en-US" sz="2800" b="1" dirty="0">
                <a:solidFill>
                  <a:srgbClr val="C00000"/>
                </a:solidFill>
              </a:rPr>
              <a:t> and </a:t>
            </a:r>
            <a:r>
              <a:rPr lang="en-US" sz="2800" b="1" dirty="0" err="1">
                <a:solidFill>
                  <a:srgbClr val="C00000"/>
                </a:solidFill>
              </a:rPr>
              <a:t>fungistatic</a:t>
            </a:r>
            <a:r>
              <a:rPr lang="en-US" sz="2800" b="1" dirty="0">
                <a:solidFill>
                  <a:srgbClr val="C00000"/>
                </a:solidFill>
              </a:rPr>
              <a:t> agent</a:t>
            </a:r>
            <a:r>
              <a:rPr lang="en-US" sz="2800" dirty="0"/>
              <a:t> that can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delay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growth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especially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molds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aerobic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bacteria</a:t>
            </a:r>
            <a:endParaRPr lang="tr-TR" sz="2800" b="1" dirty="0">
              <a:solidFill>
                <a:srgbClr val="0000FF"/>
              </a:solidFill>
            </a:endParaRPr>
          </a:p>
          <a:p>
            <a:pPr lvl="2"/>
            <a:r>
              <a:rPr lang="tr-TR" sz="2800" b="1" dirty="0" err="1"/>
              <a:t>Bacteriostatic</a:t>
            </a:r>
            <a:r>
              <a:rPr lang="tr-TR" sz="2800" b="1" dirty="0"/>
              <a:t> </a:t>
            </a:r>
            <a:r>
              <a:rPr lang="tr-TR" sz="2800" dirty="0" err="1"/>
              <a:t>means</a:t>
            </a:r>
            <a:r>
              <a:rPr lang="tr-TR" sz="2800" dirty="0"/>
              <a:t> </a:t>
            </a:r>
            <a:r>
              <a:rPr lang="tr-TR" sz="2800" dirty="0" err="1"/>
              <a:t>inhibition</a:t>
            </a:r>
            <a:r>
              <a:rPr lang="tr-TR" sz="2800" dirty="0"/>
              <a:t> of </a:t>
            </a:r>
            <a:r>
              <a:rPr lang="tr-TR" sz="2800" dirty="0" err="1"/>
              <a:t>bacteria</a:t>
            </a:r>
            <a:r>
              <a:rPr lang="tr-TR" sz="2800" dirty="0"/>
              <a:t> </a:t>
            </a:r>
            <a:r>
              <a:rPr lang="tr-TR" sz="2800" dirty="0" err="1"/>
              <a:t>growth</a:t>
            </a:r>
            <a:endParaRPr lang="tr-TR" sz="2800" dirty="0"/>
          </a:p>
          <a:p>
            <a:pPr lvl="2"/>
            <a:r>
              <a:rPr lang="tr-TR" sz="2800" b="1" dirty="0" err="1"/>
              <a:t>Fungistatic</a:t>
            </a:r>
            <a:r>
              <a:rPr lang="tr-TR" sz="2800" dirty="0"/>
              <a:t> </a:t>
            </a:r>
            <a:r>
              <a:rPr lang="tr-TR" sz="2800" dirty="0" err="1"/>
              <a:t>means</a:t>
            </a:r>
            <a:r>
              <a:rPr lang="tr-TR" sz="2800" dirty="0"/>
              <a:t> </a:t>
            </a:r>
            <a:r>
              <a:rPr lang="tr-TR" sz="2800" dirty="0" err="1"/>
              <a:t>inhibition</a:t>
            </a:r>
            <a:r>
              <a:rPr lang="tr-TR" sz="2800" dirty="0"/>
              <a:t> of </a:t>
            </a:r>
            <a:r>
              <a:rPr lang="tr-TR" sz="2800" dirty="0" err="1"/>
              <a:t>fungi</a:t>
            </a:r>
            <a:r>
              <a:rPr lang="tr-TR" sz="2800" dirty="0"/>
              <a:t> </a:t>
            </a:r>
            <a:r>
              <a:rPr lang="tr-TR" sz="2800" dirty="0" err="1"/>
              <a:t>growth</a:t>
            </a:r>
            <a:endParaRPr lang="tr-TR" sz="2800" dirty="0"/>
          </a:p>
          <a:p>
            <a:pPr>
              <a:buNone/>
            </a:pPr>
            <a:endParaRPr lang="tr-TR" sz="1200" dirty="0"/>
          </a:p>
          <a:p>
            <a:r>
              <a:rPr lang="tr-TR" sz="2800" dirty="0"/>
              <a:t>T</a:t>
            </a:r>
            <a:r>
              <a:rPr lang="en-US" sz="2800" dirty="0"/>
              <a:t>he inhibitory effect of CO</a:t>
            </a:r>
            <a:r>
              <a:rPr lang="en-US" sz="2800" baseline="-25000" dirty="0"/>
              <a:t>2</a:t>
            </a:r>
            <a:r>
              <a:rPr lang="en-US" sz="2800" dirty="0"/>
              <a:t> increases as the temperature</a:t>
            </a:r>
            <a:r>
              <a:rPr lang="tr-TR" sz="2800" dirty="0"/>
              <a:t> </a:t>
            </a:r>
            <a:r>
              <a:rPr lang="tr-TR" sz="2800" dirty="0" err="1"/>
              <a:t>decrease</a:t>
            </a:r>
            <a:r>
              <a:rPr lang="en-US" sz="2800" dirty="0"/>
              <a:t> due to its improved solubility in the aqueous phase of the product</a:t>
            </a:r>
            <a:r>
              <a:rPr lang="tr-TR" sz="2800" dirty="0"/>
              <a:t>; </a:t>
            </a:r>
            <a:r>
              <a:rPr lang="tr-TR" sz="2800" dirty="0" err="1"/>
              <a:t>therefore</a:t>
            </a:r>
            <a:r>
              <a:rPr lang="tr-TR" sz="2800" dirty="0"/>
              <a:t>, MAP </a:t>
            </a:r>
            <a:r>
              <a:rPr lang="tr-TR" sz="2800" dirty="0" err="1"/>
              <a:t>products</a:t>
            </a:r>
            <a:r>
              <a:rPr lang="tr-TR" sz="2800" dirty="0"/>
              <a:t> </a:t>
            </a:r>
            <a:r>
              <a:rPr lang="tr-TR" sz="2800" dirty="0" err="1"/>
              <a:t>should</a:t>
            </a:r>
            <a:r>
              <a:rPr lang="tr-TR" sz="2800" dirty="0"/>
              <a:t> be </a:t>
            </a:r>
            <a:r>
              <a:rPr lang="tr-TR" sz="2800" dirty="0" err="1"/>
              <a:t>refrigerated</a:t>
            </a:r>
            <a:endParaRPr lang="tr-TR" sz="2800" dirty="0"/>
          </a:p>
          <a:p>
            <a:pPr>
              <a:buNone/>
            </a:pPr>
            <a:endParaRPr lang="tr-TR" sz="1200" dirty="0"/>
          </a:p>
          <a:p>
            <a:r>
              <a:rPr lang="en-US" sz="2800" b="1" dirty="0">
                <a:solidFill>
                  <a:srgbClr val="0000FF"/>
                </a:solidFill>
              </a:rPr>
              <a:t>Due to its solubility in water and fats</a:t>
            </a:r>
            <a:r>
              <a:rPr lang="en-US" sz="2800" dirty="0"/>
              <a:t>, it can </a:t>
            </a:r>
            <a:r>
              <a:rPr lang="en-US" sz="2800" b="1" dirty="0">
                <a:solidFill>
                  <a:srgbClr val="006600"/>
                </a:solidFill>
              </a:rPr>
              <a:t>sometimes cause shrinkage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film in </a:t>
            </a:r>
            <a:r>
              <a:rPr lang="tr-TR" sz="2800" dirty="0" err="1"/>
              <a:t>long</a:t>
            </a:r>
            <a:r>
              <a:rPr lang="tr-TR" sz="2800" dirty="0"/>
              <a:t> </a:t>
            </a:r>
            <a:r>
              <a:rPr lang="tr-TR" sz="2800" dirty="0" err="1"/>
              <a:t>times</a:t>
            </a:r>
            <a:endParaRPr lang="tr-T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/>
              <a:t>Functions</a:t>
            </a:r>
            <a:r>
              <a:rPr lang="tr-TR" sz="4800" b="1" dirty="0"/>
              <a:t> of </a:t>
            </a:r>
            <a:r>
              <a:rPr lang="tr-TR" sz="4800" b="1" dirty="0" err="1"/>
              <a:t>gases</a:t>
            </a:r>
            <a:r>
              <a:rPr lang="tr-TR" sz="4800" b="1" dirty="0"/>
              <a:t> in MAP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/>
              <a:t>Oxygen is usually the gas that is being replaced</a:t>
            </a:r>
            <a:endParaRPr lang="tr-TR" sz="2500" dirty="0"/>
          </a:p>
          <a:p>
            <a:r>
              <a:rPr lang="en-US" sz="2500" dirty="0"/>
              <a:t>However, it is included</a:t>
            </a:r>
            <a:r>
              <a:rPr lang="tr-TR" sz="2500" dirty="0"/>
              <a:t> </a:t>
            </a:r>
            <a:r>
              <a:rPr lang="en-US" sz="2500" dirty="0"/>
              <a:t>in gas mixtures in some applications</a:t>
            </a:r>
            <a:endParaRPr lang="tr-TR" sz="2500" dirty="0"/>
          </a:p>
          <a:p>
            <a:pPr lvl="2"/>
            <a:r>
              <a:rPr lang="tr-TR" sz="2500" dirty="0"/>
              <a:t>E</a:t>
            </a:r>
            <a:r>
              <a:rPr lang="en-US" sz="2500" dirty="0"/>
              <a:t>specially in the case of </a:t>
            </a:r>
            <a:r>
              <a:rPr lang="en-US" sz="2500" b="1" dirty="0">
                <a:solidFill>
                  <a:srgbClr val="C00000"/>
                </a:solidFill>
              </a:rPr>
              <a:t>red meat</a:t>
            </a:r>
            <a:r>
              <a:rPr lang="en-US" sz="2500" dirty="0"/>
              <a:t>,</a:t>
            </a:r>
            <a:r>
              <a:rPr lang="tr-TR" sz="2500" dirty="0"/>
              <a:t> </a:t>
            </a:r>
            <a:r>
              <a:rPr lang="en-US" sz="2500" dirty="0"/>
              <a:t>where the </a:t>
            </a:r>
            <a:r>
              <a:rPr lang="en-US" sz="2500" b="1" dirty="0">
                <a:solidFill>
                  <a:srgbClr val="C00000"/>
                </a:solidFill>
              </a:rPr>
              <a:t>color can only be preserved by oxygen</a:t>
            </a:r>
            <a:r>
              <a:rPr lang="tr-TR" sz="2500" b="1" dirty="0">
                <a:solidFill>
                  <a:srgbClr val="C00000"/>
                </a:solidFill>
              </a:rPr>
              <a:t> (</a:t>
            </a:r>
            <a:r>
              <a:rPr lang="tr-TR" sz="2500" b="1" dirty="0" err="1">
                <a:solidFill>
                  <a:srgbClr val="C00000"/>
                </a:solidFill>
              </a:rPr>
              <a:t>for</a:t>
            </a:r>
            <a:r>
              <a:rPr lang="tr-TR" sz="2500" b="1" dirty="0">
                <a:solidFill>
                  <a:srgbClr val="C00000"/>
                </a:solidFill>
              </a:rPr>
              <a:t> </a:t>
            </a:r>
            <a:r>
              <a:rPr lang="tr-TR" sz="2500" b="1" dirty="0" err="1">
                <a:solidFill>
                  <a:srgbClr val="C00000"/>
                </a:solidFill>
              </a:rPr>
              <a:t>oxymyoglobin</a:t>
            </a:r>
            <a:r>
              <a:rPr lang="tr-TR" sz="2500" b="1" dirty="0">
                <a:solidFill>
                  <a:srgbClr val="C00000"/>
                </a:solidFill>
              </a:rPr>
              <a:t> </a:t>
            </a:r>
            <a:r>
              <a:rPr lang="tr-TR" sz="2500" b="1" dirty="0" err="1">
                <a:solidFill>
                  <a:srgbClr val="C00000"/>
                </a:solidFill>
              </a:rPr>
              <a:t>formation</a:t>
            </a:r>
            <a:r>
              <a:rPr lang="tr-TR" sz="2500" b="1" dirty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tr-TR" sz="2500" dirty="0" err="1"/>
              <a:t>In</a:t>
            </a:r>
            <a:r>
              <a:rPr lang="tr-TR" sz="2500" dirty="0"/>
              <a:t>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case</a:t>
            </a:r>
            <a:r>
              <a:rPr lang="tr-TR" sz="2500" dirty="0"/>
              <a:t> of </a:t>
            </a:r>
            <a:r>
              <a:rPr lang="en-US" sz="2500" b="1" dirty="0">
                <a:solidFill>
                  <a:srgbClr val="0000FF"/>
                </a:solidFill>
              </a:rPr>
              <a:t>fish and seafood, </a:t>
            </a:r>
            <a:r>
              <a:rPr lang="en-US" sz="2500" dirty="0"/>
              <a:t>to</a:t>
            </a:r>
            <a:r>
              <a:rPr lang="tr-TR" sz="2500" dirty="0"/>
              <a:t> </a:t>
            </a:r>
            <a:r>
              <a:rPr lang="en-US" sz="2500" b="1" dirty="0">
                <a:solidFill>
                  <a:srgbClr val="0000FF"/>
                </a:solidFill>
              </a:rPr>
              <a:t>avoid the growth of anaerobic pathogens such as </a:t>
            </a:r>
            <a:r>
              <a:rPr lang="en-US" sz="2500" b="1" i="1" dirty="0">
                <a:solidFill>
                  <a:srgbClr val="0000FF"/>
                </a:solidFill>
              </a:rPr>
              <a:t>Clostridium</a:t>
            </a:r>
            <a:endParaRPr lang="tr-TR" sz="2500" b="1" i="1" dirty="0">
              <a:solidFill>
                <a:srgbClr val="0000FF"/>
              </a:solidFill>
            </a:endParaRPr>
          </a:p>
          <a:p>
            <a:pPr lvl="2"/>
            <a:r>
              <a:rPr lang="en-US" sz="2500" dirty="0"/>
              <a:t>Furthermore,</a:t>
            </a:r>
            <a:r>
              <a:rPr lang="tr-TR" sz="2500" dirty="0"/>
              <a:t> </a:t>
            </a:r>
            <a:r>
              <a:rPr lang="en-US" sz="2500" b="1" dirty="0">
                <a:solidFill>
                  <a:srgbClr val="006600"/>
                </a:solidFill>
              </a:rPr>
              <a:t>it is essential for plant respiration</a:t>
            </a:r>
            <a:endParaRPr lang="tr-TR" sz="2500" b="1" dirty="0">
              <a:solidFill>
                <a:srgbClr val="006600"/>
              </a:solidFill>
            </a:endParaRPr>
          </a:p>
          <a:p>
            <a:pPr lvl="2">
              <a:buNone/>
            </a:pPr>
            <a:endParaRPr lang="tr-TR" sz="2500" b="1" dirty="0">
              <a:solidFill>
                <a:srgbClr val="006600"/>
              </a:solidFill>
            </a:endParaRPr>
          </a:p>
          <a:p>
            <a:r>
              <a:rPr lang="tr-TR" sz="2500" b="1" dirty="0">
                <a:cs typeface="Arial" pitchFamily="34" charset="0"/>
              </a:rPr>
              <a:t>At </a:t>
            </a:r>
            <a:r>
              <a:rPr lang="tr-TR" sz="2500" b="1" dirty="0" err="1">
                <a:cs typeface="Arial" pitchFamily="34" charset="0"/>
              </a:rPr>
              <a:t>high</a:t>
            </a:r>
            <a:r>
              <a:rPr lang="tr-TR" sz="2500" b="1" dirty="0">
                <a:cs typeface="Arial" pitchFamily="34" charset="0"/>
              </a:rPr>
              <a:t> </a:t>
            </a:r>
            <a:r>
              <a:rPr lang="tr-TR" sz="2500" b="1" dirty="0" err="1">
                <a:cs typeface="Arial" pitchFamily="34" charset="0"/>
              </a:rPr>
              <a:t>oxygen</a:t>
            </a:r>
            <a:r>
              <a:rPr lang="tr-TR" sz="2500" b="1" dirty="0">
                <a:cs typeface="Arial" pitchFamily="34" charset="0"/>
              </a:rPr>
              <a:t> </a:t>
            </a:r>
            <a:r>
              <a:rPr lang="tr-TR" sz="2500" b="1" dirty="0" err="1">
                <a:cs typeface="Arial" pitchFamily="34" charset="0"/>
              </a:rPr>
              <a:t>concentrations</a:t>
            </a:r>
            <a:r>
              <a:rPr lang="tr-TR" sz="2500" dirty="0">
                <a:cs typeface="Arial" pitchFamily="34" charset="0"/>
              </a:rPr>
              <a:t>, </a:t>
            </a:r>
            <a:r>
              <a:rPr lang="tr-TR" sz="2500" b="1" dirty="0" err="1">
                <a:cs typeface="Arial" pitchFamily="34" charset="0"/>
              </a:rPr>
              <a:t>oxidation</a:t>
            </a:r>
            <a:r>
              <a:rPr lang="tr-TR" sz="2500" b="1" dirty="0">
                <a:cs typeface="Arial" pitchFamily="34" charset="0"/>
              </a:rPr>
              <a:t> in </a:t>
            </a:r>
            <a:r>
              <a:rPr lang="tr-TR" sz="2500" b="1" dirty="0" err="1">
                <a:cs typeface="Arial" pitchFamily="34" charset="0"/>
              </a:rPr>
              <a:t>lipids</a:t>
            </a:r>
            <a:r>
              <a:rPr lang="tr-TR" sz="2500" b="1" dirty="0">
                <a:cs typeface="Arial" pitchFamily="34" charset="0"/>
              </a:rPr>
              <a:t> </a:t>
            </a:r>
            <a:r>
              <a:rPr lang="tr-TR" sz="2500" b="1" dirty="0" err="1">
                <a:cs typeface="Arial" pitchFamily="34" charset="0"/>
              </a:rPr>
              <a:t>and</a:t>
            </a:r>
            <a:r>
              <a:rPr lang="tr-TR" sz="2500" b="1" dirty="0">
                <a:cs typeface="Arial" pitchFamily="34" charset="0"/>
              </a:rPr>
              <a:t> </a:t>
            </a:r>
            <a:r>
              <a:rPr lang="tr-TR" sz="2500" b="1" dirty="0" err="1">
                <a:cs typeface="Arial" pitchFamily="34" charset="0"/>
              </a:rPr>
              <a:t>proteins</a:t>
            </a:r>
            <a:r>
              <a:rPr lang="tr-TR" sz="2500" b="1" dirty="0">
                <a:cs typeface="Arial" pitchFamily="34" charset="0"/>
              </a:rPr>
              <a:t> is </a:t>
            </a:r>
            <a:r>
              <a:rPr lang="tr-TR" sz="2500" b="1" dirty="0" err="1">
                <a:cs typeface="Arial" pitchFamily="34" charset="0"/>
              </a:rPr>
              <a:t>disadvantage</a:t>
            </a:r>
            <a:r>
              <a:rPr lang="tr-TR" sz="2500" b="1" dirty="0">
                <a:cs typeface="Arial" pitchFamily="34" charset="0"/>
              </a:rPr>
              <a:t> of </a:t>
            </a:r>
            <a:r>
              <a:rPr lang="tr-TR" sz="2500" b="1" dirty="0" err="1">
                <a:cs typeface="Arial" pitchFamily="34" charset="0"/>
              </a:rPr>
              <a:t>oxygen</a:t>
            </a:r>
            <a:r>
              <a:rPr lang="tr-TR" sz="2500" b="1" dirty="0">
                <a:cs typeface="Arial" pitchFamily="34" charset="0"/>
              </a:rPr>
              <a:t> in MAP </a:t>
            </a:r>
          </a:p>
          <a:p>
            <a:endParaRPr lang="tr-TR" sz="25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52848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38489">
                  <a:extLst>
                    <a:ext uri="{9D8B030D-6E8A-4147-A177-3AD203B41FA5}">
                      <a16:colId xmlns:a16="http://schemas.microsoft.com/office/drawing/2014/main" val="99373936"/>
                    </a:ext>
                  </a:extLst>
                </a:gridCol>
                <a:gridCol w="2468504">
                  <a:extLst>
                    <a:ext uri="{9D8B030D-6E8A-4147-A177-3AD203B41FA5}">
                      <a16:colId xmlns:a16="http://schemas.microsoft.com/office/drawing/2014/main" val="240339391"/>
                    </a:ext>
                  </a:extLst>
                </a:gridCol>
                <a:gridCol w="2468504">
                  <a:extLst>
                    <a:ext uri="{9D8B030D-6E8A-4147-A177-3AD203B41FA5}">
                      <a16:colId xmlns:a16="http://schemas.microsoft.com/office/drawing/2014/main" val="1272912500"/>
                    </a:ext>
                  </a:extLst>
                </a:gridCol>
                <a:gridCol w="2468504">
                  <a:extLst>
                    <a:ext uri="{9D8B030D-6E8A-4147-A177-3AD203B41FA5}">
                      <a16:colId xmlns:a16="http://schemas.microsoft.com/office/drawing/2014/main" val="2801650073"/>
                    </a:ext>
                  </a:extLst>
                </a:gridCol>
              </a:tblGrid>
              <a:tr h="1038494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Aerobic</a:t>
                      </a:r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tr-TR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tr-TR" sz="20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shrink</a:t>
                      </a:r>
                      <a:r>
                        <a:rPr lang="tr-TR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wrap</a:t>
                      </a:r>
                      <a:r>
                        <a:rPr lang="tr-TR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tr-TR" sz="20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packaging</a:t>
                      </a:r>
                      <a:endParaRPr lang="en-US" sz="20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</a:t>
                      </a:r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packaging</a:t>
                      </a:r>
                      <a:endParaRPr lang="en-US" sz="20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</a:t>
                      </a:r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atmosfer </a:t>
                      </a:r>
                      <a:r>
                        <a:rPr lang="tr-TR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packaging</a:t>
                      </a:r>
                      <a:endParaRPr lang="en-US" sz="20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660074"/>
                  </a:ext>
                </a:extLst>
              </a:tr>
              <a:tr h="1455756">
                <a:tc>
                  <a:txBody>
                    <a:bodyPr/>
                    <a:lstStyle/>
                    <a:p>
                      <a:r>
                        <a:rPr lang="tr-TR" sz="17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endParaRPr lang="en-US" sz="17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Wrapping</a:t>
                      </a: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shrinkage</a:t>
                      </a: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17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foods</a:t>
                      </a: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trays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foam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plates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emov</a:t>
                      </a: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17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sealing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while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maintained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eplac</a:t>
                      </a:r>
                      <a:r>
                        <a:rPr lang="tr-TR" sz="17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ement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gaseous enviroment with a blend of O</a:t>
                      </a:r>
                      <a:r>
                        <a:rPr lang="bs-Latn-BA" sz="17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</a:t>
                      </a:r>
                      <a:r>
                        <a:rPr lang="bs-Latn-BA" sz="17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17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bs-Latn-BA" sz="17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gases and </a:t>
                      </a:r>
                      <a:r>
                        <a:rPr lang="bs-Latn-BA" sz="1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sealing</a:t>
                      </a: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package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43340"/>
                  </a:ext>
                </a:extLst>
              </a:tr>
              <a:tr h="697552">
                <a:tc>
                  <a:txBody>
                    <a:bodyPr/>
                    <a:lstStyle/>
                    <a:p>
                      <a:r>
                        <a:rPr lang="tr-TR" sz="17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tr-TR" sz="1700" b="1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1700" b="1" i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endParaRPr lang="en-US" sz="17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meats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55717"/>
                  </a:ext>
                </a:extLst>
              </a:tr>
              <a:tr h="1966844">
                <a:tc>
                  <a:txBody>
                    <a:bodyPr/>
                    <a:lstStyle/>
                    <a:p>
                      <a:r>
                        <a:rPr lang="tr-TR" sz="1700" b="1" i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US" sz="1700" b="1" i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contamination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appearance</a:t>
                      </a:r>
                      <a:endParaRPr lang="tr-TR" sz="17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Oxymyoglobin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Mitigation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xidative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enzymatic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reactions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Inhibition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aerobic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m.o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growth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Meat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preserved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bs-Latn-BA" sz="17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bs-Latn-BA" sz="17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17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a filler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bs-Latn-BA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bs-Latn-BA" sz="17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17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inhibition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microbial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737031"/>
                  </a:ext>
                </a:extLst>
              </a:tr>
              <a:tr h="1699353">
                <a:tc>
                  <a:txBody>
                    <a:bodyPr/>
                    <a:lstStyle/>
                    <a:p>
                      <a:r>
                        <a:rPr lang="tr-TR" sz="1700" b="1" i="1" dirty="0" err="1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US" sz="1700" b="1" i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oxidation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oxidation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oxymyoglobin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methmyoglobin</a:t>
                      </a:r>
                      <a:endParaRPr lang="tr-TR" sz="17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Microbial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spoilage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anaerobic</a:t>
                      </a:r>
                      <a:r>
                        <a:rPr lang="tr-TR" sz="17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7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microorganisms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Oxidation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lipids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proteins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at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oxygen</a:t>
                      </a:r>
                      <a:r>
                        <a:rPr lang="tr-TR" sz="1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concentrations</a:t>
                      </a:r>
                      <a:endParaRPr lang="tr-TR" sz="1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809601"/>
                  </a:ext>
                </a:extLst>
              </a:tr>
            </a:tbl>
          </a:graphicData>
        </a:graphic>
      </p:graphicFrame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26374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tx1"/>
                </a:solidFill>
              </a:rPr>
              <a:t>ACTIVE PACKAGING</a:t>
            </a: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5" y="3094331"/>
            <a:ext cx="3551720" cy="31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İlgili resim"/>
          <p:cNvPicPr>
            <a:picLocks noChangeAspect="1" noChangeArrowheads="1"/>
          </p:cNvPicPr>
          <p:nvPr/>
        </p:nvPicPr>
        <p:blipFill>
          <a:blip r:embed="rId3"/>
          <a:srcRect l="32884" t="13392" r="34137" b="20506"/>
          <a:stretch>
            <a:fillRect/>
          </a:stretch>
        </p:blipFill>
        <p:spPr bwMode="auto">
          <a:xfrm>
            <a:off x="5126184" y="3078120"/>
            <a:ext cx="2351219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Different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technologies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r>
              <a:rPr lang="tr-TR" sz="2800" dirty="0" err="1"/>
              <a:t>Different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</a:t>
            </a:r>
            <a:r>
              <a:rPr lang="tr-TR" sz="2800" dirty="0" err="1"/>
              <a:t>technologies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industry</a:t>
            </a:r>
            <a:r>
              <a:rPr lang="tr-TR" sz="2800" dirty="0"/>
              <a:t> can be </a:t>
            </a:r>
            <a:r>
              <a:rPr lang="tr-TR" sz="2800" dirty="0" err="1"/>
              <a:t>classified</a:t>
            </a:r>
            <a:r>
              <a:rPr lang="tr-TR" sz="2800" dirty="0"/>
              <a:t> in </a:t>
            </a:r>
            <a:r>
              <a:rPr lang="tr-TR" sz="2800" dirty="0" err="1"/>
              <a:t>one</a:t>
            </a:r>
            <a:r>
              <a:rPr lang="tr-TR" sz="2800" dirty="0"/>
              <a:t> of </a:t>
            </a:r>
            <a:r>
              <a:rPr lang="tr-TR" sz="2800" dirty="0" err="1"/>
              <a:t>six</a:t>
            </a:r>
            <a:r>
              <a:rPr lang="tr-TR" sz="2800" dirty="0"/>
              <a:t> </a:t>
            </a:r>
            <a:r>
              <a:rPr lang="tr-TR" sz="2800" dirty="0" err="1"/>
              <a:t>groups</a:t>
            </a:r>
            <a:endParaRPr lang="tr-TR" sz="2800" dirty="0"/>
          </a:p>
          <a:p>
            <a:pPr>
              <a:buNone/>
              <a:tabLst>
                <a:tab pos="1428750" algn="l"/>
              </a:tabLst>
            </a:pPr>
            <a:endParaRPr lang="tr-TR" sz="1200" dirty="0"/>
          </a:p>
          <a:p>
            <a:pPr lvl="2">
              <a:tabLst>
                <a:tab pos="1428750" algn="l"/>
              </a:tabLst>
            </a:pPr>
            <a:r>
              <a:rPr lang="tr-TR" sz="2800" dirty="0" err="1"/>
              <a:t>Aerobic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endParaRPr lang="tr-TR" sz="2800" dirty="0"/>
          </a:p>
          <a:p>
            <a:pPr lvl="2">
              <a:tabLst>
                <a:tab pos="1428750" algn="l"/>
              </a:tabLst>
            </a:pPr>
            <a:r>
              <a:rPr lang="tr-TR" sz="2800" dirty="0" err="1"/>
              <a:t>Vacuum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endParaRPr lang="tr-TR" sz="2800" dirty="0"/>
          </a:p>
          <a:p>
            <a:pPr lvl="2">
              <a:tabLst>
                <a:tab pos="1428750" algn="l"/>
              </a:tabLst>
            </a:pPr>
            <a:r>
              <a:rPr lang="tr-TR" sz="2800" dirty="0" err="1"/>
              <a:t>Modified</a:t>
            </a:r>
            <a:r>
              <a:rPr lang="tr-TR" sz="2800" dirty="0"/>
              <a:t> </a:t>
            </a:r>
            <a:r>
              <a:rPr lang="tr-TR" sz="2800" dirty="0" err="1"/>
              <a:t>atmosphere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endParaRPr lang="tr-TR" sz="2800" dirty="0"/>
          </a:p>
          <a:p>
            <a:pPr lvl="2">
              <a:tabLst>
                <a:tab pos="1428750" algn="l"/>
              </a:tabLst>
            </a:pPr>
            <a:r>
              <a:rPr lang="tr-TR" sz="2800" dirty="0" err="1"/>
              <a:t>Active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endParaRPr lang="tr-TR" sz="2800" dirty="0"/>
          </a:p>
          <a:p>
            <a:pPr lvl="2">
              <a:tabLst>
                <a:tab pos="1428750" algn="l"/>
              </a:tabLst>
            </a:pPr>
            <a:r>
              <a:rPr lang="tr-TR" sz="2800" dirty="0" err="1"/>
              <a:t>Intelligent</a:t>
            </a:r>
            <a:r>
              <a:rPr lang="tr-TR" sz="2800" dirty="0"/>
              <a:t> (</a:t>
            </a:r>
            <a:r>
              <a:rPr lang="tr-TR" sz="2800" dirty="0" err="1"/>
              <a:t>smart</a:t>
            </a:r>
            <a:r>
              <a:rPr lang="tr-TR" sz="2800" dirty="0"/>
              <a:t>) </a:t>
            </a:r>
            <a:r>
              <a:rPr lang="tr-TR" sz="2800" dirty="0" err="1"/>
              <a:t>packaging</a:t>
            </a:r>
            <a:endParaRPr lang="tr-TR" sz="2800" dirty="0"/>
          </a:p>
          <a:p>
            <a:pPr lvl="2">
              <a:tabLst>
                <a:tab pos="1428750" algn="l"/>
              </a:tabLst>
            </a:pPr>
            <a:r>
              <a:rPr lang="tr-TR" sz="2800" dirty="0" err="1"/>
              <a:t>Edible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endParaRPr lang="tr-TR" sz="2800" dirty="0"/>
          </a:p>
          <a:p>
            <a:pPr>
              <a:buNone/>
              <a:tabLst>
                <a:tab pos="1428750" algn="l"/>
              </a:tabLst>
            </a:pPr>
            <a:endParaRPr lang="tr-TR" sz="28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745" y="304800"/>
            <a:ext cx="7750441" cy="997527"/>
          </a:xfrm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rgbClr val="002060"/>
                </a:solidFill>
                <a:cs typeface="Arial" panose="020B0604020202020204" pitchFamily="34" charset="0"/>
              </a:rPr>
              <a:t>Active </a:t>
            </a:r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0030" y="1756432"/>
            <a:ext cx="8469630" cy="4815840"/>
          </a:xfrm>
        </p:spPr>
        <p:txBody>
          <a:bodyPr>
            <a:noAutofit/>
          </a:bodyPr>
          <a:lstStyle/>
          <a:p>
            <a:r>
              <a:rPr lang="tr-TR" sz="2400" dirty="0" err="1">
                <a:cs typeface="Arial" panose="020B0604020202020204" pitchFamily="34" charset="0"/>
              </a:rPr>
              <a:t>Active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packaging</a:t>
            </a:r>
            <a:r>
              <a:rPr lang="tr-TR" sz="2400" dirty="0">
                <a:cs typeface="Arial" panose="020B0604020202020204" pitchFamily="34" charset="0"/>
              </a:rPr>
              <a:t> is </a:t>
            </a:r>
            <a:r>
              <a:rPr lang="tr-TR" sz="2400" dirty="0" err="1">
                <a:cs typeface="Arial" panose="020B0604020202020204" pitchFamily="34" charset="0"/>
              </a:rPr>
              <a:t>defined</a:t>
            </a:r>
            <a:r>
              <a:rPr lang="tr-TR" sz="2400" dirty="0">
                <a:cs typeface="Arial" panose="020B0604020202020204" pitchFamily="34" charset="0"/>
              </a:rPr>
              <a:t> as 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a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system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in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which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the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package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packaging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environment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and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the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product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interact</a:t>
            </a:r>
            <a:r>
              <a:rPr 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positively</a:t>
            </a:r>
            <a:r>
              <a:rPr lang="tr-TR" sz="2400" b="1" dirty="0">
                <a:cs typeface="Arial" panose="020B0604020202020204" pitchFamily="34" charset="0"/>
              </a:rPr>
              <a:t> </a:t>
            </a:r>
            <a:r>
              <a:rPr lang="tr-TR" sz="2400" dirty="0">
                <a:cs typeface="Arial" panose="020B0604020202020204" pitchFamily="34" charset="0"/>
              </a:rPr>
              <a:t>in </a:t>
            </a:r>
            <a:r>
              <a:rPr lang="tr-TR" sz="2400" dirty="0" err="1">
                <a:cs typeface="Arial" panose="020B0604020202020204" pitchFamily="34" charset="0"/>
              </a:rPr>
              <a:t>order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to</a:t>
            </a:r>
            <a:endParaRPr lang="tr-TR" sz="2400" dirty="0">
              <a:cs typeface="Arial" panose="020B0604020202020204" pitchFamily="34" charset="0"/>
            </a:endParaRPr>
          </a:p>
          <a:p>
            <a:pPr lvl="2"/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improve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product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safety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and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quality</a:t>
            </a:r>
            <a:endParaRPr lang="tr-TR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2"/>
            <a:r>
              <a:rPr lang="tr-TR" sz="2400" b="1" dirty="0" err="1">
                <a:cs typeface="Arial" panose="020B0604020202020204" pitchFamily="34" charset="0"/>
              </a:rPr>
              <a:t>extend</a:t>
            </a:r>
            <a:r>
              <a:rPr lang="tr-TR" sz="2400" b="1" dirty="0">
                <a:cs typeface="Arial" panose="020B0604020202020204" pitchFamily="34" charset="0"/>
              </a:rPr>
              <a:t> </a:t>
            </a:r>
            <a:r>
              <a:rPr lang="tr-TR" sz="2400" b="1" dirty="0" err="1">
                <a:cs typeface="Arial" panose="020B0604020202020204" pitchFamily="34" charset="0"/>
              </a:rPr>
              <a:t>the</a:t>
            </a:r>
            <a:r>
              <a:rPr lang="tr-TR" sz="2400" b="1" dirty="0">
                <a:cs typeface="Arial" panose="020B0604020202020204" pitchFamily="34" charset="0"/>
              </a:rPr>
              <a:t> </a:t>
            </a:r>
            <a:r>
              <a:rPr lang="tr-TR" sz="2400" b="1" dirty="0" err="1">
                <a:cs typeface="Arial" panose="020B0604020202020204" pitchFamily="34" charset="0"/>
              </a:rPr>
              <a:t>shelf</a:t>
            </a:r>
            <a:r>
              <a:rPr lang="tr-TR" sz="2400" b="1" dirty="0">
                <a:cs typeface="Arial" panose="020B0604020202020204" pitchFamily="34" charset="0"/>
              </a:rPr>
              <a:t> life</a:t>
            </a:r>
            <a:endParaRPr lang="tr-TR" sz="2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tr-TR" sz="2400" dirty="0" err="1">
                <a:cs typeface="Arial" panose="020B0604020202020204" pitchFamily="34" charset="0"/>
              </a:rPr>
              <a:t>It</a:t>
            </a:r>
            <a:r>
              <a:rPr lang="tr-TR" sz="2400" dirty="0">
                <a:cs typeface="Arial" panose="020B0604020202020204" pitchFamily="34" charset="0"/>
              </a:rPr>
              <a:t> is </a:t>
            </a:r>
            <a:r>
              <a:rPr lang="tr-TR" sz="2400" dirty="0" err="1">
                <a:cs typeface="Arial" panose="020B0604020202020204" pitchFamily="34" charset="0"/>
              </a:rPr>
              <a:t>basically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desribed</a:t>
            </a:r>
            <a:r>
              <a:rPr lang="tr-TR" sz="2400" dirty="0">
                <a:cs typeface="Arial" panose="020B0604020202020204" pitchFamily="34" charset="0"/>
              </a:rPr>
              <a:t> as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incorporation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of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active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compounds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into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packaging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material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or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package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environment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 (</a:t>
            </a:r>
            <a:r>
              <a:rPr lang="tr-TR" sz="2400" b="1" dirty="0" err="1">
                <a:solidFill>
                  <a:srgbClr val="008000"/>
                </a:solidFill>
                <a:cs typeface="Arial" panose="020B0604020202020204" pitchFamily="34" charset="0"/>
              </a:rPr>
              <a:t>headspace</a:t>
            </a:r>
            <a:r>
              <a:rPr lang="tr-TR" sz="2400" b="1" dirty="0">
                <a:solidFill>
                  <a:srgbClr val="008000"/>
                </a:solidFill>
                <a:cs typeface="Arial" panose="020B0604020202020204" pitchFamily="34" charset="0"/>
              </a:rPr>
              <a:t>) </a:t>
            </a:r>
            <a:r>
              <a:rPr lang="tr-TR" sz="2400" dirty="0" err="1">
                <a:cs typeface="Arial" panose="020B0604020202020204" pitchFamily="34" charset="0"/>
              </a:rPr>
              <a:t>with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the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aim</a:t>
            </a:r>
            <a:r>
              <a:rPr lang="tr-TR" sz="2400" dirty="0">
                <a:cs typeface="Arial" panose="020B0604020202020204" pitchFamily="34" charset="0"/>
              </a:rPr>
              <a:t> of </a:t>
            </a:r>
            <a:r>
              <a:rPr lang="tr-TR" sz="2400" dirty="0" err="1">
                <a:cs typeface="Arial" panose="020B0604020202020204" pitchFamily="34" charset="0"/>
              </a:rPr>
              <a:t>maintaning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product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quality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and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extending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product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shelf</a:t>
            </a:r>
            <a:r>
              <a:rPr lang="tr-TR" sz="2400" dirty="0">
                <a:cs typeface="Arial" panose="020B0604020202020204" pitchFamily="34" charset="0"/>
              </a:rPr>
              <a:t> life</a:t>
            </a:r>
          </a:p>
          <a:p>
            <a:r>
              <a:rPr lang="tr-TR" sz="2400" dirty="0" err="1">
                <a:cs typeface="Arial" panose="020B0604020202020204" pitchFamily="34" charset="0"/>
              </a:rPr>
              <a:t>Active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packaging</a:t>
            </a:r>
            <a:r>
              <a:rPr lang="tr-TR" sz="2400" dirty="0">
                <a:cs typeface="Arial" panose="020B0604020202020204" pitchFamily="34" charset="0"/>
              </a:rPr>
              <a:t> is </a:t>
            </a:r>
            <a:r>
              <a:rPr lang="tr-TR" sz="2400" dirty="0" err="1">
                <a:cs typeface="Arial" panose="020B0604020202020204" pitchFamily="34" charset="0"/>
              </a:rPr>
              <a:t>defined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with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two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words</a:t>
            </a:r>
            <a:endParaRPr lang="tr-TR" sz="24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tr-TR" sz="2400" dirty="0">
                <a:cs typeface="Arial" panose="020B0604020202020204" pitchFamily="34" charset="0"/>
              </a:rPr>
              <a:t>                               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Protection</a:t>
            </a:r>
            <a:r>
              <a:rPr lang="tr-TR" sz="2400" b="1" dirty="0">
                <a:cs typeface="Arial" panose="020B0604020202020204" pitchFamily="34" charset="0"/>
              </a:rPr>
              <a:t> &amp; </a:t>
            </a:r>
            <a:r>
              <a:rPr lang="tr-TR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Preservation</a:t>
            </a:r>
            <a:endParaRPr lang="tr-TR" sz="2400" dirty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383092025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9491" y="1600200"/>
            <a:ext cx="8336557" cy="4495800"/>
          </a:xfrm>
        </p:spPr>
        <p:txBody>
          <a:bodyPr>
            <a:noAutofit/>
          </a:bodyPr>
          <a:lstStyle/>
          <a:p>
            <a:r>
              <a:rPr lang="tr-TR" sz="2800" dirty="0" err="1">
                <a:cs typeface="Arial" panose="020B0604020202020204" pitchFamily="34" charset="0"/>
              </a:rPr>
              <a:t>Two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different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mechanisms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play</a:t>
            </a:r>
            <a:r>
              <a:rPr lang="tr-TR" sz="2800" dirty="0">
                <a:cs typeface="Arial" panose="020B0604020202020204" pitchFamily="34" charset="0"/>
              </a:rPr>
              <a:t> an </a:t>
            </a:r>
            <a:r>
              <a:rPr lang="tr-TR" sz="2800" dirty="0" err="1">
                <a:cs typeface="Arial" panose="020B0604020202020204" pitchFamily="34" charset="0"/>
              </a:rPr>
              <a:t>important</a:t>
            </a:r>
            <a:r>
              <a:rPr lang="tr-TR" sz="2800" dirty="0">
                <a:cs typeface="Arial" panose="020B0604020202020204" pitchFamily="34" charset="0"/>
              </a:rPr>
              <a:t> role </a:t>
            </a:r>
            <a:r>
              <a:rPr lang="tr-TR" sz="2800" dirty="0" err="1">
                <a:cs typeface="Arial" panose="020B0604020202020204" pitchFamily="34" charset="0"/>
              </a:rPr>
              <a:t>for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active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packaging</a:t>
            </a:r>
            <a:endParaRPr lang="tr-TR" sz="2800" dirty="0">
              <a:cs typeface="Arial" panose="020B0604020202020204" pitchFamily="34" charset="0"/>
            </a:endParaRPr>
          </a:p>
          <a:p>
            <a:pPr lvl="2"/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Scavenging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or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in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other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words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trapping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, of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some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undesirable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compounds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dirty="0" err="1">
                <a:cs typeface="Arial" panose="020B0604020202020204" pitchFamily="34" charset="0"/>
              </a:rPr>
              <a:t>which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are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released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from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food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into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the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headspace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dirty="0" err="1">
                <a:cs typeface="Arial" panose="020B0604020202020204" pitchFamily="34" charset="0"/>
              </a:rPr>
              <a:t>by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package</a:t>
            </a:r>
            <a:r>
              <a:rPr lang="tr-TR" sz="2800" dirty="0">
                <a:cs typeface="Arial" panose="020B0604020202020204" pitchFamily="34" charset="0"/>
              </a:rPr>
              <a:t> </a:t>
            </a:r>
          </a:p>
          <a:p>
            <a:pPr lvl="2"/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Releasing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of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active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desirable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compounds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from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package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onto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the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food</a:t>
            </a:r>
            <a:endParaRPr lang="tr-TR" sz="3200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581890" y="357174"/>
            <a:ext cx="8118765" cy="917444"/>
          </a:xfrm>
        </p:spPr>
        <p:txBody>
          <a:bodyPr>
            <a:noAutofit/>
          </a:bodyPr>
          <a:lstStyle/>
          <a:p>
            <a:r>
              <a:rPr lang="tr-TR" sz="4000" b="1" dirty="0" err="1">
                <a:solidFill>
                  <a:srgbClr val="002060"/>
                </a:solidFill>
                <a:cs typeface="Arial" pitchFamily="34" charset="0"/>
              </a:rPr>
              <a:t>Mechanism</a:t>
            </a:r>
            <a:r>
              <a:rPr lang="tr-TR" sz="4000" b="1" dirty="0">
                <a:solidFill>
                  <a:srgbClr val="002060"/>
                </a:solidFill>
                <a:cs typeface="Arial" pitchFamily="34" charset="0"/>
              </a:rPr>
              <a:t> of </a:t>
            </a:r>
            <a:r>
              <a:rPr lang="tr-TR" sz="4000" b="1" dirty="0" err="1">
                <a:solidFill>
                  <a:srgbClr val="002060"/>
                </a:solidFill>
                <a:cs typeface="Arial" pitchFamily="34" charset="0"/>
              </a:rPr>
              <a:t>active</a:t>
            </a:r>
            <a:r>
              <a:rPr lang="tr-TR" sz="4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rial" pitchFamily="34" charset="0"/>
              </a:rPr>
              <a:t>packaging</a:t>
            </a:r>
            <a:endParaRPr lang="tr-TR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1891" y="357174"/>
            <a:ext cx="8215745" cy="889735"/>
          </a:xfrm>
        </p:spPr>
        <p:txBody>
          <a:bodyPr>
            <a:noAutofit/>
          </a:bodyPr>
          <a:lstStyle/>
          <a:p>
            <a:r>
              <a:rPr lang="tr-TR" sz="4000" b="1" dirty="0" err="1">
                <a:solidFill>
                  <a:srgbClr val="002060"/>
                </a:solidFill>
                <a:cs typeface="Arial" pitchFamily="34" charset="0"/>
              </a:rPr>
              <a:t>Mechanism</a:t>
            </a:r>
            <a:r>
              <a:rPr lang="tr-TR" sz="4000" b="1" dirty="0">
                <a:solidFill>
                  <a:srgbClr val="002060"/>
                </a:solidFill>
                <a:cs typeface="Arial" pitchFamily="34" charset="0"/>
              </a:rPr>
              <a:t> of </a:t>
            </a:r>
            <a:r>
              <a:rPr lang="tr-TR" sz="4000" b="1" dirty="0" err="1">
                <a:solidFill>
                  <a:srgbClr val="002060"/>
                </a:solidFill>
                <a:cs typeface="Arial" pitchFamily="34" charset="0"/>
              </a:rPr>
              <a:t>active</a:t>
            </a:r>
            <a:r>
              <a:rPr lang="tr-TR" sz="4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rial" pitchFamily="34" charset="0"/>
              </a:rPr>
              <a:t>packaging</a:t>
            </a:r>
            <a:endParaRPr lang="tr-TR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85926"/>
            <a:ext cx="4451096" cy="46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3"/>
          <p:cNvSpPr txBox="1"/>
          <p:nvPr/>
        </p:nvSpPr>
        <p:spPr>
          <a:xfrm>
            <a:off x="6636327" y="2071678"/>
            <a:ext cx="2366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cs typeface="Arial" panose="020B0604020202020204" pitchFamily="34" charset="0"/>
              </a:rPr>
              <a:t>Active </a:t>
            </a:r>
            <a:r>
              <a:rPr lang="tr-TR" sz="2400" b="1" dirty="0" err="1">
                <a:cs typeface="Arial" panose="020B0604020202020204" pitchFamily="34" charset="0"/>
              </a:rPr>
              <a:t>releasing</a:t>
            </a:r>
            <a:r>
              <a:rPr lang="tr-TR" sz="2400" b="1" dirty="0">
                <a:cs typeface="Arial" panose="020B0604020202020204" pitchFamily="34" charset="0"/>
              </a:rPr>
              <a:t> </a:t>
            </a:r>
            <a:r>
              <a:rPr lang="tr-TR" sz="2400" b="1" dirty="0" err="1">
                <a:cs typeface="Arial" panose="020B0604020202020204" pitchFamily="34" charset="0"/>
              </a:rPr>
              <a:t>system</a:t>
            </a:r>
            <a:endParaRPr lang="tr-TR" sz="24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CO</a:t>
            </a:r>
            <a:r>
              <a:rPr lang="tr-TR" sz="2400" baseline="-25000" dirty="0"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Antimicrobial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agent</a:t>
            </a:r>
            <a:endParaRPr lang="tr-TR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Antioxidant</a:t>
            </a:r>
            <a:endParaRPr lang="tr-TR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Ethylene</a:t>
            </a:r>
            <a:endParaRPr lang="tr-TR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Flavors</a:t>
            </a:r>
            <a:endParaRPr lang="tr-TR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Preservatives</a:t>
            </a:r>
            <a:endParaRPr lang="tr-TR" sz="2400" dirty="0">
              <a:cs typeface="Arial" panose="020B0604020202020204" pitchFamily="34" charset="0"/>
            </a:endParaRPr>
          </a:p>
        </p:txBody>
      </p:sp>
      <p:sp>
        <p:nvSpPr>
          <p:cNvPr id="9" name="Metin kutusu 9"/>
          <p:cNvSpPr txBox="1"/>
          <p:nvPr/>
        </p:nvSpPr>
        <p:spPr>
          <a:xfrm>
            <a:off x="83130" y="2107082"/>
            <a:ext cx="2521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cs typeface="Arial" panose="020B0604020202020204" pitchFamily="34" charset="0"/>
              </a:rPr>
              <a:t>Active </a:t>
            </a:r>
            <a:r>
              <a:rPr lang="tr-TR" sz="2400" b="1" dirty="0" err="1">
                <a:cs typeface="Arial" panose="020B0604020202020204" pitchFamily="34" charset="0"/>
              </a:rPr>
              <a:t>scavenging</a:t>
            </a:r>
            <a:r>
              <a:rPr lang="tr-TR" sz="2400" b="1" dirty="0">
                <a:cs typeface="Arial" panose="020B0604020202020204" pitchFamily="34" charset="0"/>
              </a:rPr>
              <a:t> </a:t>
            </a:r>
            <a:r>
              <a:rPr lang="tr-TR" sz="2400" b="1" dirty="0" err="1">
                <a:cs typeface="Arial" panose="020B0604020202020204" pitchFamily="34" charset="0"/>
              </a:rPr>
              <a:t>system</a:t>
            </a:r>
            <a:endParaRPr lang="tr-TR" sz="24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CO</a:t>
            </a:r>
            <a:r>
              <a:rPr lang="tr-TR" sz="2400" baseline="-25000" dirty="0"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O</a:t>
            </a:r>
            <a:r>
              <a:rPr lang="tr-TR" sz="2400" baseline="-25000" dirty="0"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Moisture</a:t>
            </a:r>
            <a:endParaRPr lang="tr-TR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Odor</a:t>
            </a:r>
            <a:endParaRPr lang="tr-TR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>
                <a:cs typeface="Arial" panose="020B0604020202020204" pitchFamily="34" charset="0"/>
              </a:rPr>
              <a:t>Ethylene</a:t>
            </a:r>
            <a:endParaRPr lang="tr-TR" sz="2400" dirty="0">
              <a:cs typeface="Arial" panose="020B0604020202020204" pitchFamily="34" charset="0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Different</a:t>
            </a:r>
            <a:r>
              <a:rPr lang="tr-TR" b="1" dirty="0"/>
              <a:t> </a:t>
            </a:r>
            <a:r>
              <a:rPr lang="tr-TR" b="1" dirty="0" err="1"/>
              <a:t>types</a:t>
            </a:r>
            <a:r>
              <a:rPr lang="tr-TR" b="1" dirty="0"/>
              <a:t> of </a:t>
            </a:r>
            <a:r>
              <a:rPr lang="tr-TR" b="1" dirty="0" err="1"/>
              <a:t>active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98764" y="1600200"/>
            <a:ext cx="8382000" cy="4495800"/>
          </a:xfrm>
        </p:spPr>
        <p:txBody>
          <a:bodyPr>
            <a:noAutofit/>
          </a:bodyPr>
          <a:lstStyle/>
          <a:p>
            <a:pPr>
              <a:tabLst>
                <a:tab pos="1428750" algn="l"/>
              </a:tabLst>
            </a:pPr>
            <a:r>
              <a:rPr lang="tr-TR" sz="2600" b="1" dirty="0" err="1">
                <a:solidFill>
                  <a:srgbClr val="C00000"/>
                </a:solidFill>
                <a:cs typeface="Arial" pitchFamily="34" charset="0"/>
              </a:rPr>
              <a:t>Antimicrobial</a:t>
            </a:r>
            <a:r>
              <a:rPr lang="tr-TR" sz="2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rgbClr val="C00000"/>
                </a:solidFill>
                <a:cs typeface="Arial" pitchFamily="34" charset="0"/>
              </a:rPr>
              <a:t>packaging</a:t>
            </a:r>
            <a:r>
              <a:rPr lang="tr-TR" sz="2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600" dirty="0">
                <a:cs typeface="Arial" pitchFamily="34" charset="0"/>
              </a:rPr>
              <a:t>is </a:t>
            </a:r>
            <a:r>
              <a:rPr lang="tr-TR" sz="2600" dirty="0" err="1">
                <a:cs typeface="Arial" pitchFamily="34" charset="0"/>
              </a:rPr>
              <a:t>designed</a:t>
            </a:r>
            <a:r>
              <a:rPr lang="tr-TR" sz="2600" dirty="0">
                <a:cs typeface="Arial" pitchFamily="34" charset="0"/>
              </a:rPr>
              <a:t> </a:t>
            </a:r>
            <a:r>
              <a:rPr lang="tr-TR" sz="2600" dirty="0" err="1">
                <a:cs typeface="Arial" pitchFamily="34" charset="0"/>
              </a:rPr>
              <a:t>to</a:t>
            </a:r>
            <a:r>
              <a:rPr lang="tr-TR" sz="2600" dirty="0"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rgbClr val="C00000"/>
                </a:solidFill>
                <a:cs typeface="Arial" pitchFamily="34" charset="0"/>
              </a:rPr>
              <a:t>delay</a:t>
            </a:r>
            <a:r>
              <a:rPr lang="tr-TR" sz="2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rgbClr val="C00000"/>
                </a:solidFill>
                <a:cs typeface="Arial" pitchFamily="34" charset="0"/>
              </a:rPr>
              <a:t>microbial</a:t>
            </a:r>
            <a:r>
              <a:rPr lang="tr-TR" sz="2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rgbClr val="C00000"/>
                </a:solidFill>
                <a:cs typeface="Arial" pitchFamily="34" charset="0"/>
              </a:rPr>
              <a:t>growth</a:t>
            </a:r>
            <a:endParaRPr lang="tr-TR" sz="2600" b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tabLst>
                <a:tab pos="1428750" algn="l"/>
              </a:tabLst>
            </a:pPr>
            <a:r>
              <a:rPr lang="tr-TR" sz="2600" b="1" dirty="0" err="1">
                <a:solidFill>
                  <a:srgbClr val="0000FF"/>
                </a:solidFill>
                <a:cs typeface="Arial" pitchFamily="34" charset="0"/>
              </a:rPr>
              <a:t>Antioxidant</a:t>
            </a:r>
            <a:r>
              <a:rPr lang="tr-TR" sz="26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itchFamily="34" charset="0"/>
              </a:rPr>
              <a:t>packaging</a:t>
            </a:r>
            <a:r>
              <a:rPr lang="tr-TR" sz="2600" b="1" dirty="0">
                <a:solidFill>
                  <a:srgbClr val="0000FF"/>
                </a:solidFill>
                <a:cs typeface="Arial" pitchFamily="34" charset="0"/>
              </a:rPr>
              <a:t>: </a:t>
            </a:r>
            <a:r>
              <a:rPr lang="tr-TR" sz="2600" dirty="0" err="1">
                <a:cs typeface="Arial" pitchFamily="34" charset="0"/>
              </a:rPr>
              <a:t>Natural</a:t>
            </a:r>
            <a:r>
              <a:rPr lang="tr-TR" sz="2600" dirty="0">
                <a:cs typeface="Arial" pitchFamily="34" charset="0"/>
              </a:rPr>
              <a:t> </a:t>
            </a:r>
            <a:r>
              <a:rPr lang="tr-TR" sz="2600" dirty="0" err="1">
                <a:cs typeface="Arial" pitchFamily="34" charset="0"/>
              </a:rPr>
              <a:t>and</a:t>
            </a:r>
            <a:r>
              <a:rPr lang="tr-TR" sz="2600" dirty="0">
                <a:cs typeface="Arial" pitchFamily="34" charset="0"/>
              </a:rPr>
              <a:t> </a:t>
            </a:r>
            <a:r>
              <a:rPr lang="tr-TR" sz="2600" dirty="0" err="1">
                <a:cs typeface="Arial" pitchFamily="34" charset="0"/>
              </a:rPr>
              <a:t>synthetic</a:t>
            </a:r>
            <a:r>
              <a:rPr lang="tr-TR" sz="2600" dirty="0">
                <a:cs typeface="Arial" pitchFamily="34" charset="0"/>
              </a:rPr>
              <a:t> </a:t>
            </a:r>
            <a:r>
              <a:rPr lang="tr-TR" sz="2600" dirty="0" err="1">
                <a:cs typeface="Arial" pitchFamily="34" charset="0"/>
              </a:rPr>
              <a:t>antioxidants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dirty="0" err="1">
                <a:cs typeface="Arial" panose="020B0604020202020204" pitchFamily="34" charset="0"/>
              </a:rPr>
              <a:t>are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dirty="0" err="1">
                <a:cs typeface="Arial" panose="020B0604020202020204" pitchFamily="34" charset="0"/>
              </a:rPr>
              <a:t>used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retard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or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prevent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oxidative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reactions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and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microbial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growth</a:t>
            </a:r>
            <a:endParaRPr lang="tr-TR" sz="26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tabLst>
                <a:tab pos="1428750" algn="l"/>
              </a:tabLst>
            </a:pPr>
            <a:r>
              <a:rPr lang="tr-TR" sz="2600" b="1" dirty="0" err="1">
                <a:cs typeface="Arial" panose="020B0604020202020204" pitchFamily="34" charset="0"/>
              </a:rPr>
              <a:t>Oxygen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scavengers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dirty="0" err="1">
                <a:cs typeface="Arial" panose="020B0604020202020204" pitchFamily="34" charset="0"/>
              </a:rPr>
              <a:t>are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dirty="0" err="1">
                <a:cs typeface="Arial" panose="020B0604020202020204" pitchFamily="34" charset="0"/>
              </a:rPr>
              <a:t>used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to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absorb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the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environmental</a:t>
            </a:r>
            <a:r>
              <a:rPr lang="tr-TR" sz="2600" b="1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cs typeface="Arial" panose="020B0604020202020204" pitchFamily="34" charset="0"/>
              </a:rPr>
              <a:t>oxygen</a:t>
            </a:r>
            <a:endParaRPr lang="tr-TR" sz="2600" b="1" dirty="0">
              <a:cs typeface="Arial" panose="020B0604020202020204" pitchFamily="34" charset="0"/>
            </a:endParaRPr>
          </a:p>
          <a:p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CO</a:t>
            </a:r>
            <a:r>
              <a:rPr lang="tr-TR" sz="2600" b="1" baseline="-25000" dirty="0">
                <a:solidFill>
                  <a:srgbClr val="006600"/>
                </a:solidFill>
                <a:cs typeface="Arial" panose="020B0604020202020204" pitchFamily="34" charset="0"/>
              </a:rPr>
              <a:t>2 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emitters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cs typeface="Arial" panose="020B0604020202020204" pitchFamily="34" charset="0"/>
              </a:rPr>
              <a:t>release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CO</a:t>
            </a:r>
            <a:r>
              <a:rPr lang="tr-TR" sz="2600" b="1" baseline="-25000" dirty="0">
                <a:solidFill>
                  <a:srgbClr val="006600"/>
                </a:solidFill>
                <a:cs typeface="Arial" panose="020B0604020202020204" pitchFamily="34" charset="0"/>
              </a:rPr>
              <a:t>2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to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inhibit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aerobic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bacteria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and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fungi</a:t>
            </a:r>
            <a:r>
              <a:rPr lang="tr-TR" sz="26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6600"/>
                </a:solidFill>
                <a:cs typeface="Arial" panose="020B0604020202020204" pitchFamily="34" charset="0"/>
              </a:rPr>
              <a:t>growth</a:t>
            </a:r>
            <a:endParaRPr lang="tr-TR" sz="2600" b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CO</a:t>
            </a:r>
            <a:r>
              <a:rPr lang="tr-TR" sz="2600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2 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absorbers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dirty="0" err="1">
                <a:cs typeface="Arial" panose="020B0604020202020204" pitchFamily="34" charset="0"/>
              </a:rPr>
              <a:t>are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dirty="0" err="1">
                <a:cs typeface="Arial" panose="020B0604020202020204" pitchFamily="34" charset="0"/>
              </a:rPr>
              <a:t>used</a:t>
            </a:r>
            <a:r>
              <a:rPr lang="tr-TR" sz="2600" dirty="0"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remove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CO</a:t>
            </a:r>
            <a:r>
              <a:rPr lang="tr-TR" sz="2600" b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produced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by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food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due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tr-TR" sz="2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600" b="1" dirty="0" err="1">
                <a:solidFill>
                  <a:srgbClr val="0000FF"/>
                </a:solidFill>
                <a:cs typeface="Arial" panose="020B0604020202020204" pitchFamily="34" charset="0"/>
              </a:rPr>
              <a:t>respiration</a:t>
            </a:r>
            <a:endParaRPr lang="en-US" sz="26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tabLst>
                <a:tab pos="1428750" algn="l"/>
              </a:tabLst>
            </a:pPr>
            <a:endParaRPr lang="tr-TR" sz="26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Different</a:t>
            </a:r>
            <a:r>
              <a:rPr lang="tr-TR" b="1" dirty="0"/>
              <a:t> </a:t>
            </a:r>
            <a:r>
              <a:rPr lang="tr-TR" b="1" dirty="0" err="1"/>
              <a:t>types</a:t>
            </a:r>
            <a:r>
              <a:rPr lang="tr-TR" b="1" dirty="0"/>
              <a:t> of </a:t>
            </a:r>
            <a:r>
              <a:rPr lang="tr-TR" b="1" dirty="0" err="1"/>
              <a:t>active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Moisture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regulators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are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absorbed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exudates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released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from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the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fresh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meats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dirty="0" err="1">
                <a:cs typeface="Arial" panose="020B0604020202020204" pitchFamily="34" charset="0"/>
              </a:rPr>
              <a:t>fruits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and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vegetables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to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prevent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microbial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spoilage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and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to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improve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product</a:t>
            </a:r>
            <a:r>
              <a:rPr lang="tr-TR" sz="28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6600"/>
                </a:solidFill>
                <a:cs typeface="Arial" panose="020B0604020202020204" pitchFamily="34" charset="0"/>
              </a:rPr>
              <a:t>appearance</a:t>
            </a:r>
            <a:endParaRPr lang="tr-TR" sz="2800" b="1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Flavor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releasers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are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used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to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release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desired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flavor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compound</a:t>
            </a:r>
            <a:r>
              <a:rPr lang="tr-TR" sz="2800" b="1" dirty="0">
                <a:cs typeface="Arial" panose="020B0604020202020204" pitchFamily="34" charset="0"/>
              </a:rPr>
              <a:t>, </a:t>
            </a:r>
            <a:r>
              <a:rPr lang="tr-TR" sz="2800" dirty="0" err="1">
                <a:cs typeface="Arial" panose="020B0604020202020204" pitchFamily="34" charset="0"/>
              </a:rPr>
              <a:t>which</a:t>
            </a:r>
            <a:r>
              <a:rPr lang="tr-TR" sz="2800" dirty="0">
                <a:cs typeface="Arial" panose="020B0604020202020204" pitchFamily="34" charset="0"/>
              </a:rPr>
              <a:t> is </a:t>
            </a:r>
            <a:r>
              <a:rPr lang="tr-TR" sz="2800" dirty="0" err="1">
                <a:cs typeface="Arial" panose="020B0604020202020204" pitchFamily="34" charset="0"/>
              </a:rPr>
              <a:t>specific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for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each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food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product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preserve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its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characteristic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flavor</a:t>
            </a:r>
            <a:endParaRPr lang="tr-TR" sz="28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tr-TR" sz="2800" b="1" dirty="0" err="1">
                <a:cs typeface="Arial" panose="020B0604020202020204" pitchFamily="34" charset="0"/>
              </a:rPr>
              <a:t>Flavor</a:t>
            </a:r>
            <a:r>
              <a:rPr lang="tr-TR" sz="2800" b="1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cs typeface="Arial" panose="020B0604020202020204" pitchFamily="34" charset="0"/>
              </a:rPr>
              <a:t>absorbers</a:t>
            </a:r>
            <a:r>
              <a:rPr lang="tr-TR" sz="2800" b="1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are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used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cs typeface="Arial" panose="020B0604020202020204" pitchFamily="34" charset="0"/>
              </a:rPr>
              <a:t>to</a:t>
            </a:r>
            <a:r>
              <a:rPr lang="tr-TR" sz="2800" b="1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cs typeface="Arial" panose="020B0604020202020204" pitchFamily="34" charset="0"/>
              </a:rPr>
              <a:t>scavenge</a:t>
            </a:r>
            <a:r>
              <a:rPr lang="tr-TR" sz="2800" b="1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cs typeface="Arial" panose="020B0604020202020204" pitchFamily="34" charset="0"/>
              </a:rPr>
              <a:t>undesirable</a:t>
            </a:r>
            <a:r>
              <a:rPr lang="tr-TR" sz="2800" b="1" dirty="0">
                <a:cs typeface="Arial" panose="020B0604020202020204" pitchFamily="34" charset="0"/>
              </a:rPr>
              <a:t> </a:t>
            </a:r>
            <a:r>
              <a:rPr lang="tr-TR" sz="2800" b="1" dirty="0" err="1">
                <a:cs typeface="Arial" panose="020B0604020202020204" pitchFamily="34" charset="0"/>
              </a:rPr>
              <a:t>flavors</a:t>
            </a:r>
            <a:endParaRPr lang="tr-TR" sz="2800" b="1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pPr>
              <a:tabLst>
                <a:tab pos="1428750" algn="l"/>
              </a:tabLst>
            </a:pPr>
            <a:endParaRPr lang="tr-TR" sz="28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INTELLIGENT (SMART) PACKAGING</a:t>
            </a: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pic>
        <p:nvPicPr>
          <p:cNvPr id="12" name="Picture 4" descr="RFID tags on food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75" y="3139781"/>
            <a:ext cx="3779205" cy="2512874"/>
          </a:xfrm>
          <a:prstGeom prst="rect">
            <a:avLst/>
          </a:prstGeom>
          <a:noFill/>
        </p:spPr>
      </p:pic>
      <p:pic>
        <p:nvPicPr>
          <p:cNvPr id="13" name="Picture 2" descr="Ä°lgili resim"/>
          <p:cNvPicPr>
            <a:picLocks noChangeAspect="1" noChangeArrowheads="1"/>
          </p:cNvPicPr>
          <p:nvPr/>
        </p:nvPicPr>
        <p:blipFill>
          <a:blip r:embed="rId3"/>
          <a:srcRect l="44345" t="1640" r="3640"/>
          <a:stretch>
            <a:fillRect/>
          </a:stretch>
        </p:blipFill>
        <p:spPr bwMode="auto">
          <a:xfrm>
            <a:off x="4821382" y="2802006"/>
            <a:ext cx="3560618" cy="378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349164"/>
            <a:ext cx="7736586" cy="939309"/>
          </a:xfrm>
        </p:spPr>
        <p:txBody>
          <a:bodyPr>
            <a:normAutofit/>
          </a:bodyPr>
          <a:lstStyle/>
          <a:p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Intelligent</a:t>
            </a:r>
            <a:r>
              <a:rPr lang="tr-TR" sz="4800" b="1" dirty="0">
                <a:solidFill>
                  <a:srgbClr val="002060"/>
                </a:solidFill>
                <a:cs typeface="Arial" panose="020B0604020202020204" pitchFamily="34" charset="0"/>
              </a:rPr>
              <a:t> (</a:t>
            </a:r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smart</a:t>
            </a:r>
            <a:r>
              <a:rPr lang="tr-TR" sz="4800" b="1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47133" y="1626918"/>
            <a:ext cx="8331200" cy="4230973"/>
          </a:xfrm>
        </p:spPr>
        <p:txBody>
          <a:bodyPr>
            <a:noAutofit/>
          </a:bodyPr>
          <a:lstStyle/>
          <a:p>
            <a:r>
              <a:rPr lang="tr-TR" sz="2800" dirty="0" err="1">
                <a:cs typeface="Arial" panose="020B0604020202020204" pitchFamily="34" charset="0"/>
              </a:rPr>
              <a:t>It</a:t>
            </a:r>
            <a:r>
              <a:rPr lang="tr-TR" sz="2800" dirty="0">
                <a:cs typeface="Arial" panose="020B0604020202020204" pitchFamily="34" charset="0"/>
              </a:rPr>
              <a:t> is </a:t>
            </a:r>
            <a:r>
              <a:rPr lang="tr-TR" sz="2800" dirty="0" err="1">
                <a:cs typeface="Arial" panose="020B0604020202020204" pitchFamily="34" charset="0"/>
              </a:rPr>
              <a:t>basically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defined</a:t>
            </a:r>
            <a:r>
              <a:rPr lang="tr-TR" sz="2800" dirty="0">
                <a:cs typeface="Arial" panose="020B0604020202020204" pitchFamily="34" charset="0"/>
              </a:rPr>
              <a:t> as «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a </a:t>
            </a:r>
            <a:r>
              <a:rPr lang="tr-T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package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tr-T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which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 is </a:t>
            </a:r>
            <a:r>
              <a:rPr lang="tr-T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able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to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8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track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the</a:t>
            </a:r>
            <a:r>
              <a:rPr lang="tr-TR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product</a:t>
            </a:r>
            <a:r>
              <a:rPr lang="tr-TR" sz="280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tr-TR" sz="2800" b="1" u="sng" dirty="0">
                <a:solidFill>
                  <a:srgbClr val="0000FF"/>
                </a:solidFill>
                <a:cs typeface="Arial" panose="020B0604020202020204" pitchFamily="34" charset="0"/>
              </a:rPr>
              <a:t>sense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internal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/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external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changes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which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occurs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in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environment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tr-TR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package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dirty="0" err="1">
                <a:cs typeface="Arial" panose="020B0604020202020204" pitchFamily="34" charset="0"/>
              </a:rPr>
              <a:t>and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b="1" u="sng" dirty="0" err="1">
                <a:solidFill>
                  <a:srgbClr val="008000"/>
                </a:solidFill>
                <a:cs typeface="Arial" panose="020B0604020202020204" pitchFamily="34" charset="0"/>
              </a:rPr>
              <a:t>communicate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with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the</a:t>
            </a:r>
            <a:r>
              <a:rPr lang="tr-TR" sz="2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anose="020B0604020202020204" pitchFamily="34" charset="0"/>
              </a:rPr>
              <a:t>consumer</a:t>
            </a:r>
            <a:r>
              <a:rPr lang="tr-TR" sz="2800" dirty="0">
                <a:cs typeface="Arial" panose="020B0604020202020204" pitchFamily="34" charset="0"/>
              </a:rPr>
              <a:t>»</a:t>
            </a:r>
          </a:p>
          <a:p>
            <a:endParaRPr lang="tr-TR" sz="2800" dirty="0">
              <a:cs typeface="Arial" panose="020B0604020202020204" pitchFamily="34" charset="0"/>
            </a:endParaRPr>
          </a:p>
          <a:p>
            <a:r>
              <a:rPr lang="tr-TR" sz="2800" dirty="0" err="1">
                <a:cs typeface="Arial" panose="020B0604020202020204" pitchFamily="34" charset="0"/>
              </a:rPr>
              <a:t>Intelligent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packaging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dirty="0" err="1">
                <a:cs typeface="Arial" panose="020B0604020202020204" pitchFamily="34" charset="0"/>
              </a:rPr>
              <a:t>or</a:t>
            </a:r>
            <a:r>
              <a:rPr lang="tr-TR" sz="2800" dirty="0">
                <a:cs typeface="Arial" panose="020B0604020202020204" pitchFamily="34" charset="0"/>
              </a:rPr>
              <a:t> in </a:t>
            </a:r>
            <a:r>
              <a:rPr lang="tr-TR" sz="2800" dirty="0" err="1">
                <a:cs typeface="Arial" panose="020B0604020202020204" pitchFamily="34" charset="0"/>
              </a:rPr>
              <a:t>other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words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smart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packaging</a:t>
            </a:r>
            <a:r>
              <a:rPr lang="tr-TR" sz="2800" dirty="0">
                <a:cs typeface="Arial" panose="020B0604020202020204" pitchFamily="34" charset="0"/>
              </a:rPr>
              <a:t>, </a:t>
            </a:r>
            <a:r>
              <a:rPr lang="tr-TR" sz="2800" dirty="0" err="1">
                <a:cs typeface="Arial" panose="020B0604020202020204" pitchFamily="34" charset="0"/>
              </a:rPr>
              <a:t>simply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defined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with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three</a:t>
            </a: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err="1">
                <a:cs typeface="Arial" panose="020B0604020202020204" pitchFamily="34" charset="0"/>
              </a:rPr>
              <a:t>words</a:t>
            </a:r>
            <a:endParaRPr lang="tr-TR" sz="28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tr-TR" sz="2800" dirty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tr-TR" sz="3600" dirty="0">
                <a:cs typeface="Arial" panose="020B0604020202020204" pitchFamily="34" charset="0"/>
              </a:rPr>
              <a:t>           </a:t>
            </a:r>
            <a:r>
              <a:rPr lang="tr-TR" sz="4000" b="1" dirty="0" err="1">
                <a:solidFill>
                  <a:srgbClr val="008000"/>
                </a:solidFill>
                <a:cs typeface="Arial" panose="020B0604020202020204" pitchFamily="34" charset="0"/>
              </a:rPr>
              <a:t>track</a:t>
            </a:r>
            <a:r>
              <a:rPr lang="tr-TR" sz="4000" b="1" dirty="0">
                <a:cs typeface="Arial" panose="020B0604020202020204" pitchFamily="34" charset="0"/>
              </a:rPr>
              <a:t>&amp;</a:t>
            </a:r>
            <a:r>
              <a:rPr lang="tr-TR" sz="4000" b="1" dirty="0">
                <a:solidFill>
                  <a:srgbClr val="C00000"/>
                </a:solidFill>
                <a:cs typeface="Arial" panose="020B0604020202020204" pitchFamily="34" charset="0"/>
              </a:rPr>
              <a:t>sense</a:t>
            </a:r>
            <a:r>
              <a:rPr lang="tr-TR" sz="4000" b="1" dirty="0">
                <a:cs typeface="Arial" panose="020B0604020202020204" pitchFamily="34" charset="0"/>
              </a:rPr>
              <a:t>&amp;</a:t>
            </a:r>
            <a:r>
              <a:rPr lang="tr-TR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communicate</a:t>
            </a:r>
            <a:endParaRPr lang="tr-TR" sz="36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800" dirty="0">
              <a:cs typeface="Arial" panose="020B0604020202020204" pitchFamily="34" charset="0"/>
            </a:endParaRPr>
          </a:p>
          <a:p>
            <a:endParaRPr lang="tr-TR" sz="2800" dirty="0">
              <a:cs typeface="Arial" panose="020B0604020202020204" pitchFamily="34" charset="0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343917642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ine 2"/>
          <p:cNvSpPr>
            <a:spLocks noChangeShapeType="1"/>
          </p:cNvSpPr>
          <p:nvPr/>
        </p:nvSpPr>
        <p:spPr bwMode="auto">
          <a:xfrm flipV="1">
            <a:off x="2605040" y="2356954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>
            <a:off x="2528840" y="5023954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1" name="Line 4"/>
          <p:cNvSpPr>
            <a:spLocks noChangeShapeType="1"/>
          </p:cNvSpPr>
          <p:nvPr/>
        </p:nvSpPr>
        <p:spPr bwMode="auto">
          <a:xfrm>
            <a:off x="2986040" y="235695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2986040" y="532875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 flipV="1">
            <a:off x="2909840" y="311895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2986040" y="3880954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5" name="Line 8"/>
          <p:cNvSpPr>
            <a:spLocks noChangeShapeType="1"/>
          </p:cNvSpPr>
          <p:nvPr/>
        </p:nvSpPr>
        <p:spPr bwMode="auto">
          <a:xfrm flipV="1">
            <a:off x="2909840" y="456675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6490" y="2222938"/>
            <a:ext cx="3074276" cy="3263462"/>
            <a:chOff x="140" y="1419"/>
            <a:chExt cx="1684" cy="1683"/>
          </a:xfrm>
        </p:grpSpPr>
        <p:sp>
          <p:nvSpPr>
            <p:cNvPr id="87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89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1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92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93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94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r-TR"/>
            </a:p>
          </p:txBody>
        </p:sp>
      </p:grpSp>
      <p:sp>
        <p:nvSpPr>
          <p:cNvPr id="95" name="AutoShape 20"/>
          <p:cNvSpPr>
            <a:spLocks noChangeArrowheads="1"/>
          </p:cNvSpPr>
          <p:nvPr/>
        </p:nvSpPr>
        <p:spPr bwMode="gray">
          <a:xfrm>
            <a:off x="3589290" y="212835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96" name="Rectangle 21"/>
          <p:cNvSpPr>
            <a:spLocks noChangeArrowheads="1"/>
          </p:cNvSpPr>
          <p:nvPr/>
        </p:nvSpPr>
        <p:spPr bwMode="auto">
          <a:xfrm>
            <a:off x="3904819" y="2094196"/>
            <a:ext cx="1527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2800" b="1" dirty="0" err="1">
                <a:solidFill>
                  <a:srgbClr val="000000"/>
                </a:solidFill>
              </a:rPr>
              <a:t>Barcodes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7" name="AutoShape 22"/>
          <p:cNvSpPr>
            <a:spLocks noChangeArrowheads="1"/>
          </p:cNvSpPr>
          <p:nvPr/>
        </p:nvSpPr>
        <p:spPr bwMode="gray">
          <a:xfrm>
            <a:off x="3589290" y="287765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98" name="Rectangle 23"/>
          <p:cNvSpPr>
            <a:spLocks noChangeArrowheads="1"/>
          </p:cNvSpPr>
          <p:nvPr/>
        </p:nvSpPr>
        <p:spPr bwMode="auto">
          <a:xfrm>
            <a:off x="3643306" y="2875026"/>
            <a:ext cx="530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2400" b="1" dirty="0" err="1">
                <a:solidFill>
                  <a:srgbClr val="000000"/>
                </a:solidFill>
              </a:rPr>
              <a:t>Radio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frequency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identification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tags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9" name="AutoShape 24"/>
          <p:cNvSpPr>
            <a:spLocks noChangeArrowheads="1"/>
          </p:cNvSpPr>
          <p:nvPr/>
        </p:nvSpPr>
        <p:spPr bwMode="gray">
          <a:xfrm>
            <a:off x="3586115" y="362060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3643306" y="3617976"/>
            <a:ext cx="4367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2800" b="1" dirty="0">
                <a:solidFill>
                  <a:srgbClr val="000000"/>
                </a:solidFill>
              </a:rPr>
              <a:t>Time-</a:t>
            </a:r>
            <a:r>
              <a:rPr lang="tr-TR" sz="2800" b="1" dirty="0" err="1">
                <a:solidFill>
                  <a:srgbClr val="000000"/>
                </a:solidFill>
              </a:rPr>
              <a:t>temperature</a:t>
            </a:r>
            <a:r>
              <a:rPr lang="tr-TR" sz="2800" b="1" dirty="0">
                <a:solidFill>
                  <a:srgbClr val="000000"/>
                </a:solidFill>
              </a:rPr>
              <a:t> </a:t>
            </a:r>
            <a:r>
              <a:rPr lang="tr-TR" sz="2800" b="1" dirty="0" err="1">
                <a:solidFill>
                  <a:srgbClr val="000000"/>
                </a:solidFill>
              </a:rPr>
              <a:t>indicators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1" name="Oval 26"/>
          <p:cNvSpPr>
            <a:spLocks noChangeArrowheads="1"/>
          </p:cNvSpPr>
          <p:nvPr/>
        </p:nvSpPr>
        <p:spPr bwMode="gray">
          <a:xfrm>
            <a:off x="3500390" y="2245829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" name="Oval 27"/>
          <p:cNvSpPr>
            <a:spLocks noChangeArrowheads="1"/>
          </p:cNvSpPr>
          <p:nvPr/>
        </p:nvSpPr>
        <p:spPr bwMode="gray">
          <a:xfrm>
            <a:off x="3513090" y="3011004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03" name="Oval 28"/>
          <p:cNvSpPr>
            <a:spLocks noChangeArrowheads="1"/>
          </p:cNvSpPr>
          <p:nvPr/>
        </p:nvSpPr>
        <p:spPr bwMode="gray">
          <a:xfrm>
            <a:off x="3513090" y="376665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" name="AutoShape 29"/>
          <p:cNvSpPr>
            <a:spLocks noChangeArrowheads="1"/>
          </p:cNvSpPr>
          <p:nvPr/>
        </p:nvSpPr>
        <p:spPr bwMode="gray">
          <a:xfrm>
            <a:off x="3589290" y="4352442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05" name="Rectangle 30"/>
          <p:cNvSpPr>
            <a:spLocks noChangeArrowheads="1"/>
          </p:cNvSpPr>
          <p:nvPr/>
        </p:nvSpPr>
        <p:spPr bwMode="auto">
          <a:xfrm>
            <a:off x="3967882" y="4334049"/>
            <a:ext cx="4143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2800" b="1" dirty="0" err="1">
                <a:solidFill>
                  <a:srgbClr val="000000"/>
                </a:solidFill>
              </a:rPr>
              <a:t>Gas</a:t>
            </a:r>
            <a:r>
              <a:rPr lang="tr-TR" sz="2800" b="1" dirty="0">
                <a:solidFill>
                  <a:srgbClr val="000000"/>
                </a:solidFill>
              </a:rPr>
              <a:t> &amp; </a:t>
            </a:r>
            <a:r>
              <a:rPr lang="tr-TR" sz="2800" b="1" dirty="0" err="1">
                <a:solidFill>
                  <a:srgbClr val="000000"/>
                </a:solidFill>
              </a:rPr>
              <a:t>Pathogen</a:t>
            </a:r>
            <a:r>
              <a:rPr lang="tr-TR" sz="2800" b="1" dirty="0">
                <a:solidFill>
                  <a:srgbClr val="000000"/>
                </a:solidFill>
              </a:rPr>
              <a:t> </a:t>
            </a:r>
            <a:r>
              <a:rPr lang="tr-TR" sz="2800" b="1" dirty="0" err="1">
                <a:solidFill>
                  <a:srgbClr val="000000"/>
                </a:solidFill>
              </a:rPr>
              <a:t>indicators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6" name="Oval 31"/>
          <p:cNvSpPr>
            <a:spLocks noChangeArrowheads="1"/>
          </p:cNvSpPr>
          <p:nvPr/>
        </p:nvSpPr>
        <p:spPr bwMode="gray">
          <a:xfrm>
            <a:off x="3500390" y="4490554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07" name="AutoShape 32"/>
          <p:cNvSpPr>
            <a:spLocks noChangeArrowheads="1"/>
          </p:cNvSpPr>
          <p:nvPr/>
        </p:nvSpPr>
        <p:spPr bwMode="gray">
          <a:xfrm>
            <a:off x="3589290" y="5141429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08" name="Rectangle 33"/>
          <p:cNvSpPr>
            <a:spLocks noChangeArrowheads="1"/>
          </p:cNvSpPr>
          <p:nvPr/>
        </p:nvSpPr>
        <p:spPr bwMode="auto">
          <a:xfrm>
            <a:off x="3983647" y="5138801"/>
            <a:ext cx="3215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2800" b="1" dirty="0" err="1">
                <a:solidFill>
                  <a:srgbClr val="000000"/>
                </a:solidFill>
              </a:rPr>
              <a:t>Freshness</a:t>
            </a:r>
            <a:r>
              <a:rPr lang="tr-TR" sz="2800" b="1" dirty="0">
                <a:solidFill>
                  <a:srgbClr val="000000"/>
                </a:solidFill>
              </a:rPr>
              <a:t> </a:t>
            </a:r>
            <a:r>
              <a:rPr lang="tr-TR" sz="2800" b="1" dirty="0" err="1">
                <a:solidFill>
                  <a:srgbClr val="000000"/>
                </a:solidFill>
              </a:rPr>
              <a:t>indicators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9" name="Oval 34"/>
          <p:cNvSpPr>
            <a:spLocks noChangeArrowheads="1"/>
          </p:cNvSpPr>
          <p:nvPr/>
        </p:nvSpPr>
        <p:spPr bwMode="gray">
          <a:xfrm>
            <a:off x="3513090" y="5274779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10" name="Unvan 1"/>
          <p:cNvSpPr txBox="1">
            <a:spLocks/>
          </p:cNvSpPr>
          <p:nvPr/>
        </p:nvSpPr>
        <p:spPr>
          <a:xfrm>
            <a:off x="609600" y="290945"/>
            <a:ext cx="8534400" cy="9836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err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Different</a:t>
            </a:r>
            <a:r>
              <a:rPr lang="tr-TR" sz="4400" b="1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tr-TR" sz="4400" b="1" dirty="0" err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types</a:t>
            </a:r>
            <a:r>
              <a:rPr lang="tr-TR" sz="4400" b="1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 of </a:t>
            </a:r>
            <a:r>
              <a:rPr lang="tr-TR" sz="4400" b="1" dirty="0" err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smart</a:t>
            </a:r>
            <a:r>
              <a:rPr lang="tr-TR" sz="4400" b="1" dirty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kumimoji="0" lang="tr-T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packaging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14" name="Rectangle 33"/>
          <p:cNvSpPr>
            <a:spLocks noChangeArrowheads="1"/>
          </p:cNvSpPr>
          <p:nvPr/>
        </p:nvSpPr>
        <p:spPr bwMode="auto">
          <a:xfrm>
            <a:off x="599182" y="3144977"/>
            <a:ext cx="2364261" cy="14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800" b="1" dirty="0" err="1">
                <a:solidFill>
                  <a:srgbClr val="000000"/>
                </a:solidFill>
              </a:rPr>
              <a:t>Smart</a:t>
            </a:r>
            <a:r>
              <a:rPr lang="tr-TR" sz="2800" b="1" dirty="0">
                <a:solidFill>
                  <a:srgbClr val="000000"/>
                </a:solidFill>
              </a:rPr>
              <a:t> </a:t>
            </a:r>
            <a:r>
              <a:rPr lang="tr-TR" sz="2800" b="1" dirty="0" err="1">
                <a:solidFill>
                  <a:srgbClr val="000000"/>
                </a:solidFill>
              </a:rPr>
              <a:t>devices</a:t>
            </a:r>
            <a:r>
              <a:rPr lang="tr-TR" sz="2800" b="1" dirty="0">
                <a:solidFill>
                  <a:srgbClr val="000000"/>
                </a:solidFill>
              </a:rPr>
              <a:t> </a:t>
            </a:r>
            <a:r>
              <a:rPr lang="tr-TR" sz="2800" b="1" dirty="0" err="1">
                <a:solidFill>
                  <a:srgbClr val="000000"/>
                </a:solidFill>
              </a:rPr>
              <a:t>used</a:t>
            </a:r>
            <a:r>
              <a:rPr lang="tr-TR" sz="2800" b="1" dirty="0">
                <a:solidFill>
                  <a:srgbClr val="000000"/>
                </a:solidFill>
              </a:rPr>
              <a:t> in </a:t>
            </a:r>
            <a:r>
              <a:rPr lang="tr-TR" sz="2800" b="1" dirty="0" err="1">
                <a:solidFill>
                  <a:srgbClr val="000000"/>
                </a:solidFill>
              </a:rPr>
              <a:t>smart</a:t>
            </a:r>
            <a:r>
              <a:rPr lang="tr-TR" sz="2800" b="1" dirty="0">
                <a:solidFill>
                  <a:srgbClr val="000000"/>
                </a:solidFill>
              </a:rPr>
              <a:t> </a:t>
            </a:r>
            <a:r>
              <a:rPr lang="tr-TR" sz="2800" b="1" dirty="0" err="1">
                <a:solidFill>
                  <a:srgbClr val="000000"/>
                </a:solidFill>
              </a:rPr>
              <a:t>packaging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8" name="37 Altbilgi Yer Tutucusu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74778"/>
              </p:ext>
            </p:extLst>
          </p:nvPr>
        </p:nvGraphicFramePr>
        <p:xfrm>
          <a:off x="45156" y="1589090"/>
          <a:ext cx="9019824" cy="511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956">
                  <a:extLst>
                    <a:ext uri="{9D8B030D-6E8A-4147-A177-3AD203B41FA5}">
                      <a16:colId xmlns:a16="http://schemas.microsoft.com/office/drawing/2014/main" val="1597137849"/>
                    </a:ext>
                  </a:extLst>
                </a:gridCol>
                <a:gridCol w="2254956">
                  <a:extLst>
                    <a:ext uri="{9D8B030D-6E8A-4147-A177-3AD203B41FA5}">
                      <a16:colId xmlns:a16="http://schemas.microsoft.com/office/drawing/2014/main" val="2471906484"/>
                    </a:ext>
                  </a:extLst>
                </a:gridCol>
                <a:gridCol w="1127478">
                  <a:extLst>
                    <a:ext uri="{9D8B030D-6E8A-4147-A177-3AD203B41FA5}">
                      <a16:colId xmlns:a16="http://schemas.microsoft.com/office/drawing/2014/main" val="1067256471"/>
                    </a:ext>
                  </a:extLst>
                </a:gridCol>
                <a:gridCol w="1127478">
                  <a:extLst>
                    <a:ext uri="{9D8B030D-6E8A-4147-A177-3AD203B41FA5}">
                      <a16:colId xmlns:a16="http://schemas.microsoft.com/office/drawing/2014/main" val="4047869184"/>
                    </a:ext>
                  </a:extLst>
                </a:gridCol>
                <a:gridCol w="2254956">
                  <a:extLst>
                    <a:ext uri="{9D8B030D-6E8A-4147-A177-3AD203B41FA5}">
                      <a16:colId xmlns:a16="http://schemas.microsoft.com/office/drawing/2014/main" val="605649200"/>
                    </a:ext>
                  </a:extLst>
                </a:gridCol>
              </a:tblGrid>
              <a:tr h="60095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BARCODES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 CODES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RFID TAGS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779278"/>
                  </a:ext>
                </a:extLst>
              </a:tr>
              <a:tr h="1285610">
                <a:tc>
                  <a:txBody>
                    <a:bodyPr/>
                    <a:lstStyle/>
                    <a:p>
                      <a:r>
                        <a:rPr lang="tr-TR" sz="2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Compatibility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devices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enabled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barcodes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QR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codes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RFID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14607"/>
                  </a:ext>
                </a:extLst>
              </a:tr>
              <a:tr h="1285610">
                <a:tc>
                  <a:txBody>
                    <a:bodyPr/>
                    <a:lstStyle/>
                    <a:p>
                      <a:r>
                        <a:rPr lang="tr-TR" sz="2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Packaging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/lot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Nutritional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calorie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tr-TR" sz="2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tr-TR" sz="2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coded</a:t>
                      </a:r>
                      <a:r>
                        <a:rPr lang="tr-TR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additives</a:t>
                      </a:r>
                      <a:endParaRPr lang="tr-TR" sz="2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tr-TR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Allergens</a:t>
                      </a:r>
                      <a:endParaRPr lang="tr-TR" sz="2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endParaRPr lang="tr-TR" sz="20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384788"/>
                  </a:ext>
                </a:extLst>
              </a:tr>
              <a:tr h="1285610">
                <a:tc>
                  <a:txBody>
                    <a:bodyPr/>
                    <a:lstStyle/>
                    <a:p>
                      <a:r>
                        <a:rPr lang="tr-TR" sz="20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r-TR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devices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tr-TR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</a:t>
                      </a:r>
                      <a:r>
                        <a:rPr lang="tr-TR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 </a:t>
                      </a:r>
                      <a:r>
                        <a:rPr lang="tr-TR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barcode</a:t>
                      </a:r>
                      <a:r>
                        <a:rPr lang="tr-TR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tr-TR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QR </a:t>
                      </a:r>
                      <a:r>
                        <a:rPr lang="tr-TR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r>
                        <a:rPr lang="tr-TR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tr-TR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RFID </a:t>
                      </a:r>
                      <a:r>
                        <a:rPr lang="tr-TR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r>
                        <a:rPr lang="tr-TR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</a:t>
                      </a: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phones</a:t>
                      </a: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meters</a:t>
                      </a: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away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330647"/>
                  </a:ext>
                </a:extLst>
              </a:tr>
            </a:tbl>
          </a:graphicData>
        </a:graphic>
      </p:graphicFrame>
      <p:pic>
        <p:nvPicPr>
          <p:cNvPr id="8" name="Picture 2" descr="the difference between barcodes RFID tags on food ile ilgili gÃ¶rsel sonucu"/>
          <p:cNvPicPr>
            <a:picLocks noChangeAspect="1" noChangeArrowheads="1"/>
          </p:cNvPicPr>
          <p:nvPr/>
        </p:nvPicPr>
        <p:blipFill rotWithShape="1">
          <a:blip r:embed="rId2"/>
          <a:srcRect t="9434" r="68735" b="11321"/>
          <a:stretch/>
        </p:blipFill>
        <p:spPr bwMode="auto">
          <a:xfrm>
            <a:off x="2644749" y="162129"/>
            <a:ext cx="1712937" cy="1338045"/>
          </a:xfrm>
          <a:prstGeom prst="rect">
            <a:avLst/>
          </a:prstGeom>
          <a:noFill/>
        </p:spPr>
      </p:pic>
      <p:pic>
        <p:nvPicPr>
          <p:cNvPr id="9" name="Picture 2" descr="the difference between barcodes RFID tags on food ile ilgili gÃ¶rsel sonucu"/>
          <p:cNvPicPr>
            <a:picLocks noChangeAspect="1" noChangeArrowheads="1"/>
          </p:cNvPicPr>
          <p:nvPr/>
        </p:nvPicPr>
        <p:blipFill rotWithShape="1">
          <a:blip r:embed="rId2"/>
          <a:srcRect l="69281" t="9434" r="-886" b="11321"/>
          <a:stretch/>
        </p:blipFill>
        <p:spPr bwMode="auto">
          <a:xfrm>
            <a:off x="4857752" y="83774"/>
            <a:ext cx="1453493" cy="1416400"/>
          </a:xfrm>
          <a:prstGeom prst="rect">
            <a:avLst/>
          </a:prstGeom>
          <a:noFill/>
        </p:spPr>
      </p:pic>
      <p:pic>
        <p:nvPicPr>
          <p:cNvPr id="10" name="Picture 2" descr="the difference between barcodes RFID tags on food ile ilgili gÃ¶rsel sonucu"/>
          <p:cNvPicPr>
            <a:picLocks noChangeAspect="1" noChangeArrowheads="1"/>
          </p:cNvPicPr>
          <p:nvPr/>
        </p:nvPicPr>
        <p:blipFill rotWithShape="1">
          <a:blip r:embed="rId2"/>
          <a:srcRect l="31265" t="13791" r="31316" b="13980"/>
          <a:stretch/>
        </p:blipFill>
        <p:spPr bwMode="auto">
          <a:xfrm>
            <a:off x="7169649" y="45156"/>
            <a:ext cx="1617193" cy="1443572"/>
          </a:xfrm>
          <a:prstGeom prst="rect">
            <a:avLst/>
          </a:prstGeom>
          <a:noFill/>
        </p:spPr>
      </p:pic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9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Different</a:t>
            </a:r>
            <a:r>
              <a:rPr lang="tr-T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types</a:t>
            </a:r>
            <a:r>
              <a:rPr lang="tr-TR" b="1" dirty="0">
                <a:solidFill>
                  <a:srgbClr val="002060"/>
                </a:solidFill>
                <a:cs typeface="Arial" panose="020B0604020202020204" pitchFamily="34" charset="0"/>
              </a:rPr>
              <a:t> of </a:t>
            </a:r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smart</a:t>
            </a:r>
            <a:r>
              <a:rPr lang="tr-T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>
            <a:noAutofit/>
          </a:bodyPr>
          <a:lstStyle/>
          <a:p>
            <a:pPr>
              <a:tabLst>
                <a:tab pos="1428750" algn="l"/>
              </a:tabLst>
            </a:pPr>
            <a:r>
              <a:rPr lang="tr-TR" sz="2400" b="1" dirty="0">
                <a:solidFill>
                  <a:srgbClr val="C00000"/>
                </a:solidFill>
              </a:rPr>
              <a:t>Time-</a:t>
            </a:r>
            <a:r>
              <a:rPr lang="tr-TR" sz="2400" b="1" dirty="0" err="1">
                <a:solidFill>
                  <a:srgbClr val="C00000"/>
                </a:solidFill>
              </a:rPr>
              <a:t>temperature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indicators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dirty="0" err="1"/>
              <a:t>warn</a:t>
            </a:r>
            <a:r>
              <a:rPr lang="tr-TR" sz="2400" dirty="0"/>
              <a:t> </a:t>
            </a:r>
            <a:r>
              <a:rPr lang="tr-TR" sz="2400" dirty="0" err="1"/>
              <a:t>consumer</a:t>
            </a:r>
            <a:r>
              <a:rPr lang="tr-TR" sz="2400" dirty="0"/>
              <a:t>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there</a:t>
            </a:r>
            <a:r>
              <a:rPr lang="tr-TR" sz="2400" dirty="0"/>
              <a:t> is an </a:t>
            </a:r>
            <a:r>
              <a:rPr lang="tr-TR" sz="2400" b="1" dirty="0" err="1">
                <a:solidFill>
                  <a:srgbClr val="C00000"/>
                </a:solidFill>
              </a:rPr>
              <a:t>undesirable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temperature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change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occurs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dirty="0" err="1"/>
              <a:t>during</a:t>
            </a:r>
            <a:r>
              <a:rPr lang="tr-TR" sz="2400" dirty="0"/>
              <a:t> </a:t>
            </a:r>
            <a:r>
              <a:rPr lang="tr-TR" sz="2400" dirty="0" err="1"/>
              <a:t>transportation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storage</a:t>
            </a:r>
            <a:r>
              <a:rPr lang="tr-TR" sz="2400" dirty="0"/>
              <a:t> of a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product</a:t>
            </a:r>
            <a:endParaRPr lang="tr-TR" sz="2400" dirty="0"/>
          </a:p>
          <a:p>
            <a:pPr>
              <a:tabLst>
                <a:tab pos="1428750" algn="l"/>
              </a:tabLst>
            </a:pPr>
            <a:r>
              <a:rPr lang="tr-TR" sz="2400" b="1" dirty="0" err="1"/>
              <a:t>Gas</a:t>
            </a:r>
            <a:r>
              <a:rPr lang="tr-TR" sz="2400" b="1" dirty="0"/>
              <a:t> </a:t>
            </a:r>
            <a:r>
              <a:rPr lang="tr-TR" sz="2400" b="1" dirty="0" err="1"/>
              <a:t>indicators</a:t>
            </a:r>
            <a:r>
              <a:rPr lang="tr-TR" sz="2400" b="1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activated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case</a:t>
            </a:r>
            <a:r>
              <a:rPr lang="tr-TR" sz="2400" dirty="0"/>
              <a:t> of </a:t>
            </a:r>
            <a:r>
              <a:rPr lang="tr-TR" sz="2400" dirty="0">
                <a:cs typeface="Arial" panose="020B0604020202020204" pitchFamily="34" charset="0"/>
              </a:rPr>
              <a:t>CO</a:t>
            </a:r>
            <a:r>
              <a:rPr lang="tr-TR" sz="2400" baseline="-25000" dirty="0">
                <a:cs typeface="Arial" panose="020B0604020202020204" pitchFamily="34" charset="0"/>
              </a:rPr>
              <a:t>2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water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vapor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ethanol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hydrogen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sulfide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formation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which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are</a:t>
            </a:r>
            <a:r>
              <a:rPr lang="tr-TR" sz="2400" dirty="0">
                <a:cs typeface="Arial" panose="020B0604020202020204" pitchFamily="34" charset="0"/>
              </a:rPr>
              <a:t> an </a:t>
            </a:r>
            <a:r>
              <a:rPr lang="tr-TR" sz="2400" dirty="0" err="1">
                <a:cs typeface="Arial" panose="020B0604020202020204" pitchFamily="34" charset="0"/>
              </a:rPr>
              <a:t>indicator</a:t>
            </a:r>
            <a:r>
              <a:rPr lang="tr-TR" sz="2400" dirty="0">
                <a:cs typeface="Arial" panose="020B0604020202020204" pitchFamily="34" charset="0"/>
              </a:rPr>
              <a:t> of </a:t>
            </a:r>
            <a:r>
              <a:rPr lang="tr-TR" sz="2400" dirty="0" err="1">
                <a:cs typeface="Arial" panose="020B0604020202020204" pitchFamily="34" charset="0"/>
              </a:rPr>
              <a:t>spoilage</a:t>
            </a:r>
            <a:endParaRPr lang="tr-TR" sz="2400" dirty="0">
              <a:cs typeface="Arial" panose="020B0604020202020204" pitchFamily="34" charset="0"/>
            </a:endParaRPr>
          </a:p>
          <a:p>
            <a:pPr>
              <a:tabLst>
                <a:tab pos="1428750" algn="l"/>
              </a:tabLst>
            </a:pP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Pathogen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indicators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warn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consumer</a:t>
            </a:r>
            <a:r>
              <a:rPr lang="tr-TR" sz="2400" dirty="0">
                <a:cs typeface="Arial" panose="020B0604020202020204" pitchFamily="34" charset="0"/>
              </a:rPr>
              <a:t> in </a:t>
            </a:r>
            <a:r>
              <a:rPr lang="tr-TR" sz="2400" dirty="0" err="1">
                <a:cs typeface="Arial" panose="020B0604020202020204" pitchFamily="34" charset="0"/>
              </a:rPr>
              <a:t>the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presence of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pathogen</a:t>
            </a:r>
            <a:r>
              <a:rPr lang="tr-T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bacteria</a:t>
            </a:r>
            <a:endParaRPr lang="tr-TR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Freshness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indicators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detect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the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compounds</a:t>
            </a:r>
            <a:r>
              <a:rPr lang="tr-TR" sz="2400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400" dirty="0">
                <a:cs typeface="Arial" panose="020B0604020202020204" pitchFamily="34" charset="0"/>
              </a:rPr>
              <a:t>(</a:t>
            </a:r>
            <a:r>
              <a:rPr lang="tr-TR" sz="2400" dirty="0" err="1">
                <a:cs typeface="Arial" panose="020B0604020202020204" pitchFamily="34" charset="0"/>
              </a:rPr>
              <a:t>such</a:t>
            </a:r>
            <a:r>
              <a:rPr lang="tr-TR" sz="2400" dirty="0">
                <a:cs typeface="Arial" panose="020B0604020202020204" pitchFamily="34" charset="0"/>
              </a:rPr>
              <a:t> as CO</a:t>
            </a:r>
            <a:r>
              <a:rPr lang="tr-TR" sz="2400" baseline="-25000" dirty="0">
                <a:cs typeface="Arial" panose="020B0604020202020204" pitchFamily="34" charset="0"/>
              </a:rPr>
              <a:t>2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ammonia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ethanol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organic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acids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biogenic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amines</a:t>
            </a:r>
            <a:r>
              <a:rPr lang="tr-TR" sz="2400" dirty="0">
                <a:cs typeface="Arial" panose="020B0604020202020204" pitchFamily="34" charset="0"/>
              </a:rPr>
              <a:t>, </a:t>
            </a:r>
            <a:r>
              <a:rPr lang="tr-TR" sz="2400" dirty="0" err="1">
                <a:cs typeface="Arial" panose="020B0604020202020204" pitchFamily="34" charset="0"/>
              </a:rPr>
              <a:t>sulphuric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compounds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which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are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indicators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for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deterioration</a:t>
            </a:r>
            <a:r>
              <a:rPr lang="tr-TR" sz="2400" dirty="0">
                <a:cs typeface="Arial" panose="020B0604020202020204" pitchFamily="34" charset="0"/>
              </a:rPr>
              <a:t>)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formed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as a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result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of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microbial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growth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or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chemical</a:t>
            </a:r>
            <a:r>
              <a:rPr lang="tr-TR" sz="24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6600"/>
                </a:solidFill>
                <a:cs typeface="Arial" panose="020B0604020202020204" pitchFamily="34" charset="0"/>
              </a:rPr>
              <a:t>reactions</a:t>
            </a:r>
            <a:endParaRPr lang="tr-TR" sz="2400" b="1" dirty="0">
              <a:solidFill>
                <a:srgbClr val="006600"/>
              </a:solidFill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chemeClr val="tx1"/>
                </a:solidFill>
              </a:rPr>
              <a:t>AEROBIC PACKAGING</a:t>
            </a:r>
          </a:p>
        </p:txBody>
      </p:sp>
      <p:pic>
        <p:nvPicPr>
          <p:cNvPr id="9" name="Picture 4" descr="shrink wrap packaging fruits and meat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32" y="2910548"/>
            <a:ext cx="3666122" cy="2520000"/>
          </a:xfrm>
          <a:prstGeom prst="rect">
            <a:avLst/>
          </a:prstGeom>
          <a:noFill/>
        </p:spPr>
      </p:pic>
      <p:pic>
        <p:nvPicPr>
          <p:cNvPr id="1026" name="Picture 2" descr="Eco-friendly plasticizers for PLA films - Italian Food Te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74" y="2816946"/>
            <a:ext cx="3251953" cy="3600000"/>
          </a:xfrm>
          <a:prstGeom prst="rect">
            <a:avLst/>
          </a:prstGeom>
          <a:noFill/>
        </p:spPr>
      </p:pic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Working</a:t>
            </a:r>
            <a:r>
              <a:rPr lang="tr-TR" b="1" dirty="0"/>
              <a:t> </a:t>
            </a:r>
            <a:r>
              <a:rPr lang="tr-TR" b="1" dirty="0" err="1"/>
              <a:t>principles</a:t>
            </a:r>
            <a:r>
              <a:rPr lang="tr-TR" b="1" dirty="0"/>
              <a:t> of </a:t>
            </a:r>
            <a:r>
              <a:rPr lang="tr-TR" b="1" dirty="0" err="1"/>
              <a:t>indicators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indicators</a:t>
            </a:r>
            <a:r>
              <a:rPr lang="tr-TR" sz="2800" dirty="0"/>
              <a:t> </a:t>
            </a:r>
            <a:r>
              <a:rPr lang="tr-TR" sz="2800" dirty="0" err="1"/>
              <a:t>work</a:t>
            </a:r>
            <a:r>
              <a:rPr lang="tr-TR" sz="2800" dirty="0"/>
              <a:t> </a:t>
            </a:r>
            <a:r>
              <a:rPr lang="tr-TR" sz="2800" dirty="0" err="1"/>
              <a:t>based</a:t>
            </a:r>
            <a:r>
              <a:rPr lang="tr-TR" sz="2800" dirty="0"/>
              <a:t> 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color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change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mechanism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a </a:t>
            </a:r>
            <a:r>
              <a:rPr lang="tr-TR" sz="2800" dirty="0" err="1"/>
              <a:t>danger</a:t>
            </a:r>
            <a:r>
              <a:rPr lang="tr-TR" sz="2800" dirty="0"/>
              <a:t> is </a:t>
            </a:r>
            <a:r>
              <a:rPr lang="tr-TR" sz="2800" dirty="0" err="1"/>
              <a:t>detected</a:t>
            </a:r>
            <a:endParaRPr lang="tr-TR" sz="28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  <a:endParaRPr lang="tr-TR" dirty="0"/>
          </a:p>
        </p:txBody>
      </p:sp>
      <p:pic>
        <p:nvPicPr>
          <p:cNvPr id="10" name="Picture 6" descr="Ä°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" b="4454"/>
          <a:stretch/>
        </p:blipFill>
        <p:spPr bwMode="auto">
          <a:xfrm>
            <a:off x="479685" y="2552245"/>
            <a:ext cx="3371879" cy="309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830" y="2849165"/>
            <a:ext cx="4768830" cy="2664935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0" y="5500255"/>
            <a:ext cx="446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Freshness</a:t>
            </a:r>
            <a:r>
              <a:rPr lang="tr-TR" sz="2400" b="1" dirty="0"/>
              <a:t> </a:t>
            </a:r>
            <a:r>
              <a:rPr lang="tr-TR" sz="2400" b="1" dirty="0" err="1"/>
              <a:t>indicator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ammonia</a:t>
            </a:r>
            <a:r>
              <a:rPr lang="tr-TR" sz="2400" b="1" dirty="0"/>
              <a:t> </a:t>
            </a:r>
            <a:r>
              <a:rPr lang="tr-TR" sz="2400" dirty="0"/>
              <a:t>(a </a:t>
            </a:r>
            <a:r>
              <a:rPr lang="tr-TR" sz="2400" dirty="0" err="1"/>
              <a:t>compound</a:t>
            </a:r>
            <a:r>
              <a:rPr lang="tr-TR" sz="2400" dirty="0"/>
              <a:t> </a:t>
            </a:r>
            <a:r>
              <a:rPr lang="tr-TR" sz="2400" dirty="0" err="1"/>
              <a:t>formed</a:t>
            </a:r>
            <a:r>
              <a:rPr lang="tr-TR" sz="2400" dirty="0"/>
              <a:t> as a </a:t>
            </a:r>
            <a:r>
              <a:rPr lang="tr-TR" sz="2400" dirty="0" err="1"/>
              <a:t>result</a:t>
            </a:r>
            <a:r>
              <a:rPr lang="tr-TR" sz="2400" dirty="0"/>
              <a:t> of protein </a:t>
            </a:r>
            <a:r>
              <a:rPr lang="tr-TR" sz="2400" dirty="0" err="1"/>
              <a:t>degradation</a:t>
            </a:r>
            <a:r>
              <a:rPr lang="tr-TR" sz="2400" dirty="0"/>
              <a:t>) 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4475018" y="5657671"/>
            <a:ext cx="446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Time-</a:t>
            </a:r>
            <a:r>
              <a:rPr lang="tr-TR" sz="2400" b="1" dirty="0" err="1"/>
              <a:t>temperature</a:t>
            </a:r>
            <a:r>
              <a:rPr lang="tr-TR" sz="2400" b="1" dirty="0"/>
              <a:t> </a:t>
            </a:r>
            <a:r>
              <a:rPr lang="tr-TR" sz="2400" b="1" dirty="0" err="1"/>
              <a:t>indicator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difference</a:t>
            </a:r>
            <a:r>
              <a:rPr lang="tr-TR" b="1" dirty="0"/>
              <a:t> </a:t>
            </a:r>
            <a:r>
              <a:rPr lang="tr-TR" b="1" dirty="0" err="1"/>
              <a:t>between</a:t>
            </a:r>
            <a:r>
              <a:rPr lang="tr-TR" b="1" dirty="0"/>
              <a:t> </a:t>
            </a:r>
            <a:r>
              <a:rPr lang="tr-TR" b="1" dirty="0" err="1"/>
              <a:t>active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intelligent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endParaRPr lang="tr-TR" b="1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7052996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tx1"/>
                </a:solidFill>
              </a:rPr>
              <a:t>EDIBLE PACKAGING</a:t>
            </a: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Edible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 definition for edible films and coatings is that </a:t>
            </a:r>
            <a:r>
              <a:rPr lang="en-US" sz="2600" b="1" dirty="0">
                <a:solidFill>
                  <a:srgbClr val="0000FF"/>
                </a:solidFill>
              </a:rPr>
              <a:t>they are a primary packaging made from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edible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materials</a:t>
            </a:r>
            <a:endParaRPr lang="tr-TR" sz="26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tr-TR" sz="2600" dirty="0"/>
          </a:p>
          <a:p>
            <a:r>
              <a:rPr lang="tr-TR" sz="2600" dirty="0" err="1"/>
              <a:t>Edible</a:t>
            </a:r>
            <a:r>
              <a:rPr lang="tr-TR" sz="2600" dirty="0"/>
              <a:t> </a:t>
            </a:r>
            <a:r>
              <a:rPr lang="tr-TR" sz="2600" dirty="0" err="1"/>
              <a:t>packaging</a:t>
            </a:r>
            <a:r>
              <a:rPr lang="tr-TR" sz="2600" dirty="0"/>
              <a:t> is </a:t>
            </a:r>
            <a:r>
              <a:rPr lang="tr-TR" sz="2600" dirty="0" err="1"/>
              <a:t>applied</a:t>
            </a:r>
            <a:r>
              <a:rPr lang="tr-TR" sz="2600" dirty="0"/>
              <a:t> in </a:t>
            </a:r>
            <a:r>
              <a:rPr lang="tr-TR" sz="2600" dirty="0" err="1"/>
              <a:t>two</a:t>
            </a:r>
            <a:r>
              <a:rPr lang="tr-TR" sz="2600" dirty="0"/>
              <a:t> </a:t>
            </a:r>
            <a:r>
              <a:rPr lang="tr-TR" sz="2600" dirty="0" err="1"/>
              <a:t>different</a:t>
            </a:r>
            <a:r>
              <a:rPr lang="tr-TR" sz="2600" dirty="0"/>
              <a:t> </a:t>
            </a:r>
            <a:r>
              <a:rPr lang="tr-TR" sz="2600" dirty="0" err="1"/>
              <a:t>ways</a:t>
            </a:r>
            <a:endParaRPr lang="tr-TR" sz="2600" dirty="0"/>
          </a:p>
          <a:p>
            <a:pPr lvl="2"/>
            <a:r>
              <a:rPr lang="tr-TR" sz="2600" dirty="0" err="1"/>
              <a:t>It</a:t>
            </a:r>
            <a:r>
              <a:rPr lang="en-US" sz="2600" dirty="0"/>
              <a:t> is possible to </a:t>
            </a:r>
            <a:r>
              <a:rPr lang="en-US" sz="2600" b="1" dirty="0">
                <a:solidFill>
                  <a:srgbClr val="C00000"/>
                </a:solidFill>
              </a:rPr>
              <a:t>apply a thin layer of edible packaging directly </a:t>
            </a:r>
            <a:r>
              <a:rPr lang="tr-TR" sz="2600" b="1" dirty="0" err="1">
                <a:solidFill>
                  <a:srgbClr val="C00000"/>
                </a:solidFill>
              </a:rPr>
              <a:t>onto</a:t>
            </a:r>
            <a:r>
              <a:rPr lang="en-US" sz="2600" b="1" dirty="0">
                <a:solidFill>
                  <a:srgbClr val="C00000"/>
                </a:solidFill>
              </a:rPr>
              <a:t> the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food by immersion, spraying, and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coating</a:t>
            </a:r>
            <a:r>
              <a:rPr lang="tr-TR" sz="2600" dirty="0"/>
              <a:t>. </a:t>
            </a:r>
            <a:r>
              <a:rPr lang="tr-TR" sz="2600" dirty="0" err="1"/>
              <a:t>This</a:t>
            </a:r>
            <a:r>
              <a:rPr lang="tr-TR" sz="2600" dirty="0"/>
              <a:t> is </a:t>
            </a:r>
            <a:r>
              <a:rPr lang="tr-TR" sz="2600" dirty="0" err="1"/>
              <a:t>called</a:t>
            </a:r>
            <a:r>
              <a:rPr lang="tr-TR" sz="2600" dirty="0"/>
              <a:t> as </a:t>
            </a:r>
            <a:r>
              <a:rPr lang="tr-TR" sz="2600" b="1" u="sng" dirty="0" err="1"/>
              <a:t>edible</a:t>
            </a:r>
            <a:r>
              <a:rPr lang="tr-TR" sz="2600" b="1" u="sng" dirty="0"/>
              <a:t> </a:t>
            </a:r>
            <a:r>
              <a:rPr lang="tr-TR" sz="2600" b="1" u="sng" dirty="0" err="1"/>
              <a:t>coating</a:t>
            </a:r>
            <a:endParaRPr lang="tr-TR" sz="2600" b="1" u="sng" dirty="0"/>
          </a:p>
          <a:p>
            <a:pPr lvl="2"/>
            <a:r>
              <a:rPr lang="tr-TR" sz="2600" b="1" dirty="0" err="1">
                <a:solidFill>
                  <a:srgbClr val="006600"/>
                </a:solidFill>
              </a:rPr>
              <a:t>After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the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edible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material</a:t>
            </a:r>
            <a:r>
              <a:rPr lang="tr-TR" sz="2600" b="1" dirty="0">
                <a:solidFill>
                  <a:srgbClr val="006600"/>
                </a:solidFill>
              </a:rPr>
              <a:t> is </a:t>
            </a:r>
            <a:r>
              <a:rPr lang="tr-TR" sz="2600" b="1" dirty="0" err="1">
                <a:solidFill>
                  <a:srgbClr val="006600"/>
                </a:solidFill>
              </a:rPr>
              <a:t>previously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formed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into</a:t>
            </a:r>
            <a:r>
              <a:rPr lang="tr-TR" sz="2600" b="1" dirty="0">
                <a:solidFill>
                  <a:srgbClr val="006600"/>
                </a:solidFill>
              </a:rPr>
              <a:t> a film, </a:t>
            </a:r>
            <a:r>
              <a:rPr lang="tr-TR" sz="2600" b="1" dirty="0" err="1">
                <a:solidFill>
                  <a:srgbClr val="006600"/>
                </a:solidFill>
              </a:rPr>
              <a:t>then</a:t>
            </a:r>
            <a:r>
              <a:rPr lang="tr-TR" sz="2600" b="1" dirty="0">
                <a:solidFill>
                  <a:srgbClr val="006600"/>
                </a:solidFill>
              </a:rPr>
              <a:t> it is </a:t>
            </a:r>
            <a:r>
              <a:rPr lang="tr-TR" sz="2600" b="1" dirty="0" err="1">
                <a:solidFill>
                  <a:srgbClr val="006600"/>
                </a:solidFill>
              </a:rPr>
              <a:t>used</a:t>
            </a:r>
            <a:r>
              <a:rPr lang="tr-TR" sz="2600" b="1" dirty="0">
                <a:solidFill>
                  <a:srgbClr val="006600"/>
                </a:solidFill>
              </a:rPr>
              <a:t> as a </a:t>
            </a:r>
            <a:r>
              <a:rPr lang="tr-TR" sz="2600" b="1" dirty="0" err="1">
                <a:solidFill>
                  <a:srgbClr val="006600"/>
                </a:solidFill>
              </a:rPr>
              <a:t>food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wrap</a:t>
            </a:r>
            <a:r>
              <a:rPr lang="tr-TR" sz="2600" dirty="0"/>
              <a:t>. </a:t>
            </a:r>
            <a:r>
              <a:rPr lang="tr-TR" sz="2600" dirty="0" err="1"/>
              <a:t>This</a:t>
            </a:r>
            <a:r>
              <a:rPr lang="tr-TR" sz="2600" dirty="0"/>
              <a:t> is </a:t>
            </a:r>
            <a:r>
              <a:rPr lang="tr-TR" sz="2600" dirty="0" err="1"/>
              <a:t>called</a:t>
            </a:r>
            <a:r>
              <a:rPr lang="tr-TR" sz="2600" dirty="0"/>
              <a:t> as </a:t>
            </a:r>
            <a:r>
              <a:rPr lang="tr-TR" sz="2600" b="1" u="sng" dirty="0" err="1"/>
              <a:t>edible</a:t>
            </a:r>
            <a:r>
              <a:rPr lang="tr-TR" sz="2600" b="1" u="sng" dirty="0"/>
              <a:t> film</a:t>
            </a:r>
          </a:p>
          <a:p>
            <a:endParaRPr lang="tr-TR" sz="26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423031" cy="990600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Natural</a:t>
            </a:r>
            <a:r>
              <a:rPr lang="tr-TR" b="1" dirty="0"/>
              <a:t> </a:t>
            </a:r>
            <a:r>
              <a:rPr lang="tr-TR" b="1" dirty="0" err="1"/>
              <a:t>polymers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edible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endParaRPr lang="tr-TR" sz="2800" dirty="0"/>
          </a:p>
          <a:p>
            <a:pPr>
              <a:tabLst>
                <a:tab pos="1428750" algn="l"/>
              </a:tabLst>
            </a:pPr>
            <a:r>
              <a:rPr lang="tr-TR" sz="2800" dirty="0" err="1"/>
              <a:t>Natural</a:t>
            </a:r>
            <a:r>
              <a:rPr lang="tr-TR" sz="2800" dirty="0"/>
              <a:t> </a:t>
            </a:r>
            <a:r>
              <a:rPr lang="tr-TR" sz="2800" dirty="0" err="1"/>
              <a:t>biopolymers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production</a:t>
            </a:r>
            <a:r>
              <a:rPr lang="tr-TR" sz="2800" dirty="0"/>
              <a:t> of </a:t>
            </a:r>
            <a:r>
              <a:rPr lang="tr-TR" sz="2800" dirty="0" err="1"/>
              <a:t>edible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grouped</a:t>
            </a:r>
            <a:r>
              <a:rPr lang="tr-TR" sz="2800" dirty="0"/>
              <a:t> in </a:t>
            </a:r>
            <a:r>
              <a:rPr lang="tr-TR" sz="2800" dirty="0" err="1"/>
              <a:t>one</a:t>
            </a:r>
            <a:r>
              <a:rPr lang="tr-TR" sz="2800" dirty="0"/>
              <a:t> of </a:t>
            </a:r>
            <a:r>
              <a:rPr lang="tr-TR" sz="2800" dirty="0" err="1"/>
              <a:t>three</a:t>
            </a:r>
            <a:r>
              <a:rPr lang="tr-TR" sz="2800" dirty="0"/>
              <a:t> </a:t>
            </a:r>
            <a:r>
              <a:rPr lang="tr-TR" sz="2800" dirty="0" err="1"/>
              <a:t>groups</a:t>
            </a:r>
            <a:endParaRPr lang="tr-TR" sz="2800" dirty="0"/>
          </a:p>
          <a:p>
            <a:pPr lvl="2">
              <a:tabLst>
                <a:tab pos="1428750" algn="l"/>
              </a:tabLst>
            </a:pPr>
            <a:r>
              <a:rPr lang="tr-TR" sz="2800" b="1" dirty="0" err="1"/>
              <a:t>Polysaccharide</a:t>
            </a:r>
            <a:r>
              <a:rPr lang="tr-TR" sz="2800" b="1" dirty="0"/>
              <a:t>-</a:t>
            </a:r>
            <a:r>
              <a:rPr lang="tr-TR" sz="2800" b="1" dirty="0" err="1"/>
              <a:t>based</a:t>
            </a:r>
            <a:r>
              <a:rPr lang="tr-TR" sz="2800" b="1" dirty="0"/>
              <a:t> </a:t>
            </a:r>
            <a:r>
              <a:rPr lang="tr-TR" sz="2800" b="1" dirty="0" err="1"/>
              <a:t>polymers</a:t>
            </a:r>
            <a:endParaRPr lang="tr-TR" sz="2800" b="1" dirty="0"/>
          </a:p>
          <a:p>
            <a:pPr lvl="2">
              <a:tabLst>
                <a:tab pos="1428750" algn="l"/>
              </a:tabLst>
            </a:pPr>
            <a:r>
              <a:rPr lang="tr-TR" sz="2800" b="1" dirty="0" err="1">
                <a:solidFill>
                  <a:srgbClr val="006600"/>
                </a:solidFill>
              </a:rPr>
              <a:t>Lipid</a:t>
            </a:r>
            <a:r>
              <a:rPr lang="tr-TR" sz="2800" b="1" dirty="0">
                <a:solidFill>
                  <a:srgbClr val="006600"/>
                </a:solidFill>
              </a:rPr>
              <a:t>-</a:t>
            </a:r>
            <a:r>
              <a:rPr lang="tr-TR" sz="2800" b="1" dirty="0" err="1">
                <a:solidFill>
                  <a:srgbClr val="006600"/>
                </a:solidFill>
              </a:rPr>
              <a:t>based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polymers</a:t>
            </a:r>
            <a:endParaRPr lang="tr-TR" sz="2800" b="1" dirty="0">
              <a:solidFill>
                <a:srgbClr val="006600"/>
              </a:solidFill>
            </a:endParaRPr>
          </a:p>
          <a:p>
            <a:pPr lvl="2">
              <a:tabLst>
                <a:tab pos="1428750" algn="l"/>
              </a:tabLst>
            </a:pPr>
            <a:r>
              <a:rPr lang="tr-TR" sz="2800" b="1" dirty="0">
                <a:solidFill>
                  <a:srgbClr val="0000FF"/>
                </a:solidFill>
              </a:rPr>
              <a:t>Protein-</a:t>
            </a:r>
            <a:r>
              <a:rPr lang="tr-TR" sz="2800" b="1" dirty="0" err="1">
                <a:solidFill>
                  <a:srgbClr val="0000FF"/>
                </a:solidFill>
              </a:rPr>
              <a:t>based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polymers</a:t>
            </a:r>
            <a:endParaRPr lang="tr-TR" sz="2800" b="1" dirty="0">
              <a:solidFill>
                <a:srgbClr val="0000FF"/>
              </a:solidFill>
            </a:endParaRPr>
          </a:p>
          <a:p>
            <a:pPr>
              <a:tabLst>
                <a:tab pos="1428750" algn="l"/>
              </a:tabLst>
            </a:pPr>
            <a:endParaRPr lang="tr-TR" sz="2800" dirty="0"/>
          </a:p>
          <a:p>
            <a:pPr>
              <a:tabLst>
                <a:tab pos="1428750" algn="l"/>
              </a:tabLst>
            </a:pPr>
            <a:endParaRPr lang="tr-TR" sz="28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/>
              <a:t>Polysaccharide</a:t>
            </a:r>
            <a:r>
              <a:rPr lang="tr-TR" sz="4000" b="1" dirty="0"/>
              <a:t>-</a:t>
            </a:r>
            <a:r>
              <a:rPr lang="tr-TR" sz="4000" b="1" dirty="0" err="1"/>
              <a:t>based</a:t>
            </a:r>
            <a:r>
              <a:rPr lang="tr-TR" sz="4000" b="1" dirty="0"/>
              <a:t> </a:t>
            </a:r>
            <a:r>
              <a:rPr lang="tr-TR" sz="4000" b="1" dirty="0" err="1"/>
              <a:t>polymers</a:t>
            </a:r>
            <a:endParaRPr lang="en-US" sz="40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Polysaccharides, such as pectin, alginate, </a:t>
            </a:r>
            <a:r>
              <a:rPr lang="en-US" sz="2600" dirty="0" err="1"/>
              <a:t>carragenan</a:t>
            </a:r>
            <a:r>
              <a:rPr lang="en-US" sz="2600" dirty="0"/>
              <a:t>, gum </a:t>
            </a:r>
            <a:r>
              <a:rPr lang="en-US" sz="2600" dirty="0" err="1"/>
              <a:t>xantan</a:t>
            </a:r>
            <a:r>
              <a:rPr lang="en-US" sz="2600" dirty="0"/>
              <a:t>, </a:t>
            </a:r>
            <a:r>
              <a:rPr lang="tr-TR" sz="2600" dirty="0" err="1"/>
              <a:t>gum</a:t>
            </a:r>
            <a:r>
              <a:rPr lang="tr-TR" sz="2600" dirty="0"/>
              <a:t> </a:t>
            </a:r>
            <a:r>
              <a:rPr lang="tr-TR" sz="2600" dirty="0" err="1"/>
              <a:t>arabic</a:t>
            </a:r>
            <a:r>
              <a:rPr lang="tr-TR" sz="2600" dirty="0"/>
              <a:t>, </a:t>
            </a:r>
            <a:r>
              <a:rPr lang="tr-TR" sz="2600" dirty="0" err="1"/>
              <a:t>cellulose</a:t>
            </a:r>
            <a:r>
              <a:rPr lang="tr-TR" sz="2600" dirty="0"/>
              <a:t> </a:t>
            </a:r>
            <a:r>
              <a:rPr lang="en-US" sz="2600" dirty="0"/>
              <a:t>and starch, have been</a:t>
            </a:r>
            <a:r>
              <a:rPr lang="tr-TR" sz="2600" dirty="0"/>
              <a:t> </a:t>
            </a:r>
            <a:r>
              <a:rPr lang="en-US" sz="2600" dirty="0"/>
              <a:t>used in recent years as biopolymer compounds</a:t>
            </a:r>
            <a:endParaRPr lang="tr-TR" sz="2600" dirty="0"/>
          </a:p>
          <a:p>
            <a:r>
              <a:rPr lang="tr-TR" sz="2600" dirty="0" err="1"/>
              <a:t>Polysaccharide</a:t>
            </a:r>
            <a:r>
              <a:rPr lang="tr-TR" sz="2600" dirty="0"/>
              <a:t>-</a:t>
            </a:r>
            <a:r>
              <a:rPr lang="tr-TR" sz="2600" dirty="0" err="1"/>
              <a:t>based</a:t>
            </a:r>
            <a:r>
              <a:rPr lang="tr-TR" sz="2600" dirty="0"/>
              <a:t> </a:t>
            </a:r>
            <a:r>
              <a:rPr lang="tr-TR" sz="2600" dirty="0" err="1"/>
              <a:t>polymers</a:t>
            </a:r>
            <a:r>
              <a:rPr lang="tr-TR" sz="2600" dirty="0"/>
              <a:t> </a:t>
            </a:r>
            <a:r>
              <a:rPr lang="tr-TR" sz="2600" dirty="0" err="1"/>
              <a:t>have</a:t>
            </a:r>
            <a:r>
              <a:rPr lang="tr-TR" sz="2600" dirty="0"/>
              <a:t> </a:t>
            </a:r>
            <a:r>
              <a:rPr lang="tr-TR" sz="2600" dirty="0" err="1"/>
              <a:t>some</a:t>
            </a:r>
            <a:r>
              <a:rPr lang="tr-TR" sz="2600" dirty="0"/>
              <a:t> </a:t>
            </a:r>
            <a:r>
              <a:rPr lang="tr-TR" sz="2600" dirty="0" err="1"/>
              <a:t>advantages</a:t>
            </a:r>
            <a:r>
              <a:rPr lang="tr-TR" sz="2600" dirty="0"/>
              <a:t> </a:t>
            </a:r>
            <a:r>
              <a:rPr lang="tr-TR" sz="2600" dirty="0" err="1"/>
              <a:t>such</a:t>
            </a:r>
            <a:r>
              <a:rPr lang="tr-TR" sz="2600" dirty="0"/>
              <a:t> as;</a:t>
            </a:r>
            <a:endParaRPr lang="en-US" sz="2600" dirty="0"/>
          </a:p>
          <a:p>
            <a:pPr lvl="2"/>
            <a:r>
              <a:rPr lang="tr-TR" sz="2600" dirty="0" err="1"/>
              <a:t>They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en-US" sz="2600" b="1" dirty="0"/>
              <a:t>no</a:t>
            </a:r>
            <a:r>
              <a:rPr lang="tr-TR" sz="2600" b="1" dirty="0"/>
              <a:t>n-</a:t>
            </a:r>
            <a:r>
              <a:rPr lang="en-US" sz="2600" b="1" dirty="0"/>
              <a:t>toxic</a:t>
            </a:r>
            <a:endParaRPr lang="tr-TR" sz="2600" b="1" dirty="0"/>
          </a:p>
          <a:p>
            <a:pPr lvl="2"/>
            <a:r>
              <a:rPr lang="tr-TR" sz="2600" dirty="0" err="1"/>
              <a:t>They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widely</a:t>
            </a:r>
            <a:r>
              <a:rPr lang="en-US" sz="2600" b="1" dirty="0">
                <a:solidFill>
                  <a:srgbClr val="0000FF"/>
                </a:solidFill>
              </a:rPr>
              <a:t> available compounds </a:t>
            </a:r>
            <a:r>
              <a:rPr lang="en-US" sz="2600" dirty="0"/>
              <a:t>in nature</a:t>
            </a:r>
            <a:endParaRPr lang="tr-TR" sz="2600" dirty="0"/>
          </a:p>
          <a:p>
            <a:pPr lvl="2"/>
            <a:r>
              <a:rPr lang="tr-TR" sz="2600" dirty="0" err="1"/>
              <a:t>They</a:t>
            </a:r>
            <a:r>
              <a:rPr lang="tr-TR" sz="2600" dirty="0"/>
              <a:t> </a:t>
            </a:r>
            <a:r>
              <a:rPr lang="en-US" sz="2600" dirty="0"/>
              <a:t>have </a:t>
            </a:r>
            <a:r>
              <a:rPr lang="en-US" sz="2600" b="1" dirty="0">
                <a:solidFill>
                  <a:srgbClr val="006600"/>
                </a:solidFill>
              </a:rPr>
              <a:t>selective permeability to oxygen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and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carbon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dioxide</a:t>
            </a:r>
            <a:endParaRPr lang="tr-TR" sz="2600" b="1" dirty="0">
              <a:solidFill>
                <a:srgbClr val="006600"/>
              </a:solidFill>
            </a:endParaRPr>
          </a:p>
          <a:p>
            <a:r>
              <a:rPr lang="tr-TR" sz="2600" dirty="0" err="1"/>
              <a:t>Polysaccharide</a:t>
            </a:r>
            <a:r>
              <a:rPr lang="tr-TR" sz="2600" dirty="0"/>
              <a:t> </a:t>
            </a:r>
            <a:r>
              <a:rPr lang="tr-TR" sz="2600" dirty="0" err="1"/>
              <a:t>solely</a:t>
            </a:r>
            <a:r>
              <a:rPr lang="tr-TR" sz="2600" dirty="0"/>
              <a:t> </a:t>
            </a:r>
            <a:r>
              <a:rPr lang="tr-TR" sz="2600" dirty="0" err="1"/>
              <a:t>packages</a:t>
            </a:r>
            <a:r>
              <a:rPr lang="tr-TR" sz="2600" dirty="0"/>
              <a:t> </a:t>
            </a:r>
            <a:r>
              <a:rPr lang="en-US" sz="2600" dirty="0"/>
              <a:t>have the </a:t>
            </a:r>
            <a:r>
              <a:rPr lang="en-US" sz="2600" b="1" dirty="0">
                <a:solidFill>
                  <a:srgbClr val="C00000"/>
                </a:solidFill>
              </a:rPr>
              <a:t>disadvantage of low water permeability</a:t>
            </a:r>
            <a:endParaRPr lang="tr-TR" sz="2600" b="1" dirty="0">
              <a:solidFill>
                <a:srgbClr val="C00000"/>
              </a:solidFill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Lipid</a:t>
            </a:r>
            <a:r>
              <a:rPr lang="tr-TR" b="1" dirty="0"/>
              <a:t>- </a:t>
            </a:r>
            <a:r>
              <a:rPr lang="tr-TR" b="1" dirty="0" err="1"/>
              <a:t>and</a:t>
            </a:r>
            <a:r>
              <a:rPr lang="tr-TR" b="1" dirty="0"/>
              <a:t> protein-</a:t>
            </a:r>
            <a:r>
              <a:rPr lang="tr-TR" b="1" dirty="0" err="1"/>
              <a:t>based</a:t>
            </a:r>
            <a:r>
              <a:rPr lang="tr-TR" b="1" dirty="0"/>
              <a:t> </a:t>
            </a:r>
            <a:r>
              <a:rPr lang="tr-TR" b="1" dirty="0" err="1"/>
              <a:t>polymers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sz="2800" dirty="0" err="1"/>
              <a:t>Monoglycerides</a:t>
            </a:r>
            <a:r>
              <a:rPr lang="tr-TR" sz="2800" dirty="0"/>
              <a:t>, </a:t>
            </a:r>
            <a:r>
              <a:rPr lang="tr-TR" sz="2800" dirty="0" err="1"/>
              <a:t>diglycerides</a:t>
            </a:r>
            <a:r>
              <a:rPr lang="tr-TR" sz="2800" dirty="0"/>
              <a:t>, </a:t>
            </a:r>
            <a:r>
              <a:rPr lang="tr-TR" sz="2800" dirty="0" err="1"/>
              <a:t>triglycerides</a:t>
            </a:r>
            <a:r>
              <a:rPr lang="tr-TR" sz="2800" dirty="0"/>
              <a:t>, </a:t>
            </a:r>
            <a:r>
              <a:rPr lang="tr-TR" sz="2800" dirty="0" err="1"/>
              <a:t>waxes</a:t>
            </a:r>
            <a:r>
              <a:rPr lang="tr-TR" sz="2800" dirty="0"/>
              <a:t>, </a:t>
            </a:r>
            <a:r>
              <a:rPr lang="tr-TR" sz="2800" dirty="0" err="1"/>
              <a:t>cerebrosides</a:t>
            </a:r>
            <a:r>
              <a:rPr lang="tr-TR" sz="2800" dirty="0"/>
              <a:t>, </a:t>
            </a:r>
            <a:r>
              <a:rPr lang="tr-TR" sz="2800" dirty="0" err="1"/>
              <a:t>phosphatide</a:t>
            </a:r>
            <a:r>
              <a:rPr lang="tr-TR" sz="2800" dirty="0"/>
              <a:t>, </a:t>
            </a:r>
            <a:r>
              <a:rPr lang="tr-TR" sz="2800" dirty="0" err="1"/>
              <a:t>phospholipids</a:t>
            </a:r>
            <a:r>
              <a:rPr lang="tr-TR" sz="2800" dirty="0"/>
              <a:t>, </a:t>
            </a:r>
            <a:r>
              <a:rPr lang="tr-TR" sz="2800" dirty="0" err="1"/>
              <a:t>terpenes</a:t>
            </a:r>
            <a:r>
              <a:rPr lang="tr-TR" sz="2800" dirty="0"/>
              <a:t>, </a:t>
            </a:r>
            <a:r>
              <a:rPr lang="tr-TR" sz="2800" dirty="0" err="1"/>
              <a:t>fatty</a:t>
            </a:r>
            <a:r>
              <a:rPr lang="tr-TR" sz="2800" dirty="0"/>
              <a:t> </a:t>
            </a:r>
            <a:r>
              <a:rPr lang="tr-TR" sz="2800" dirty="0" err="1"/>
              <a:t>acids</a:t>
            </a:r>
            <a:r>
              <a:rPr lang="tr-TR" sz="2800" dirty="0"/>
              <a:t>, </a:t>
            </a:r>
            <a:r>
              <a:rPr lang="tr-TR" sz="2800" dirty="0" err="1"/>
              <a:t>fatty</a:t>
            </a:r>
            <a:r>
              <a:rPr lang="tr-TR" sz="2800" dirty="0"/>
              <a:t> </a:t>
            </a:r>
            <a:r>
              <a:rPr lang="tr-TR" sz="2800" dirty="0" err="1"/>
              <a:t>alcohol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essential</a:t>
            </a:r>
            <a:r>
              <a:rPr lang="tr-TR" sz="2800" dirty="0"/>
              <a:t> </a:t>
            </a:r>
            <a:r>
              <a:rPr lang="tr-TR" sz="2800" dirty="0" err="1"/>
              <a:t>oils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lipid</a:t>
            </a:r>
            <a:r>
              <a:rPr lang="tr-TR" sz="2800" dirty="0"/>
              <a:t>-</a:t>
            </a:r>
            <a:r>
              <a:rPr lang="tr-TR" sz="2800" dirty="0" err="1"/>
              <a:t>based</a:t>
            </a:r>
            <a:r>
              <a:rPr lang="tr-TR" sz="2800" dirty="0"/>
              <a:t> </a:t>
            </a:r>
            <a:r>
              <a:rPr lang="tr-TR" sz="2800" dirty="0" err="1"/>
              <a:t>biopolymers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produce</a:t>
            </a:r>
            <a:r>
              <a:rPr lang="tr-TR" sz="2800" dirty="0"/>
              <a:t> </a:t>
            </a:r>
            <a:r>
              <a:rPr lang="tr-TR" sz="2800" dirty="0" err="1"/>
              <a:t>edible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endParaRPr lang="tr-TR" sz="2800" dirty="0"/>
          </a:p>
          <a:p>
            <a:r>
              <a:rPr lang="tr-TR" sz="2800" dirty="0" err="1"/>
              <a:t>Lipid</a:t>
            </a:r>
            <a:r>
              <a:rPr lang="tr-TR" sz="2800" dirty="0"/>
              <a:t>-</a:t>
            </a:r>
            <a:r>
              <a:rPr lang="tr-TR" sz="2800" dirty="0" err="1"/>
              <a:t>based</a:t>
            </a:r>
            <a:r>
              <a:rPr lang="tr-TR" sz="2800" dirty="0"/>
              <a:t> </a:t>
            </a:r>
            <a:r>
              <a:rPr lang="tr-TR" sz="2800" dirty="0" err="1"/>
              <a:t>polymers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minimize moisture loss, provide gloss, reduce complexity, and cost of packaging</a:t>
            </a:r>
            <a:endParaRPr lang="tr-TR" sz="2800" b="1" dirty="0">
              <a:solidFill>
                <a:srgbClr val="C00000"/>
              </a:solidFill>
            </a:endParaRPr>
          </a:p>
          <a:p>
            <a:endParaRPr lang="tr-TR" sz="2800" b="1" dirty="0">
              <a:solidFill>
                <a:srgbClr val="C00000"/>
              </a:solidFill>
            </a:endParaRPr>
          </a:p>
          <a:p>
            <a:r>
              <a:rPr lang="tr-TR" sz="2800" dirty="0" err="1"/>
              <a:t>C</a:t>
            </a:r>
            <a:r>
              <a:rPr lang="de-DE" sz="2800" dirty="0" err="1"/>
              <a:t>ollagen</a:t>
            </a:r>
            <a:r>
              <a:rPr lang="de-DE" sz="2800" dirty="0"/>
              <a:t>, </a:t>
            </a:r>
            <a:r>
              <a:rPr lang="de-DE" sz="2800" dirty="0" err="1"/>
              <a:t>zein</a:t>
            </a:r>
            <a:r>
              <a:rPr lang="de-DE" sz="2800" dirty="0"/>
              <a:t>, </a:t>
            </a:r>
            <a:r>
              <a:rPr lang="de-DE" sz="2800" dirty="0" err="1"/>
              <a:t>soybean</a:t>
            </a:r>
            <a:r>
              <a:rPr lang="de-DE" sz="2800" dirty="0"/>
              <a:t>,</a:t>
            </a:r>
            <a:r>
              <a:rPr lang="tr-TR" sz="2800" dirty="0"/>
              <a:t> </a:t>
            </a:r>
            <a:r>
              <a:rPr lang="de-DE" sz="2800" dirty="0"/>
              <a:t>gluten </a:t>
            </a:r>
            <a:r>
              <a:rPr lang="de-DE" sz="2800" dirty="0" err="1"/>
              <a:t>proteins</a:t>
            </a:r>
            <a:r>
              <a:rPr lang="de-DE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de-DE" sz="2800" dirty="0"/>
              <a:t>milk</a:t>
            </a:r>
            <a:r>
              <a:rPr lang="tr-TR" sz="2800" dirty="0"/>
              <a:t> </a:t>
            </a:r>
            <a:r>
              <a:rPr lang="tr-TR" sz="2800" dirty="0" err="1"/>
              <a:t>proteins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mostly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protein-</a:t>
            </a:r>
            <a:r>
              <a:rPr lang="tr-TR" sz="2800" dirty="0" err="1"/>
              <a:t>based</a:t>
            </a:r>
            <a:r>
              <a:rPr lang="tr-TR" sz="2800" dirty="0"/>
              <a:t> </a:t>
            </a:r>
            <a:r>
              <a:rPr lang="tr-TR" sz="2800" dirty="0" err="1"/>
              <a:t>biopolymers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edible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endParaRPr lang="tr-TR" sz="2800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Functions</a:t>
            </a:r>
            <a:r>
              <a:rPr lang="tr-TR" b="1" dirty="0"/>
              <a:t> of </a:t>
            </a:r>
            <a:r>
              <a:rPr lang="tr-TR" b="1" dirty="0" err="1"/>
              <a:t>edible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edible </a:t>
            </a:r>
            <a:r>
              <a:rPr lang="en-US" sz="2800" dirty="0" err="1"/>
              <a:t>packagings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rgbClr val="C00000"/>
                </a:solidFill>
              </a:rPr>
              <a:t>carriers of antimicrobial substances, antioxidants,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dyes, and vitamins</a:t>
            </a:r>
            <a:r>
              <a:rPr lang="en-US" sz="2800" dirty="0"/>
              <a:t>, thus </a:t>
            </a:r>
            <a:r>
              <a:rPr lang="en-US" sz="2800" b="1" dirty="0"/>
              <a:t>improving the sensory properties </a:t>
            </a:r>
            <a:r>
              <a:rPr lang="en-US" sz="2800" dirty="0"/>
              <a:t>of food products</a:t>
            </a:r>
            <a:endParaRPr lang="tr-TR" sz="2800" dirty="0"/>
          </a:p>
          <a:p>
            <a:pPr>
              <a:buNone/>
            </a:pPr>
            <a:r>
              <a:rPr lang="en-US" sz="2800" dirty="0"/>
              <a:t> </a:t>
            </a:r>
            <a:endParaRPr lang="tr-TR" sz="2800" dirty="0"/>
          </a:p>
          <a:p>
            <a:r>
              <a:rPr lang="tr-TR" sz="2800" dirty="0" err="1"/>
              <a:t>Edible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</a:t>
            </a:r>
            <a:r>
              <a:rPr lang="en-US" sz="2800" b="1" dirty="0"/>
              <a:t>increase</a:t>
            </a:r>
            <a:r>
              <a:rPr lang="tr-TR" sz="2800" b="1" dirty="0"/>
              <a:t>s</a:t>
            </a:r>
            <a:r>
              <a:rPr lang="en-US" sz="2800" b="1" dirty="0"/>
              <a:t> shelf life of foods</a:t>
            </a:r>
            <a:r>
              <a:rPr lang="tr-TR" sz="2800" b="1" dirty="0"/>
              <a:t>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presence of </a:t>
            </a:r>
            <a:r>
              <a:rPr lang="tr-TR" sz="2800" b="1" dirty="0" err="1">
                <a:solidFill>
                  <a:srgbClr val="0000FF"/>
                </a:solidFill>
              </a:rPr>
              <a:t>antimicrobials</a:t>
            </a:r>
            <a:r>
              <a:rPr lang="tr-TR" sz="2800" dirty="0"/>
              <a:t> (</a:t>
            </a:r>
            <a:r>
              <a:rPr lang="tr-TR" sz="2800" b="1" dirty="0" err="1">
                <a:solidFill>
                  <a:srgbClr val="0000FF"/>
                </a:solidFill>
              </a:rPr>
              <a:t>by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inhibiting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microbial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growth</a:t>
            </a:r>
            <a:r>
              <a:rPr lang="tr-TR" sz="2800" dirty="0"/>
              <a:t>)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antioxidants</a:t>
            </a:r>
            <a:r>
              <a:rPr lang="tr-TR" sz="2800" dirty="0"/>
              <a:t> (</a:t>
            </a:r>
            <a:r>
              <a:rPr lang="tr-TR" sz="2800" b="1" dirty="0" err="1">
                <a:solidFill>
                  <a:srgbClr val="006600"/>
                </a:solidFill>
              </a:rPr>
              <a:t>by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preventing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oxidative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reactions</a:t>
            </a:r>
            <a:r>
              <a:rPr lang="tr-TR" sz="2800" dirty="0"/>
              <a:t>)</a:t>
            </a: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A </a:t>
            </a:r>
            <a:r>
              <a:rPr lang="tr-TR" b="1" dirty="0" err="1"/>
              <a:t>common</a:t>
            </a:r>
            <a:r>
              <a:rPr lang="tr-TR" b="1" dirty="0"/>
              <a:t> </a:t>
            </a:r>
            <a:r>
              <a:rPr lang="tr-TR" b="1" dirty="0" err="1"/>
              <a:t>example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edible</a:t>
            </a:r>
            <a:r>
              <a:rPr lang="tr-TR" b="1" dirty="0"/>
              <a:t>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application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Fruits and vegetables are greatly perishable </a:t>
            </a:r>
            <a:r>
              <a:rPr lang="en-US" sz="2800" dirty="0"/>
              <a:t>during the postharvest </a:t>
            </a:r>
            <a:r>
              <a:rPr lang="tr-TR" sz="2800" dirty="0" err="1"/>
              <a:t>management</a:t>
            </a:r>
            <a:r>
              <a:rPr lang="tr-TR" sz="2800" dirty="0"/>
              <a:t>; </a:t>
            </a:r>
            <a:r>
              <a:rPr lang="tr-TR" sz="2800" dirty="0" err="1"/>
              <a:t>there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considerable</a:t>
            </a:r>
            <a:r>
              <a:rPr lang="tr-TR" sz="2800" dirty="0"/>
              <a:t> </a:t>
            </a:r>
            <a:r>
              <a:rPr lang="tr-TR" sz="2800" dirty="0" err="1"/>
              <a:t>losses</a:t>
            </a:r>
            <a:r>
              <a:rPr lang="tr-TR" sz="2800" dirty="0"/>
              <a:t>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microorganisms</a:t>
            </a:r>
            <a:r>
              <a:rPr lang="tr-TR" sz="2800" dirty="0"/>
              <a:t>, </a:t>
            </a:r>
            <a:r>
              <a:rPr lang="tr-TR" sz="2800" dirty="0" err="1"/>
              <a:t>insects</a:t>
            </a:r>
            <a:r>
              <a:rPr lang="tr-TR" sz="2800" dirty="0"/>
              <a:t>, </a:t>
            </a:r>
            <a:r>
              <a:rPr lang="tr-TR" sz="2800" dirty="0" err="1"/>
              <a:t>respiration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transpiration</a:t>
            </a:r>
            <a:endParaRPr lang="tr-TR" sz="2800" dirty="0"/>
          </a:p>
          <a:p>
            <a:endParaRPr lang="tr-TR" sz="1300" dirty="0"/>
          </a:p>
          <a:p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overcome</a:t>
            </a:r>
            <a:r>
              <a:rPr lang="tr-TR" sz="2800" dirty="0"/>
              <a:t> </a:t>
            </a:r>
            <a:r>
              <a:rPr lang="tr-TR" sz="2800" dirty="0" err="1"/>
              <a:t>this</a:t>
            </a:r>
            <a:r>
              <a:rPr lang="tr-TR" sz="2800" dirty="0"/>
              <a:t> problem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increase</a:t>
            </a:r>
            <a:r>
              <a:rPr lang="tr-TR" sz="2800" dirty="0"/>
              <a:t>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shelf</a:t>
            </a:r>
            <a:r>
              <a:rPr lang="tr-TR" sz="2800" dirty="0"/>
              <a:t> life (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especially</a:t>
            </a:r>
            <a:r>
              <a:rPr lang="tr-TR" sz="2800" dirty="0"/>
              <a:t> </a:t>
            </a:r>
            <a:r>
              <a:rPr lang="tr-TR" sz="2800" dirty="0" err="1"/>
              <a:t>during</a:t>
            </a:r>
            <a:r>
              <a:rPr lang="tr-TR" sz="2800" dirty="0"/>
              <a:t> </a:t>
            </a:r>
            <a:r>
              <a:rPr lang="tr-TR" sz="2800" dirty="0" err="1"/>
              <a:t>transportation</a:t>
            </a:r>
            <a:r>
              <a:rPr lang="tr-TR" sz="2800" dirty="0"/>
              <a:t> </a:t>
            </a:r>
            <a:r>
              <a:rPr lang="tr-TR" sz="2800" dirty="0" err="1"/>
              <a:t>between</a:t>
            </a:r>
            <a:r>
              <a:rPr lang="tr-TR" sz="2800" dirty="0"/>
              <a:t> </a:t>
            </a:r>
            <a:r>
              <a:rPr lang="tr-TR" sz="2800" dirty="0" err="1"/>
              <a:t>countries</a:t>
            </a:r>
            <a:r>
              <a:rPr lang="tr-TR" sz="2800" dirty="0"/>
              <a:t>), </a:t>
            </a:r>
            <a:r>
              <a:rPr lang="tr-TR" sz="2800" b="1" dirty="0" err="1">
                <a:solidFill>
                  <a:srgbClr val="0000FF"/>
                </a:solidFill>
              </a:rPr>
              <a:t>edible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coating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with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waxes</a:t>
            </a:r>
            <a:r>
              <a:rPr lang="tr-TR" sz="2800" b="1" dirty="0">
                <a:solidFill>
                  <a:srgbClr val="0000FF"/>
                </a:solidFill>
              </a:rPr>
              <a:t> is </a:t>
            </a:r>
            <a:r>
              <a:rPr lang="tr-TR" sz="2800" b="1" dirty="0" err="1">
                <a:solidFill>
                  <a:srgbClr val="0000FF"/>
                </a:solidFill>
              </a:rPr>
              <a:t>applied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to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increase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natural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barrier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properties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fruit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vegetables</a:t>
            </a:r>
            <a:endParaRPr lang="tr-TR" sz="28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tr-TR" sz="1300" dirty="0"/>
          </a:p>
          <a:p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edible</a:t>
            </a:r>
            <a:r>
              <a:rPr lang="tr-TR" sz="2800" dirty="0"/>
              <a:t> </a:t>
            </a:r>
            <a:r>
              <a:rPr lang="tr-TR" sz="2800" dirty="0" err="1"/>
              <a:t>coating</a:t>
            </a:r>
            <a:r>
              <a:rPr lang="tr-TR" sz="2800" dirty="0"/>
              <a:t> is </a:t>
            </a:r>
            <a:r>
              <a:rPr lang="tr-TR" sz="2800" b="1" dirty="0" err="1"/>
              <a:t>safely</a:t>
            </a:r>
            <a:r>
              <a:rPr lang="tr-TR" sz="2800" b="1" dirty="0"/>
              <a:t> </a:t>
            </a:r>
            <a:r>
              <a:rPr lang="tr-TR" sz="2800" b="1" dirty="0" err="1"/>
              <a:t>eaten</a:t>
            </a:r>
            <a:r>
              <a:rPr lang="tr-TR" sz="2800" b="1" dirty="0"/>
              <a:t> as a </a:t>
            </a:r>
            <a:r>
              <a:rPr lang="tr-TR" sz="2800" b="1" dirty="0" err="1"/>
              <a:t>part</a:t>
            </a:r>
            <a:r>
              <a:rPr lang="tr-TR" sz="2800" b="1" dirty="0"/>
              <a:t> of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product</a:t>
            </a:r>
            <a:r>
              <a:rPr lang="tr-TR" sz="2800" b="1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it is </a:t>
            </a:r>
            <a:r>
              <a:rPr lang="tr-TR" sz="2800" b="1" dirty="0" err="1">
                <a:solidFill>
                  <a:srgbClr val="006600"/>
                </a:solidFill>
              </a:rPr>
              <a:t>environment</a:t>
            </a:r>
            <a:r>
              <a:rPr lang="tr-TR" sz="2800" b="1" dirty="0">
                <a:solidFill>
                  <a:srgbClr val="006600"/>
                </a:solidFill>
              </a:rPr>
              <a:t>-</a:t>
            </a:r>
            <a:r>
              <a:rPr lang="tr-TR" sz="2800" b="1" dirty="0" err="1">
                <a:solidFill>
                  <a:srgbClr val="006600"/>
                </a:solidFill>
              </a:rPr>
              <a:t>friendly</a:t>
            </a:r>
            <a:endParaRPr lang="tr-TR" sz="2800" b="1" dirty="0">
              <a:solidFill>
                <a:srgbClr val="006600"/>
              </a:solidFill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  <p:pic>
        <p:nvPicPr>
          <p:cNvPr id="18434" name="Picture 2" descr="Revolutionary new edible food coating will stop bananas go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19" y="13855"/>
            <a:ext cx="7899014" cy="68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40210"/>
            <a:ext cx="8229600" cy="4389120"/>
          </a:xfrm>
        </p:spPr>
        <p:txBody>
          <a:bodyPr>
            <a:normAutofit/>
          </a:bodyPr>
          <a:lstStyle/>
          <a:p>
            <a:r>
              <a:rPr lang="tr-TR" sz="2800" dirty="0" err="1">
                <a:cs typeface="Times New Roman" pitchFamily="18" charset="0"/>
              </a:rPr>
              <a:t>Aerobic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packaging</a:t>
            </a:r>
            <a:r>
              <a:rPr lang="tr-TR" sz="2800" dirty="0">
                <a:cs typeface="Times New Roman" pitchFamily="18" charset="0"/>
              </a:rPr>
              <a:t>, </a:t>
            </a:r>
            <a:r>
              <a:rPr lang="tr-TR" sz="2800" b="1" dirty="0">
                <a:solidFill>
                  <a:srgbClr val="C00000"/>
                </a:solidFill>
                <a:cs typeface="Times New Roman" pitchFamily="18" charset="0"/>
              </a:rPr>
              <a:t>in </a:t>
            </a:r>
            <a:r>
              <a:rPr lang="tr-TR" sz="2800" b="1" dirty="0" err="1">
                <a:solidFill>
                  <a:srgbClr val="C00000"/>
                </a:solidFill>
                <a:cs typeface="Times New Roman" pitchFamily="18" charset="0"/>
              </a:rPr>
              <a:t>other</a:t>
            </a:r>
            <a:r>
              <a:rPr lang="tr-TR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Times New Roman" pitchFamily="18" charset="0"/>
              </a:rPr>
              <a:t>words</a:t>
            </a:r>
            <a:r>
              <a:rPr lang="tr-TR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Times New Roman" pitchFamily="18" charset="0"/>
              </a:rPr>
              <a:t>shrink</a:t>
            </a:r>
            <a:r>
              <a:rPr lang="tr-TR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Times New Roman" pitchFamily="18" charset="0"/>
              </a:rPr>
              <a:t>wrap</a:t>
            </a:r>
            <a:r>
              <a:rPr lang="tr-TR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Times New Roman" pitchFamily="18" charset="0"/>
              </a:rPr>
              <a:t>packaging</a:t>
            </a:r>
            <a:r>
              <a:rPr lang="tr-TR" sz="2800" dirty="0">
                <a:cs typeface="Times New Roman" pitchFamily="18" charset="0"/>
              </a:rPr>
              <a:t>, is </a:t>
            </a:r>
            <a:r>
              <a:rPr lang="tr-TR" sz="2800" dirty="0" err="1">
                <a:cs typeface="Times New Roman" pitchFamily="18" charset="0"/>
              </a:rPr>
              <a:t>defined</a:t>
            </a:r>
            <a:r>
              <a:rPr lang="tr-TR" sz="2800" dirty="0">
                <a:cs typeface="Times New Roman" pitchFamily="18" charset="0"/>
              </a:rPr>
              <a:t> as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wrapping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and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shrinkage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of PVC (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polyvinyl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chloride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)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or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PVDC (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polyvinylidene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chloride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)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films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around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the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food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on PP/EVOH/PE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trays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or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 PS (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polystyrene</a:t>
            </a:r>
            <a:r>
              <a:rPr lang="tr-TR" sz="2800" b="1" dirty="0">
                <a:solidFill>
                  <a:srgbClr val="0000FF"/>
                </a:solidFill>
                <a:cs typeface="Times New Roman" pitchFamily="18" charset="0"/>
              </a:rPr>
              <a:t>) </a:t>
            </a:r>
            <a:r>
              <a:rPr lang="tr-TR" sz="2800" b="1" dirty="0" err="1">
                <a:solidFill>
                  <a:srgbClr val="0000FF"/>
                </a:solidFill>
                <a:cs typeface="Times New Roman" pitchFamily="18" charset="0"/>
              </a:rPr>
              <a:t>foam</a:t>
            </a:r>
            <a:endParaRPr lang="tr-TR" sz="2800" b="1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tr-TR" sz="1200" dirty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tr-TR" sz="2800" dirty="0" err="1">
                <a:cs typeface="Times New Roman" pitchFamily="18" charset="0"/>
              </a:rPr>
              <a:t>The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Times New Roman" pitchFamily="18" charset="0"/>
              </a:rPr>
              <a:t>meaning</a:t>
            </a:r>
            <a:r>
              <a:rPr lang="tr-TR" sz="2800" b="1" dirty="0">
                <a:solidFill>
                  <a:srgbClr val="008000"/>
                </a:solidFill>
                <a:cs typeface="Times New Roman" pitchFamily="18" charset="0"/>
              </a:rPr>
              <a:t> of </a:t>
            </a:r>
            <a:r>
              <a:rPr lang="tr-TR" sz="2800" b="1" dirty="0" err="1">
                <a:solidFill>
                  <a:srgbClr val="008000"/>
                </a:solidFill>
                <a:cs typeface="Times New Roman" pitchFamily="18" charset="0"/>
              </a:rPr>
              <a:t>aerobic</a:t>
            </a:r>
            <a:r>
              <a:rPr lang="tr-TR" sz="2800" b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is “</a:t>
            </a:r>
            <a:r>
              <a:rPr lang="tr-TR" sz="2800" b="1" dirty="0" err="1">
                <a:cs typeface="Times New Roman" pitchFamily="18" charset="0"/>
              </a:rPr>
              <a:t>the</a:t>
            </a:r>
            <a:r>
              <a:rPr lang="tr-TR" sz="2800" b="1" dirty="0">
                <a:cs typeface="Times New Roman" pitchFamily="18" charset="0"/>
              </a:rPr>
              <a:t> presence of </a:t>
            </a:r>
            <a:r>
              <a:rPr lang="tr-TR" sz="2800" b="1" dirty="0" err="1">
                <a:cs typeface="Times New Roman" pitchFamily="18" charset="0"/>
              </a:rPr>
              <a:t>oxygen</a:t>
            </a:r>
            <a:r>
              <a:rPr lang="tr-TR" sz="2800" dirty="0">
                <a:cs typeface="Times New Roman" pitchFamily="18" charset="0"/>
              </a:rPr>
              <a:t>”</a:t>
            </a:r>
          </a:p>
          <a:p>
            <a:r>
              <a:rPr lang="tr-TR" sz="2800" dirty="0" err="1">
                <a:cs typeface="Times New Roman" pitchFamily="18" charset="0"/>
              </a:rPr>
              <a:t>It</a:t>
            </a:r>
            <a:r>
              <a:rPr lang="tr-TR" sz="2800" dirty="0">
                <a:cs typeface="Times New Roman" pitchFamily="18" charset="0"/>
              </a:rPr>
              <a:t> is </a:t>
            </a:r>
            <a:r>
              <a:rPr lang="tr-TR" sz="2800" dirty="0" err="1">
                <a:cs typeface="Times New Roman" pitchFamily="18" charset="0"/>
              </a:rPr>
              <a:t>used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for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fresh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meat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cuts</a:t>
            </a:r>
            <a:r>
              <a:rPr lang="tr-TR" sz="2800" dirty="0">
                <a:cs typeface="Times New Roman" pitchFamily="18" charset="0"/>
              </a:rPr>
              <a:t>, </a:t>
            </a:r>
            <a:r>
              <a:rPr lang="tr-TR" sz="2800" dirty="0" err="1">
                <a:cs typeface="Times New Roman" pitchFamily="18" charset="0"/>
              </a:rPr>
              <a:t>ground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meat</a:t>
            </a:r>
            <a:r>
              <a:rPr lang="tr-TR" sz="2800" dirty="0">
                <a:cs typeface="Times New Roman" pitchFamily="18" charset="0"/>
              </a:rPr>
              <a:t>, </a:t>
            </a:r>
            <a:r>
              <a:rPr lang="tr-TR" sz="2800" dirty="0" err="1">
                <a:cs typeface="Times New Roman" pitchFamily="18" charset="0"/>
              </a:rPr>
              <a:t>fresh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fruits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and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vegetables</a:t>
            </a:r>
            <a:endParaRPr lang="tr-TR" sz="2800" dirty="0">
              <a:cs typeface="Times New Roman" pitchFamily="18" charset="0"/>
            </a:endParaRPr>
          </a:p>
          <a:p>
            <a:endParaRPr lang="tr-TR" sz="28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None/>
            </a:pPr>
            <a:endParaRPr lang="tr-TR" sz="28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tr-TR" sz="2800" dirty="0">
              <a:cs typeface="Times New Roman" pitchFamily="18" charset="0"/>
            </a:endParaRPr>
          </a:p>
          <a:p>
            <a:endParaRPr lang="tr-TR" sz="2800" dirty="0">
              <a:cs typeface="Times New Roman" pitchFamily="18" charset="0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37309" y="272261"/>
            <a:ext cx="7708877" cy="1002357"/>
          </a:xfrm>
        </p:spPr>
        <p:txBody>
          <a:bodyPr>
            <a:normAutofit/>
          </a:bodyPr>
          <a:lstStyle/>
          <a:p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Aerobic</a:t>
            </a:r>
            <a:r>
              <a:rPr lang="tr-TR" sz="4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References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1600" dirty="0" err="1">
                <a:cs typeface="Arial" pitchFamily="34" charset="0"/>
              </a:rPr>
              <a:t>Grumezescu</a:t>
            </a:r>
            <a:r>
              <a:rPr lang="tr-TR" sz="1600" dirty="0">
                <a:cs typeface="Arial" pitchFamily="34" charset="0"/>
              </a:rPr>
              <a:t>, A.M. &amp; </a:t>
            </a:r>
            <a:r>
              <a:rPr lang="tr-TR" sz="1600" dirty="0" err="1">
                <a:cs typeface="Arial" pitchFamily="34" charset="0"/>
              </a:rPr>
              <a:t>Holban</a:t>
            </a:r>
            <a:r>
              <a:rPr lang="tr-TR" sz="1600" dirty="0">
                <a:cs typeface="Arial" pitchFamily="34" charset="0"/>
              </a:rPr>
              <a:t>, A.M. 2018. </a:t>
            </a:r>
            <a:r>
              <a:rPr lang="tr-TR" sz="1600" b="1" dirty="0" err="1">
                <a:cs typeface="Arial" pitchFamily="34" charset="0"/>
              </a:rPr>
              <a:t>Basic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and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applied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concepts</a:t>
            </a:r>
            <a:r>
              <a:rPr lang="tr-TR" sz="1600" b="1" dirty="0">
                <a:cs typeface="Arial" pitchFamily="34" charset="0"/>
              </a:rPr>
              <a:t> of </a:t>
            </a:r>
            <a:r>
              <a:rPr lang="tr-TR" sz="1600" b="1" dirty="0" err="1">
                <a:cs typeface="Arial" pitchFamily="34" charset="0"/>
              </a:rPr>
              <a:t>edible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packaging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for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foods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dirty="0">
                <a:cs typeface="Arial" pitchFamily="34" charset="0"/>
              </a:rPr>
              <a:t>(</a:t>
            </a:r>
            <a:r>
              <a:rPr lang="tr-TR" sz="1600" dirty="0" err="1">
                <a:cs typeface="Arial" pitchFamily="34" charset="0"/>
              </a:rPr>
              <a:t>Chapter</a:t>
            </a:r>
            <a:r>
              <a:rPr lang="tr-TR" sz="1600" dirty="0">
                <a:cs typeface="Arial" pitchFamily="34" charset="0"/>
              </a:rPr>
              <a:t> 1 </a:t>
            </a:r>
            <a:r>
              <a:rPr lang="tr-TR" sz="1600" dirty="0" err="1">
                <a:cs typeface="Arial" pitchFamily="34" charset="0"/>
              </a:rPr>
              <a:t>pages</a:t>
            </a:r>
            <a:r>
              <a:rPr lang="tr-TR" sz="1600" dirty="0">
                <a:cs typeface="Arial" pitchFamily="34" charset="0"/>
              </a:rPr>
              <a:t> 1-21) in </a:t>
            </a:r>
            <a:r>
              <a:rPr lang="tr-TR" sz="1600" dirty="0" err="1">
                <a:cs typeface="Arial" pitchFamily="34" charset="0"/>
              </a:rPr>
              <a:t>Food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Packaging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and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Preservation</a:t>
            </a:r>
            <a:r>
              <a:rPr lang="tr-TR" sz="1600" dirty="0">
                <a:cs typeface="Arial" pitchFamily="34" charset="0"/>
              </a:rPr>
              <a:t> (</a:t>
            </a:r>
            <a:r>
              <a:rPr lang="tr-TR" sz="1600" dirty="0" err="1">
                <a:cs typeface="Arial" pitchFamily="34" charset="0"/>
              </a:rPr>
              <a:t>Handbook</a:t>
            </a:r>
            <a:r>
              <a:rPr lang="tr-TR" sz="1600" dirty="0">
                <a:cs typeface="Arial" pitchFamily="34" charset="0"/>
              </a:rPr>
              <a:t> of </a:t>
            </a:r>
            <a:r>
              <a:rPr lang="tr-TR" sz="1600" dirty="0" err="1">
                <a:cs typeface="Arial" pitchFamily="34" charset="0"/>
              </a:rPr>
              <a:t>Food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Bioengineering</a:t>
            </a:r>
            <a:r>
              <a:rPr lang="tr-TR" sz="1600" dirty="0">
                <a:cs typeface="Arial" pitchFamily="34" charset="0"/>
              </a:rPr>
              <a:t>, </a:t>
            </a:r>
            <a:r>
              <a:rPr lang="tr-TR" sz="1600" dirty="0" err="1">
                <a:cs typeface="Arial" pitchFamily="34" charset="0"/>
              </a:rPr>
              <a:t>volume</a:t>
            </a:r>
            <a:r>
              <a:rPr lang="tr-TR" sz="1600" dirty="0">
                <a:cs typeface="Arial" pitchFamily="34" charset="0"/>
              </a:rPr>
              <a:t> 9).  </a:t>
            </a:r>
            <a:r>
              <a:rPr lang="tr-TR" sz="1600" dirty="0" err="1">
                <a:cs typeface="Arial" pitchFamily="34" charset="0"/>
              </a:rPr>
              <a:t>Academic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Press</a:t>
            </a:r>
            <a:r>
              <a:rPr lang="tr-TR" sz="1600" dirty="0">
                <a:cs typeface="Arial" pitchFamily="34" charset="0"/>
              </a:rPr>
              <a:t>, </a:t>
            </a:r>
            <a:r>
              <a:rPr lang="tr-TR" sz="1600" dirty="0" err="1">
                <a:cs typeface="Arial" pitchFamily="34" charset="0"/>
              </a:rPr>
              <a:t>Elsevier</a:t>
            </a:r>
            <a:r>
              <a:rPr lang="tr-TR" sz="1600" dirty="0">
                <a:cs typeface="Arial" pitchFamily="34" charset="0"/>
              </a:rPr>
              <a:t>.</a:t>
            </a:r>
          </a:p>
          <a:p>
            <a:r>
              <a:rPr lang="tr-TR" sz="1600" dirty="0" err="1">
                <a:cs typeface="Arial" pitchFamily="34" charset="0"/>
              </a:rPr>
              <a:t>McMillin</a:t>
            </a:r>
            <a:r>
              <a:rPr lang="tr-TR" sz="1600" dirty="0">
                <a:cs typeface="Arial" pitchFamily="34" charset="0"/>
              </a:rPr>
              <a:t>, K.W. 2017. </a:t>
            </a:r>
            <a:r>
              <a:rPr lang="tr-TR" sz="1600" b="1" dirty="0" err="1">
                <a:cs typeface="Arial" pitchFamily="34" charset="0"/>
              </a:rPr>
              <a:t>Advancements</a:t>
            </a:r>
            <a:r>
              <a:rPr lang="tr-TR" sz="1600" b="1" dirty="0">
                <a:cs typeface="Arial" pitchFamily="34" charset="0"/>
              </a:rPr>
              <a:t> in </a:t>
            </a:r>
            <a:r>
              <a:rPr lang="tr-TR" sz="1600" b="1" dirty="0" err="1">
                <a:cs typeface="Arial" pitchFamily="34" charset="0"/>
              </a:rPr>
              <a:t>meat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packaging</a:t>
            </a:r>
            <a:r>
              <a:rPr lang="tr-TR" sz="1600" dirty="0">
                <a:cs typeface="Arial" pitchFamily="34" charset="0"/>
              </a:rPr>
              <a:t>. </a:t>
            </a:r>
            <a:r>
              <a:rPr lang="tr-TR" sz="1600" dirty="0" err="1">
                <a:cs typeface="Arial" pitchFamily="34" charset="0"/>
              </a:rPr>
              <a:t>Meat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Science</a:t>
            </a:r>
            <a:r>
              <a:rPr lang="tr-TR" sz="1600" dirty="0">
                <a:cs typeface="Arial" pitchFamily="34" charset="0"/>
              </a:rPr>
              <a:t>, 132, 153-162.</a:t>
            </a:r>
          </a:p>
          <a:p>
            <a:r>
              <a:rPr lang="tr-TR" sz="1600" dirty="0" err="1">
                <a:cs typeface="Arial" pitchFamily="34" charset="0"/>
              </a:rPr>
              <a:t>Ahmed</a:t>
            </a:r>
            <a:r>
              <a:rPr lang="tr-TR" sz="1600" dirty="0">
                <a:cs typeface="Arial" pitchFamily="34" charset="0"/>
              </a:rPr>
              <a:t>, I. et al. 2017. </a:t>
            </a:r>
            <a:r>
              <a:rPr lang="tr-TR" sz="1600" b="1" dirty="0">
                <a:cs typeface="Arial" pitchFamily="34" charset="0"/>
              </a:rPr>
              <a:t>A </a:t>
            </a:r>
            <a:r>
              <a:rPr lang="tr-TR" sz="1600" b="1" dirty="0" err="1">
                <a:cs typeface="Arial" pitchFamily="34" charset="0"/>
              </a:rPr>
              <a:t>comprehensive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review</a:t>
            </a:r>
            <a:r>
              <a:rPr lang="tr-TR" sz="1600" b="1" dirty="0">
                <a:cs typeface="Arial" pitchFamily="34" charset="0"/>
              </a:rPr>
              <a:t> on </a:t>
            </a:r>
            <a:r>
              <a:rPr lang="tr-TR" sz="1600" b="1" dirty="0" err="1">
                <a:cs typeface="Arial" pitchFamily="34" charset="0"/>
              </a:rPr>
              <a:t>the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application</a:t>
            </a:r>
            <a:r>
              <a:rPr lang="tr-TR" sz="1600" b="1" dirty="0">
                <a:cs typeface="Arial" pitchFamily="34" charset="0"/>
              </a:rPr>
              <a:t> of </a:t>
            </a:r>
            <a:r>
              <a:rPr lang="tr-TR" sz="1600" b="1" dirty="0" err="1">
                <a:cs typeface="Arial" pitchFamily="34" charset="0"/>
              </a:rPr>
              <a:t>active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packaging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technologies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to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muscle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foods</a:t>
            </a:r>
            <a:r>
              <a:rPr lang="tr-TR" sz="1600" dirty="0">
                <a:cs typeface="Arial" pitchFamily="34" charset="0"/>
              </a:rPr>
              <a:t>. </a:t>
            </a:r>
            <a:r>
              <a:rPr lang="tr-TR" sz="1600" dirty="0" err="1">
                <a:cs typeface="Arial" pitchFamily="34" charset="0"/>
              </a:rPr>
              <a:t>Food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Control</a:t>
            </a:r>
            <a:r>
              <a:rPr lang="tr-TR" sz="1600" dirty="0">
                <a:cs typeface="Arial" pitchFamily="34" charset="0"/>
              </a:rPr>
              <a:t>, 82, 163-178.</a:t>
            </a:r>
          </a:p>
          <a:p>
            <a:r>
              <a:rPr lang="tr-TR" sz="1600" dirty="0" err="1">
                <a:cs typeface="Arial" pitchFamily="34" charset="0"/>
              </a:rPr>
              <a:t>Fang</a:t>
            </a:r>
            <a:r>
              <a:rPr lang="tr-TR" sz="1600" dirty="0">
                <a:cs typeface="Arial" pitchFamily="34" charset="0"/>
              </a:rPr>
              <a:t>, Z. et al. 2017. </a:t>
            </a:r>
            <a:r>
              <a:rPr lang="tr-TR" sz="1600" b="1" dirty="0" err="1">
                <a:cs typeface="Arial" pitchFamily="34" charset="0"/>
              </a:rPr>
              <a:t>Active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and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intelligent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packaging</a:t>
            </a:r>
            <a:r>
              <a:rPr lang="tr-TR" sz="1600" b="1" dirty="0">
                <a:cs typeface="Arial" pitchFamily="34" charset="0"/>
              </a:rPr>
              <a:t> in </a:t>
            </a:r>
            <a:r>
              <a:rPr lang="tr-TR" sz="1600" b="1" dirty="0" err="1">
                <a:cs typeface="Arial" pitchFamily="34" charset="0"/>
              </a:rPr>
              <a:t>meat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industry</a:t>
            </a:r>
            <a:r>
              <a:rPr lang="tr-TR" sz="1600" dirty="0">
                <a:cs typeface="Arial" pitchFamily="34" charset="0"/>
              </a:rPr>
              <a:t>. </a:t>
            </a:r>
            <a:r>
              <a:rPr lang="tr-TR" sz="1600" dirty="0" err="1">
                <a:cs typeface="Arial" pitchFamily="34" charset="0"/>
              </a:rPr>
              <a:t>Trends</a:t>
            </a:r>
            <a:r>
              <a:rPr lang="tr-TR" sz="1600" dirty="0">
                <a:cs typeface="Arial" pitchFamily="34" charset="0"/>
              </a:rPr>
              <a:t> in </a:t>
            </a:r>
            <a:r>
              <a:rPr lang="tr-TR" sz="1600" dirty="0" err="1">
                <a:cs typeface="Arial" pitchFamily="34" charset="0"/>
              </a:rPr>
              <a:t>Food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Science</a:t>
            </a:r>
            <a:r>
              <a:rPr lang="tr-TR" sz="1600" dirty="0">
                <a:cs typeface="Arial" pitchFamily="34" charset="0"/>
              </a:rPr>
              <a:t> &amp; </a:t>
            </a:r>
            <a:r>
              <a:rPr lang="tr-TR" sz="1600" dirty="0" err="1">
                <a:cs typeface="Arial" pitchFamily="34" charset="0"/>
              </a:rPr>
              <a:t>Technology</a:t>
            </a:r>
            <a:r>
              <a:rPr lang="tr-TR" sz="1600" dirty="0">
                <a:cs typeface="Arial" pitchFamily="34" charset="0"/>
              </a:rPr>
              <a:t>, 61, 60-71.</a:t>
            </a:r>
          </a:p>
          <a:p>
            <a:r>
              <a:rPr lang="tr-TR" sz="1600" dirty="0" err="1">
                <a:cs typeface="Arial" pitchFamily="34" charset="0"/>
              </a:rPr>
              <a:t>O’Sullivan</a:t>
            </a:r>
            <a:r>
              <a:rPr lang="tr-TR" sz="1600" dirty="0">
                <a:cs typeface="Arial" pitchFamily="34" charset="0"/>
              </a:rPr>
              <a:t>, M. </a:t>
            </a:r>
            <a:r>
              <a:rPr lang="tr-TR" sz="1600" dirty="0" err="1">
                <a:cs typeface="Arial" pitchFamily="34" charset="0"/>
              </a:rPr>
              <a:t>and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Kerry</a:t>
            </a:r>
            <a:r>
              <a:rPr lang="tr-TR" sz="1600" dirty="0">
                <a:cs typeface="Arial" pitchFamily="34" charset="0"/>
              </a:rPr>
              <a:t>, J.P. 2010. </a:t>
            </a:r>
            <a:r>
              <a:rPr lang="tr-TR" sz="1600" b="1" dirty="0" err="1">
                <a:cs typeface="Arial" pitchFamily="34" charset="0"/>
              </a:rPr>
              <a:t>Meat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Packaging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dirty="0">
                <a:cs typeface="Arial" pitchFamily="34" charset="0"/>
              </a:rPr>
              <a:t>(</a:t>
            </a:r>
            <a:r>
              <a:rPr lang="tr-TR" sz="1600" dirty="0" err="1">
                <a:cs typeface="Arial" pitchFamily="34" charset="0"/>
              </a:rPr>
              <a:t>chapter</a:t>
            </a:r>
            <a:r>
              <a:rPr lang="tr-TR" sz="1600" dirty="0">
                <a:cs typeface="Arial" pitchFamily="34" charset="0"/>
              </a:rPr>
              <a:t> 13) </a:t>
            </a:r>
            <a:r>
              <a:rPr lang="tr-TR" sz="1600" dirty="0" err="1">
                <a:cs typeface="Arial" pitchFamily="34" charset="0"/>
              </a:rPr>
              <a:t>In</a:t>
            </a:r>
            <a:r>
              <a:rPr lang="tr-TR" sz="1600" dirty="0">
                <a:cs typeface="Arial" pitchFamily="34" charset="0"/>
              </a:rPr>
              <a:t>: </a:t>
            </a:r>
            <a:r>
              <a:rPr lang="tr-TR" sz="1600" dirty="0" err="1">
                <a:cs typeface="Arial" pitchFamily="34" charset="0"/>
              </a:rPr>
              <a:t>Handbook</a:t>
            </a:r>
            <a:r>
              <a:rPr lang="tr-TR" sz="1600" dirty="0">
                <a:cs typeface="Arial" pitchFamily="34" charset="0"/>
              </a:rPr>
              <a:t> of </a:t>
            </a:r>
            <a:r>
              <a:rPr lang="tr-TR" sz="1600" dirty="0" err="1">
                <a:cs typeface="Arial" pitchFamily="34" charset="0"/>
              </a:rPr>
              <a:t>Meat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Processing</a:t>
            </a:r>
            <a:r>
              <a:rPr lang="tr-TR" sz="1600" dirty="0">
                <a:cs typeface="Arial" pitchFamily="34" charset="0"/>
              </a:rPr>
              <a:t> (Ed: </a:t>
            </a:r>
            <a:r>
              <a:rPr lang="tr-TR" sz="1600" dirty="0" err="1">
                <a:cs typeface="Arial" pitchFamily="34" charset="0"/>
              </a:rPr>
              <a:t>Toldrá</a:t>
            </a:r>
            <a:r>
              <a:rPr lang="tr-TR" sz="1600" dirty="0">
                <a:cs typeface="Arial" pitchFamily="34" charset="0"/>
              </a:rPr>
              <a:t>, F.), </a:t>
            </a:r>
            <a:r>
              <a:rPr lang="tr-TR" sz="1600" dirty="0" err="1">
                <a:cs typeface="Arial" pitchFamily="34" charset="0"/>
              </a:rPr>
              <a:t>Wiley</a:t>
            </a:r>
            <a:r>
              <a:rPr lang="tr-TR" sz="1600" dirty="0">
                <a:cs typeface="Arial" pitchFamily="34" charset="0"/>
              </a:rPr>
              <a:t>-</a:t>
            </a:r>
            <a:r>
              <a:rPr lang="tr-TR" sz="1600" dirty="0" err="1">
                <a:cs typeface="Arial" pitchFamily="34" charset="0"/>
              </a:rPr>
              <a:t>Blackwell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Publishing</a:t>
            </a:r>
            <a:r>
              <a:rPr lang="tr-TR" sz="1600" dirty="0">
                <a:cs typeface="Arial" pitchFamily="34" charset="0"/>
              </a:rPr>
              <a:t>.</a:t>
            </a:r>
          </a:p>
          <a:p>
            <a:r>
              <a:rPr lang="tr-TR" sz="1600" dirty="0" err="1">
                <a:cs typeface="Arial" pitchFamily="34" charset="0"/>
              </a:rPr>
              <a:t>Mullan</a:t>
            </a:r>
            <a:r>
              <a:rPr lang="tr-TR" sz="1600" dirty="0">
                <a:cs typeface="Arial" pitchFamily="34" charset="0"/>
              </a:rPr>
              <a:t>, M. </a:t>
            </a:r>
            <a:r>
              <a:rPr lang="tr-TR" sz="1600" dirty="0" err="1">
                <a:cs typeface="Arial" pitchFamily="34" charset="0"/>
              </a:rPr>
              <a:t>and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McDowell</a:t>
            </a:r>
            <a:r>
              <a:rPr lang="tr-TR" sz="1600" dirty="0">
                <a:cs typeface="Arial" pitchFamily="34" charset="0"/>
              </a:rPr>
              <a:t> D. 2003. </a:t>
            </a:r>
            <a:r>
              <a:rPr lang="tr-TR" sz="1600" b="1" dirty="0" err="1">
                <a:cs typeface="Arial" pitchFamily="34" charset="0"/>
              </a:rPr>
              <a:t>Modified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atmosphere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packaging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dirty="0">
                <a:cs typeface="Arial" pitchFamily="34" charset="0"/>
              </a:rPr>
              <a:t>(</a:t>
            </a:r>
            <a:r>
              <a:rPr lang="tr-TR" sz="1600" dirty="0" err="1">
                <a:cs typeface="Arial" pitchFamily="34" charset="0"/>
              </a:rPr>
              <a:t>chapter</a:t>
            </a:r>
            <a:r>
              <a:rPr lang="tr-TR" sz="1600" dirty="0">
                <a:cs typeface="Arial" pitchFamily="34" charset="0"/>
              </a:rPr>
              <a:t> 10) </a:t>
            </a:r>
            <a:r>
              <a:rPr lang="tr-TR" sz="1600" dirty="0" err="1">
                <a:cs typeface="Arial" pitchFamily="34" charset="0"/>
              </a:rPr>
              <a:t>In</a:t>
            </a:r>
            <a:r>
              <a:rPr lang="tr-TR" sz="1600" dirty="0">
                <a:cs typeface="Arial" pitchFamily="34" charset="0"/>
              </a:rPr>
              <a:t>: </a:t>
            </a:r>
            <a:r>
              <a:rPr lang="tr-TR" sz="1600" dirty="0" err="1">
                <a:cs typeface="Arial" pitchFamily="34" charset="0"/>
              </a:rPr>
              <a:t>Food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Packaging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Technology</a:t>
            </a:r>
            <a:r>
              <a:rPr lang="tr-TR" sz="1600" dirty="0">
                <a:cs typeface="Arial" pitchFamily="34" charset="0"/>
              </a:rPr>
              <a:t> (Ed: </a:t>
            </a:r>
            <a:r>
              <a:rPr lang="tr-TR" sz="1600" dirty="0" err="1">
                <a:cs typeface="Arial" pitchFamily="34" charset="0"/>
              </a:rPr>
              <a:t>Coles</a:t>
            </a:r>
            <a:r>
              <a:rPr lang="tr-TR" sz="1600" dirty="0">
                <a:cs typeface="Arial" pitchFamily="34" charset="0"/>
              </a:rPr>
              <a:t>, R., </a:t>
            </a:r>
            <a:r>
              <a:rPr lang="tr-TR" sz="1600" dirty="0" err="1">
                <a:cs typeface="Arial" pitchFamily="34" charset="0"/>
              </a:rPr>
              <a:t>McDowell</a:t>
            </a:r>
            <a:r>
              <a:rPr lang="tr-TR" sz="1600" dirty="0">
                <a:cs typeface="Arial" pitchFamily="34" charset="0"/>
              </a:rPr>
              <a:t> D., </a:t>
            </a:r>
            <a:r>
              <a:rPr lang="tr-TR" sz="1600" dirty="0" err="1">
                <a:cs typeface="Arial" pitchFamily="34" charset="0"/>
              </a:rPr>
              <a:t>Kirwan</a:t>
            </a:r>
            <a:r>
              <a:rPr lang="tr-TR" sz="1600" dirty="0">
                <a:cs typeface="Arial" pitchFamily="34" charset="0"/>
              </a:rPr>
              <a:t>, M.J), </a:t>
            </a:r>
            <a:r>
              <a:rPr lang="tr-TR" sz="1600" dirty="0" err="1">
                <a:cs typeface="Arial" pitchFamily="34" charset="0"/>
              </a:rPr>
              <a:t>Blackwell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publishing</a:t>
            </a:r>
            <a:r>
              <a:rPr lang="tr-TR" sz="1600" dirty="0">
                <a:cs typeface="Arial" pitchFamily="34" charset="0"/>
              </a:rPr>
              <a:t>. </a:t>
            </a:r>
          </a:p>
          <a:p>
            <a:r>
              <a:rPr lang="tr-TR" altLang="en-US" sz="1600" dirty="0" err="1">
                <a:cs typeface="Arial" pitchFamily="34" charset="0"/>
              </a:rPr>
              <a:t>Campbell</a:t>
            </a:r>
            <a:r>
              <a:rPr lang="tr-TR" altLang="en-US" sz="1600" dirty="0">
                <a:cs typeface="Arial" pitchFamily="34" charset="0"/>
              </a:rPr>
              <a:t>-</a:t>
            </a:r>
            <a:r>
              <a:rPr lang="tr-TR" altLang="en-US" sz="1600" dirty="0" err="1">
                <a:cs typeface="Arial" pitchFamily="34" charset="0"/>
              </a:rPr>
              <a:t>Platt</a:t>
            </a:r>
            <a:r>
              <a:rPr lang="tr-TR" altLang="en-US" sz="1600" dirty="0">
                <a:cs typeface="Arial" pitchFamily="34" charset="0"/>
              </a:rPr>
              <a:t>, G. (2009). </a:t>
            </a:r>
            <a:r>
              <a:rPr lang="tr-TR" altLang="en-US" sz="1600" b="1" dirty="0" err="1">
                <a:cs typeface="Arial" pitchFamily="34" charset="0"/>
              </a:rPr>
              <a:t>Food</a:t>
            </a:r>
            <a:r>
              <a:rPr lang="tr-TR" altLang="en-US" sz="1600" b="1" dirty="0">
                <a:cs typeface="Arial" pitchFamily="34" charset="0"/>
              </a:rPr>
              <a:t> </a:t>
            </a:r>
            <a:r>
              <a:rPr lang="tr-TR" altLang="en-US" sz="1600" b="1" dirty="0" err="1">
                <a:cs typeface="Arial" pitchFamily="34" charset="0"/>
              </a:rPr>
              <a:t>Science</a:t>
            </a:r>
            <a:r>
              <a:rPr lang="tr-TR" altLang="en-US" sz="1600" b="1" dirty="0">
                <a:cs typeface="Arial" pitchFamily="34" charset="0"/>
              </a:rPr>
              <a:t> </a:t>
            </a:r>
            <a:r>
              <a:rPr lang="tr-TR" altLang="en-US" sz="1600" b="1" dirty="0" err="1">
                <a:cs typeface="Arial" pitchFamily="34" charset="0"/>
              </a:rPr>
              <a:t>and</a:t>
            </a:r>
            <a:r>
              <a:rPr lang="tr-TR" altLang="en-US" sz="1600" b="1" dirty="0">
                <a:cs typeface="Arial" pitchFamily="34" charset="0"/>
              </a:rPr>
              <a:t> </a:t>
            </a:r>
            <a:r>
              <a:rPr lang="tr-TR" altLang="en-US" sz="1600" b="1" dirty="0" err="1">
                <a:cs typeface="Arial" pitchFamily="34" charset="0"/>
              </a:rPr>
              <a:t>Technology</a:t>
            </a:r>
            <a:r>
              <a:rPr lang="tr-TR" altLang="en-US" sz="1600" b="1" dirty="0">
                <a:cs typeface="Arial" pitchFamily="34" charset="0"/>
              </a:rPr>
              <a:t>. </a:t>
            </a:r>
            <a:r>
              <a:rPr lang="tr-TR" altLang="en-US" sz="1600" b="1" dirty="0" err="1">
                <a:cs typeface="Arial" pitchFamily="34" charset="0"/>
              </a:rPr>
              <a:t>Chapter</a:t>
            </a:r>
            <a:r>
              <a:rPr lang="tr-TR" altLang="en-US" sz="1600" b="1" dirty="0">
                <a:cs typeface="Arial" pitchFamily="34" charset="0"/>
              </a:rPr>
              <a:t> 11: </a:t>
            </a:r>
            <a:r>
              <a:rPr lang="tr-TR" altLang="en-US" sz="1600" b="1" dirty="0" err="1">
                <a:cs typeface="Arial" pitchFamily="34" charset="0"/>
              </a:rPr>
              <a:t>Food</a:t>
            </a:r>
            <a:r>
              <a:rPr lang="tr-TR" altLang="en-US" sz="1600" b="1" dirty="0">
                <a:cs typeface="Arial" pitchFamily="34" charset="0"/>
              </a:rPr>
              <a:t> </a:t>
            </a:r>
            <a:r>
              <a:rPr lang="tr-TR" altLang="en-US" sz="1600" b="1" dirty="0" err="1">
                <a:cs typeface="Arial" pitchFamily="34" charset="0"/>
              </a:rPr>
              <a:t>packaging</a:t>
            </a:r>
            <a:r>
              <a:rPr lang="tr-TR" altLang="en-US" sz="1600" b="1" dirty="0">
                <a:cs typeface="Arial" pitchFamily="34" charset="0"/>
              </a:rPr>
              <a:t>. </a:t>
            </a:r>
            <a:r>
              <a:rPr lang="tr-TR" altLang="en-US" sz="1600" b="1" dirty="0" err="1">
                <a:cs typeface="Arial" pitchFamily="34" charset="0"/>
              </a:rPr>
              <a:t>Pages</a:t>
            </a:r>
            <a:r>
              <a:rPr lang="tr-TR" altLang="en-US" sz="1600" b="1" dirty="0">
                <a:cs typeface="Arial" pitchFamily="34" charset="0"/>
              </a:rPr>
              <a:t> 279-298.</a:t>
            </a:r>
            <a:r>
              <a:rPr lang="tr-TR" altLang="en-US" sz="1600" dirty="0">
                <a:cs typeface="Arial" pitchFamily="34" charset="0"/>
              </a:rPr>
              <a:t> </a:t>
            </a:r>
            <a:r>
              <a:rPr lang="tr-TR" altLang="en-US" sz="1600" dirty="0" err="1">
                <a:cs typeface="Arial" pitchFamily="34" charset="0"/>
              </a:rPr>
              <a:t>Blackwell</a:t>
            </a:r>
            <a:r>
              <a:rPr lang="tr-TR" altLang="en-US" sz="1600" dirty="0">
                <a:cs typeface="Arial" pitchFamily="34" charset="0"/>
              </a:rPr>
              <a:t> </a:t>
            </a:r>
            <a:r>
              <a:rPr lang="tr-TR" altLang="en-US" sz="1600" dirty="0" err="1">
                <a:cs typeface="Arial" pitchFamily="34" charset="0"/>
              </a:rPr>
              <a:t>Publishing</a:t>
            </a:r>
            <a:r>
              <a:rPr lang="tr-TR" altLang="en-US" sz="1600" dirty="0">
                <a:cs typeface="Arial" pitchFamily="34" charset="0"/>
              </a:rPr>
              <a:t>.</a:t>
            </a:r>
            <a:endParaRPr lang="tr-TR" altLang="en-US" sz="1600" b="1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tr-TR" sz="1600" dirty="0" err="1">
                <a:cs typeface="Arial" pitchFamily="34" charset="0"/>
              </a:rPr>
              <a:t>Singh</a:t>
            </a:r>
            <a:r>
              <a:rPr lang="tr-TR" sz="1600" dirty="0">
                <a:cs typeface="Arial" pitchFamily="34" charset="0"/>
              </a:rPr>
              <a:t>, R.P. </a:t>
            </a:r>
            <a:r>
              <a:rPr lang="tr-TR" sz="1600" dirty="0" err="1">
                <a:cs typeface="Arial" pitchFamily="34" charset="0"/>
              </a:rPr>
              <a:t>and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Heldman</a:t>
            </a:r>
            <a:r>
              <a:rPr lang="tr-TR" sz="1600" dirty="0">
                <a:cs typeface="Arial" pitchFamily="34" charset="0"/>
              </a:rPr>
              <a:t> D.R. (2009) </a:t>
            </a:r>
            <a:r>
              <a:rPr lang="tr-TR" sz="1600" b="1" dirty="0" err="1">
                <a:cs typeface="Arial" pitchFamily="34" charset="0"/>
              </a:rPr>
              <a:t>Introduction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to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food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engineering</a:t>
            </a:r>
            <a:r>
              <a:rPr lang="tr-TR" sz="1600" b="1" dirty="0">
                <a:cs typeface="Arial" pitchFamily="34" charset="0"/>
              </a:rPr>
              <a:t>. </a:t>
            </a:r>
            <a:r>
              <a:rPr lang="tr-TR" sz="1600" b="1" dirty="0" err="1">
                <a:cs typeface="Arial" pitchFamily="34" charset="0"/>
              </a:rPr>
              <a:t>Chapter</a:t>
            </a:r>
            <a:r>
              <a:rPr lang="tr-TR" sz="1600" b="1" dirty="0">
                <a:cs typeface="Arial" pitchFamily="34" charset="0"/>
              </a:rPr>
              <a:t> 15: </a:t>
            </a:r>
            <a:r>
              <a:rPr lang="tr-TR" sz="1600" b="1" dirty="0" err="1">
                <a:cs typeface="Arial" pitchFamily="34" charset="0"/>
              </a:rPr>
              <a:t>Packaging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b="1" dirty="0" err="1">
                <a:cs typeface="Arial" pitchFamily="34" charset="0"/>
              </a:rPr>
              <a:t>concepts</a:t>
            </a:r>
            <a:r>
              <a:rPr lang="tr-TR" sz="1600" b="1" dirty="0">
                <a:cs typeface="Arial" pitchFamily="34" charset="0"/>
              </a:rPr>
              <a:t> </a:t>
            </a:r>
            <a:r>
              <a:rPr lang="tr-TR" sz="1600" dirty="0">
                <a:cs typeface="Arial" pitchFamily="34" charset="0"/>
              </a:rPr>
              <a:t>(4</a:t>
            </a:r>
            <a:r>
              <a:rPr lang="tr-TR" sz="1600" baseline="30000" dirty="0">
                <a:cs typeface="Arial" pitchFamily="34" charset="0"/>
              </a:rPr>
              <a:t>th</a:t>
            </a:r>
            <a:r>
              <a:rPr lang="tr-TR" sz="1600" dirty="0">
                <a:cs typeface="Arial" pitchFamily="34" charset="0"/>
              </a:rPr>
              <a:t> ed.) </a:t>
            </a:r>
            <a:r>
              <a:rPr lang="tr-TR" sz="1600" dirty="0" err="1">
                <a:cs typeface="Arial" pitchFamily="34" charset="0"/>
              </a:rPr>
              <a:t>Academic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Press</a:t>
            </a:r>
            <a:r>
              <a:rPr lang="tr-TR" sz="1600" dirty="0">
                <a:cs typeface="Arial" pitchFamily="34" charset="0"/>
              </a:rPr>
              <a:t>, California, USA. </a:t>
            </a:r>
          </a:p>
          <a:p>
            <a:endParaRPr lang="en-US" sz="1600" dirty="0"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31622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Aerobic</a:t>
            </a:r>
            <a:r>
              <a:rPr lang="tr-TR" sz="4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www.apack.com.tr/images/userfiles/map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5" y="1714473"/>
            <a:ext cx="405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pack.com.tr/images/userfiles/img-learn-packaging-overwr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71" y="1872343"/>
            <a:ext cx="357352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87927" y="4480218"/>
            <a:ext cx="4281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cs typeface="Arial" panose="020B0604020202020204" pitchFamily="34" charset="0"/>
              </a:rPr>
              <a:t>PVC (</a:t>
            </a:r>
            <a:r>
              <a:rPr lang="tr-TR" sz="2400" dirty="0" err="1">
                <a:cs typeface="Arial" panose="020B0604020202020204" pitchFamily="34" charset="0"/>
              </a:rPr>
              <a:t>polyvinyl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chloride</a:t>
            </a:r>
            <a:r>
              <a:rPr lang="tr-TR" sz="2400" dirty="0">
                <a:cs typeface="Arial" panose="020B0604020202020204" pitchFamily="34" charset="0"/>
              </a:rPr>
              <a:t>) </a:t>
            </a:r>
            <a:r>
              <a:rPr lang="tr-TR" sz="2400" dirty="0" err="1">
                <a:cs typeface="Arial" panose="020B0604020202020204" pitchFamily="34" charset="0"/>
              </a:rPr>
              <a:t>or</a:t>
            </a:r>
            <a:r>
              <a:rPr lang="tr-TR" sz="2400" dirty="0">
                <a:cs typeface="Arial" panose="020B0604020202020204" pitchFamily="34" charset="0"/>
              </a:rPr>
              <a:t> PVDC (</a:t>
            </a:r>
            <a:r>
              <a:rPr lang="tr-TR" sz="2400" dirty="0" err="1">
                <a:cs typeface="Arial" panose="020B0604020202020204" pitchFamily="34" charset="0"/>
              </a:rPr>
              <a:t>polyvinylidene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chloride</a:t>
            </a:r>
            <a:r>
              <a:rPr lang="tr-TR" sz="2400" dirty="0">
                <a:cs typeface="Arial" panose="020B0604020202020204" pitchFamily="34" charset="0"/>
              </a:rPr>
              <a:t>) </a:t>
            </a:r>
            <a:r>
              <a:rPr lang="tr-TR" sz="2400" dirty="0" err="1">
                <a:cs typeface="Arial" panose="020B0604020202020204" pitchFamily="34" charset="0"/>
              </a:rPr>
              <a:t>films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around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the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ground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meat</a:t>
            </a:r>
            <a:r>
              <a:rPr lang="tr-TR" sz="2400" dirty="0">
                <a:cs typeface="Arial" panose="020B0604020202020204" pitchFamily="34" charset="0"/>
              </a:rPr>
              <a:t> on PP/EVOH/PE </a:t>
            </a:r>
            <a:r>
              <a:rPr lang="tr-TR" sz="2400" dirty="0" err="1">
                <a:cs typeface="Arial" panose="020B0604020202020204" pitchFamily="34" charset="0"/>
              </a:rPr>
              <a:t>trays</a:t>
            </a:r>
            <a:endParaRPr lang="tr-TR" sz="1200" dirty="0"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853292" y="4457688"/>
            <a:ext cx="398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cs typeface="Arial" panose="020B0604020202020204" pitchFamily="34" charset="0"/>
              </a:rPr>
              <a:t>PVC (</a:t>
            </a:r>
            <a:r>
              <a:rPr lang="tr-TR" sz="2400" dirty="0" err="1">
                <a:cs typeface="Arial" panose="020B0604020202020204" pitchFamily="34" charset="0"/>
              </a:rPr>
              <a:t>polyvinyl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chloride</a:t>
            </a:r>
            <a:r>
              <a:rPr lang="tr-TR" sz="2400" dirty="0">
                <a:cs typeface="Arial" panose="020B0604020202020204" pitchFamily="34" charset="0"/>
              </a:rPr>
              <a:t>) </a:t>
            </a:r>
            <a:r>
              <a:rPr lang="tr-TR" sz="2400" dirty="0" err="1">
                <a:cs typeface="Arial" panose="020B0604020202020204" pitchFamily="34" charset="0"/>
              </a:rPr>
              <a:t>or</a:t>
            </a:r>
            <a:r>
              <a:rPr lang="tr-TR" sz="2400" dirty="0">
                <a:cs typeface="Arial" panose="020B0604020202020204" pitchFamily="34" charset="0"/>
              </a:rPr>
              <a:t> PVDC (</a:t>
            </a:r>
            <a:r>
              <a:rPr lang="tr-TR" sz="2400" dirty="0" err="1">
                <a:cs typeface="Arial" panose="020B0604020202020204" pitchFamily="34" charset="0"/>
              </a:rPr>
              <a:t>polyvinylidene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chloride</a:t>
            </a:r>
            <a:r>
              <a:rPr lang="tr-TR" sz="2400" dirty="0">
                <a:cs typeface="Arial" panose="020B0604020202020204" pitchFamily="34" charset="0"/>
              </a:rPr>
              <a:t>) </a:t>
            </a:r>
            <a:r>
              <a:rPr lang="tr-TR" sz="2400" dirty="0" err="1">
                <a:cs typeface="Arial" panose="020B0604020202020204" pitchFamily="34" charset="0"/>
              </a:rPr>
              <a:t>films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around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the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ground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tr-TR" sz="2400" dirty="0" err="1">
                <a:cs typeface="Arial" panose="020B0604020202020204" pitchFamily="34" charset="0"/>
              </a:rPr>
              <a:t>meat</a:t>
            </a:r>
            <a:r>
              <a:rPr lang="tr-TR" sz="2400" dirty="0">
                <a:cs typeface="Arial" panose="020B0604020202020204" pitchFamily="34" charset="0"/>
              </a:rPr>
              <a:t> on PS (</a:t>
            </a:r>
            <a:r>
              <a:rPr lang="tr-TR" sz="2400" dirty="0" err="1">
                <a:cs typeface="Arial" panose="020B0604020202020204" pitchFamily="34" charset="0"/>
              </a:rPr>
              <a:t>polystyrene</a:t>
            </a:r>
            <a:r>
              <a:rPr lang="tr-TR" sz="2400" dirty="0">
                <a:cs typeface="Arial" panose="020B0604020202020204" pitchFamily="34" charset="0"/>
              </a:rPr>
              <a:t>) </a:t>
            </a:r>
            <a:r>
              <a:rPr lang="tr-TR" sz="2400" dirty="0" err="1">
                <a:cs typeface="Arial" panose="020B0604020202020204" pitchFamily="34" charset="0"/>
              </a:rPr>
              <a:t>foam</a:t>
            </a:r>
            <a:endParaRPr lang="tr-TR" sz="1200" dirty="0"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0" y="6266662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cs typeface="Arial" panose="020B0604020202020204" pitchFamily="34" charset="0"/>
              </a:rPr>
              <a:t>PP/EVOH/PE: </a:t>
            </a:r>
            <a:r>
              <a:rPr lang="tr-TR" sz="2200" b="1" dirty="0" err="1">
                <a:cs typeface="Arial" panose="020B0604020202020204" pitchFamily="34" charset="0"/>
              </a:rPr>
              <a:t>polypropylene</a:t>
            </a:r>
            <a:r>
              <a:rPr lang="tr-TR" sz="2200" b="1" dirty="0">
                <a:cs typeface="Arial" panose="020B0604020202020204" pitchFamily="34" charset="0"/>
              </a:rPr>
              <a:t> + </a:t>
            </a:r>
            <a:r>
              <a:rPr lang="tr-TR" sz="2200" b="1" dirty="0" err="1">
                <a:cs typeface="Arial" panose="020B0604020202020204" pitchFamily="34" charset="0"/>
              </a:rPr>
              <a:t>ethylene</a:t>
            </a:r>
            <a:r>
              <a:rPr lang="tr-TR" sz="2200" b="1" dirty="0">
                <a:cs typeface="Arial" panose="020B0604020202020204" pitchFamily="34" charset="0"/>
              </a:rPr>
              <a:t> </a:t>
            </a:r>
            <a:r>
              <a:rPr lang="tr-TR" sz="2200" b="1" dirty="0" err="1">
                <a:cs typeface="Arial" panose="020B0604020202020204" pitchFamily="34" charset="0"/>
              </a:rPr>
              <a:t>vinyl</a:t>
            </a:r>
            <a:r>
              <a:rPr lang="tr-TR" sz="2200" b="1" dirty="0">
                <a:cs typeface="Arial" panose="020B0604020202020204" pitchFamily="34" charset="0"/>
              </a:rPr>
              <a:t> </a:t>
            </a:r>
            <a:r>
              <a:rPr lang="tr-TR" sz="2200" b="1" dirty="0" err="1">
                <a:cs typeface="Arial" panose="020B0604020202020204" pitchFamily="34" charset="0"/>
              </a:rPr>
              <a:t>alcohol</a:t>
            </a:r>
            <a:r>
              <a:rPr lang="tr-TR" sz="2200" b="1" dirty="0">
                <a:cs typeface="Arial" panose="020B0604020202020204" pitchFamily="34" charset="0"/>
              </a:rPr>
              <a:t> + </a:t>
            </a:r>
            <a:r>
              <a:rPr lang="tr-TR" sz="2200" b="1" dirty="0" err="1">
                <a:cs typeface="Arial" panose="020B0604020202020204" pitchFamily="34" charset="0"/>
              </a:rPr>
              <a:t>polyethylene</a:t>
            </a:r>
            <a:endParaRPr lang="en-US" sz="2200" b="1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B180CF2-4534-407E-B9DB-748F1CB8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246092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595744" y="285736"/>
            <a:ext cx="8091055" cy="961173"/>
          </a:xfrm>
        </p:spPr>
        <p:txBody>
          <a:bodyPr>
            <a:normAutofit/>
          </a:bodyPr>
          <a:lstStyle/>
          <a:p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Aerobic</a:t>
            </a:r>
            <a:r>
              <a:rPr lang="tr-TR" sz="4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>
          <a:xfrm>
            <a:off x="637308" y="1643050"/>
            <a:ext cx="7935219" cy="6593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 err="1">
                <a:solidFill>
                  <a:schemeClr val="tx1"/>
                </a:solidFill>
                <a:cs typeface="Arial" pitchFamily="34" charset="0"/>
              </a:rPr>
              <a:t>Advantages</a:t>
            </a:r>
            <a:endParaRPr lang="tr-TR" sz="3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8472518" cy="4129110"/>
          </a:xfrm>
        </p:spPr>
        <p:txBody>
          <a:bodyPr>
            <a:noAutofit/>
          </a:bodyPr>
          <a:lstStyle/>
          <a:p>
            <a:r>
              <a:rPr lang="tr-TR" sz="2800" dirty="0" err="1">
                <a:cs typeface="Arial" pitchFamily="34" charset="0"/>
              </a:rPr>
              <a:t>It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protects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the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food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from</a:t>
            </a:r>
            <a:r>
              <a:rPr lang="tr-TR" sz="2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cs typeface="Arial" pitchFamily="34" charset="0"/>
              </a:rPr>
              <a:t>contamination</a:t>
            </a:r>
            <a:endParaRPr lang="tr-TR" sz="1200" dirty="0">
              <a:cs typeface="Arial" pitchFamily="34" charset="0"/>
            </a:endParaRPr>
          </a:p>
          <a:p>
            <a:r>
              <a:rPr lang="tr-TR" sz="2800" dirty="0" err="1">
                <a:cs typeface="Arial" pitchFamily="34" charset="0"/>
              </a:rPr>
              <a:t>It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b="1" dirty="0" err="1">
                <a:cs typeface="Arial" pitchFamily="34" charset="0"/>
              </a:rPr>
              <a:t>reduces</a:t>
            </a:r>
            <a:r>
              <a:rPr lang="tr-TR" sz="2800" b="1" dirty="0">
                <a:cs typeface="Arial" pitchFamily="34" charset="0"/>
              </a:rPr>
              <a:t> </a:t>
            </a:r>
            <a:r>
              <a:rPr lang="tr-TR" sz="2800" b="1" dirty="0" err="1">
                <a:cs typeface="Arial" pitchFamily="34" charset="0"/>
              </a:rPr>
              <a:t>mechanical</a:t>
            </a:r>
            <a:r>
              <a:rPr lang="tr-TR" sz="2800" b="1" dirty="0">
                <a:cs typeface="Arial" pitchFamily="34" charset="0"/>
              </a:rPr>
              <a:t> </a:t>
            </a:r>
            <a:r>
              <a:rPr lang="tr-TR" sz="2800" b="1" dirty="0" err="1">
                <a:cs typeface="Arial" pitchFamily="34" charset="0"/>
              </a:rPr>
              <a:t>damage</a:t>
            </a:r>
            <a:endParaRPr lang="tr-TR" sz="1200" dirty="0">
              <a:cs typeface="Arial" pitchFamily="34" charset="0"/>
            </a:endParaRPr>
          </a:p>
          <a:p>
            <a:r>
              <a:rPr lang="tr-TR" sz="2800" dirty="0" err="1">
                <a:cs typeface="Arial" pitchFamily="34" charset="0"/>
              </a:rPr>
              <a:t>It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itchFamily="34" charset="0"/>
              </a:rPr>
              <a:t>improves</a:t>
            </a:r>
            <a:r>
              <a:rPr lang="tr-TR" sz="28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itchFamily="34" charset="0"/>
              </a:rPr>
              <a:t>the</a:t>
            </a:r>
            <a:r>
              <a:rPr lang="tr-TR" sz="28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itchFamily="34" charset="0"/>
              </a:rPr>
              <a:t>product</a:t>
            </a:r>
            <a:r>
              <a:rPr lang="tr-TR" sz="28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00FF"/>
                </a:solidFill>
                <a:cs typeface="Arial" pitchFamily="34" charset="0"/>
              </a:rPr>
              <a:t>appearance</a:t>
            </a:r>
            <a:endParaRPr lang="tr-TR" sz="2800" dirty="0">
              <a:cs typeface="Arial" pitchFamily="34" charset="0"/>
            </a:endParaRPr>
          </a:p>
          <a:p>
            <a:r>
              <a:rPr lang="tr-TR" sz="2800" dirty="0" err="1">
                <a:cs typeface="Arial" pitchFamily="34" charset="0"/>
              </a:rPr>
              <a:t>It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itchFamily="34" charset="0"/>
              </a:rPr>
              <a:t>provides</a:t>
            </a:r>
            <a:r>
              <a:rPr lang="tr-TR" sz="2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itchFamily="34" charset="0"/>
              </a:rPr>
              <a:t>oxymyoglobin</a:t>
            </a:r>
            <a:r>
              <a:rPr lang="tr-TR" sz="2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itchFamily="34" charset="0"/>
              </a:rPr>
              <a:t>formation</a:t>
            </a:r>
            <a:r>
              <a:rPr lang="tr-TR" sz="2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tr-TR" sz="2800" dirty="0">
                <a:cs typeface="Arial" pitchFamily="34" charset="0"/>
              </a:rPr>
              <a:t>in </a:t>
            </a:r>
            <a:r>
              <a:rPr lang="tr-TR" sz="2800" dirty="0" err="1">
                <a:cs typeface="Arial" pitchFamily="34" charset="0"/>
              </a:rPr>
              <a:t>raw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err="1">
                <a:cs typeface="Arial" pitchFamily="34" charset="0"/>
              </a:rPr>
              <a:t>meats</a:t>
            </a:r>
            <a:r>
              <a:rPr lang="tr-TR" sz="2800" dirty="0">
                <a:cs typeface="Arial" pitchFamily="34" charset="0"/>
              </a:rPr>
              <a:t>, </a:t>
            </a:r>
            <a:r>
              <a:rPr lang="tr-TR" sz="2800" dirty="0" err="1">
                <a:cs typeface="Arial" pitchFamily="34" charset="0"/>
              </a:rPr>
              <a:t>which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err="1">
                <a:cs typeface="Arial" pitchFamily="34" charset="0"/>
              </a:rPr>
              <a:t>results</a:t>
            </a:r>
            <a:r>
              <a:rPr lang="tr-TR" sz="2800" dirty="0">
                <a:cs typeface="Arial" pitchFamily="34" charset="0"/>
              </a:rPr>
              <a:t> in </a:t>
            </a:r>
            <a:r>
              <a:rPr lang="tr-TR" sz="2800" b="1" dirty="0" err="1">
                <a:solidFill>
                  <a:srgbClr val="008000"/>
                </a:solidFill>
                <a:cs typeface="Arial" pitchFamily="34" charset="0"/>
              </a:rPr>
              <a:t>desirable</a:t>
            </a:r>
            <a:r>
              <a:rPr lang="tr-TR" sz="2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itchFamily="34" charset="0"/>
              </a:rPr>
              <a:t>red</a:t>
            </a:r>
            <a:r>
              <a:rPr lang="tr-TR" sz="2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tr-TR" sz="2800" b="1" dirty="0" err="1">
                <a:solidFill>
                  <a:srgbClr val="008000"/>
                </a:solidFill>
                <a:cs typeface="Arial" pitchFamily="34" charset="0"/>
              </a:rPr>
              <a:t>color</a:t>
            </a:r>
            <a:r>
              <a:rPr lang="tr-TR" sz="2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endParaRPr lang="tr-TR" sz="2800" dirty="0">
              <a:cs typeface="Arial" pitchFamily="34" charset="0"/>
            </a:endParaRPr>
          </a:p>
          <a:p>
            <a:r>
              <a:rPr lang="tr-TR" sz="2800" dirty="0" err="1">
                <a:cs typeface="Arial" pitchFamily="34" charset="0"/>
              </a:rPr>
              <a:t>It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err="1">
                <a:cs typeface="Arial" pitchFamily="34" charset="0"/>
              </a:rPr>
              <a:t>provide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b="1" dirty="0" err="1">
                <a:cs typeface="Arial" pitchFamily="34" charset="0"/>
              </a:rPr>
              <a:t>good</a:t>
            </a:r>
            <a:r>
              <a:rPr lang="tr-TR" sz="2800" b="1" dirty="0">
                <a:cs typeface="Arial" pitchFamily="34" charset="0"/>
              </a:rPr>
              <a:t> </a:t>
            </a:r>
            <a:r>
              <a:rPr lang="tr-TR" sz="2800" b="1" dirty="0" err="1">
                <a:cs typeface="Arial" pitchFamily="34" charset="0"/>
              </a:rPr>
              <a:t>surface</a:t>
            </a:r>
            <a:r>
              <a:rPr lang="tr-TR" sz="2800" b="1" dirty="0">
                <a:cs typeface="Arial" pitchFamily="34" charset="0"/>
              </a:rPr>
              <a:t> </a:t>
            </a:r>
            <a:r>
              <a:rPr lang="tr-TR" sz="2800" b="1" dirty="0" err="1">
                <a:cs typeface="Arial" pitchFamily="34" charset="0"/>
              </a:rPr>
              <a:t>for</a:t>
            </a:r>
            <a:r>
              <a:rPr lang="tr-TR" sz="2800" b="1" dirty="0">
                <a:cs typeface="Arial" pitchFamily="34" charset="0"/>
              </a:rPr>
              <a:t> </a:t>
            </a:r>
            <a:r>
              <a:rPr lang="tr-TR" sz="2800" b="1" dirty="0" err="1">
                <a:cs typeface="Arial" pitchFamily="34" charset="0"/>
              </a:rPr>
              <a:t>stick</a:t>
            </a:r>
            <a:r>
              <a:rPr lang="tr-TR" sz="2800" b="1" dirty="0">
                <a:cs typeface="Arial" pitchFamily="34" charset="0"/>
              </a:rPr>
              <a:t>-on </a:t>
            </a:r>
            <a:r>
              <a:rPr lang="tr-TR" sz="2800" b="1" dirty="0" err="1">
                <a:cs typeface="Arial" pitchFamily="34" charset="0"/>
              </a:rPr>
              <a:t>labels</a:t>
            </a:r>
            <a:endParaRPr lang="tr-TR" sz="2800" b="1" dirty="0">
              <a:cs typeface="Arial" pitchFamily="34" charset="0"/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1890" y="357166"/>
            <a:ext cx="8104909" cy="889743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002060"/>
                </a:solidFill>
              </a:rPr>
              <a:t>Different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color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forms</a:t>
            </a:r>
            <a:r>
              <a:rPr lang="tr-TR" b="1" dirty="0">
                <a:solidFill>
                  <a:srgbClr val="002060"/>
                </a:solidFill>
              </a:rPr>
              <a:t> of </a:t>
            </a:r>
            <a:r>
              <a:rPr lang="tr-TR" b="1" dirty="0" err="1">
                <a:solidFill>
                  <a:srgbClr val="002060"/>
                </a:solidFill>
              </a:rPr>
              <a:t>raw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meat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err="1"/>
              <a:t>Myoglobin</a:t>
            </a:r>
            <a:r>
              <a:rPr lang="tr-TR" dirty="0"/>
              <a:t>, </a:t>
            </a:r>
            <a:r>
              <a:rPr lang="tr-TR" dirty="0" err="1"/>
              <a:t>oxymyoglobin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methmyoglobin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color</a:t>
            </a:r>
            <a:r>
              <a:rPr lang="tr-TR" dirty="0"/>
              <a:t> </a:t>
            </a:r>
            <a:r>
              <a:rPr lang="tr-TR" dirty="0" err="1"/>
              <a:t>pigments</a:t>
            </a:r>
            <a:r>
              <a:rPr lang="tr-TR" dirty="0"/>
              <a:t> of </a:t>
            </a:r>
            <a:r>
              <a:rPr lang="tr-TR" dirty="0" err="1"/>
              <a:t>raw</a:t>
            </a:r>
            <a:r>
              <a:rPr lang="tr-TR" dirty="0"/>
              <a:t> </a:t>
            </a:r>
            <a:r>
              <a:rPr lang="tr-TR" dirty="0" err="1"/>
              <a:t>meat</a:t>
            </a:r>
            <a:endParaRPr lang="tr-TR" dirty="0"/>
          </a:p>
        </p:txBody>
      </p:sp>
      <p:pic>
        <p:nvPicPr>
          <p:cNvPr id="7" name="Picture 6" descr="http://www.revistavirtualpro.com/revista/imagenes/2005/enero/imagenes/composicion02.jpg"/>
          <p:cNvPicPr>
            <a:picLocks noChangeAspect="1" noChangeArrowheads="1"/>
          </p:cNvPicPr>
          <p:nvPr/>
        </p:nvPicPr>
        <p:blipFill>
          <a:blip r:embed="rId2"/>
          <a:srcRect l="49530" b="53125"/>
          <a:stretch>
            <a:fillRect/>
          </a:stretch>
        </p:blipFill>
        <p:spPr bwMode="auto">
          <a:xfrm>
            <a:off x="285720" y="2751859"/>
            <a:ext cx="269320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revistavirtualpro.com/revista/imagenes/2005/enero/imagenes/composicion02.jpg"/>
          <p:cNvPicPr>
            <a:picLocks noChangeAspect="1" noChangeArrowheads="1"/>
          </p:cNvPicPr>
          <p:nvPr/>
        </p:nvPicPr>
        <p:blipFill>
          <a:blip r:embed="rId2"/>
          <a:srcRect r="50470" b="53125"/>
          <a:stretch>
            <a:fillRect/>
          </a:stretch>
        </p:blipFill>
        <p:spPr bwMode="auto">
          <a:xfrm>
            <a:off x="3150403" y="3796426"/>
            <a:ext cx="2692800" cy="211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revistavirtualpro.com/revista/imagenes/2005/enero/imagenes/composicion02.jpg"/>
          <p:cNvPicPr>
            <a:picLocks noChangeAspect="1" noChangeArrowheads="1"/>
          </p:cNvPicPr>
          <p:nvPr/>
        </p:nvPicPr>
        <p:blipFill>
          <a:blip r:embed="rId2"/>
          <a:srcRect l="49530" t="44744"/>
          <a:stretch>
            <a:fillRect/>
          </a:stretch>
        </p:blipFill>
        <p:spPr bwMode="auto">
          <a:xfrm>
            <a:off x="6042099" y="4217870"/>
            <a:ext cx="2692800" cy="244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şağı Bükülü Ok 9"/>
          <p:cNvSpPr/>
          <p:nvPr/>
        </p:nvSpPr>
        <p:spPr>
          <a:xfrm rot="2465875">
            <a:off x="5581372" y="3834143"/>
            <a:ext cx="1296144" cy="695102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şağı Bükülü Ok 10"/>
          <p:cNvSpPr/>
          <p:nvPr/>
        </p:nvSpPr>
        <p:spPr>
          <a:xfrm rot="2465875">
            <a:off x="2888169" y="3163927"/>
            <a:ext cx="1296144" cy="695102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807870" y="3057815"/>
            <a:ext cx="1682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523284" y="3575786"/>
            <a:ext cx="1682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  <p:extLst>
      <p:ext uri="{BB962C8B-B14F-4D97-AF65-F5344CB8AC3E}">
        <p14:creationId xmlns:p14="http://schemas.microsoft.com/office/powerpoint/2010/main" val="142341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581890" y="214298"/>
            <a:ext cx="8104909" cy="1060320"/>
          </a:xfrm>
        </p:spPr>
        <p:txBody>
          <a:bodyPr>
            <a:normAutofit/>
          </a:bodyPr>
          <a:lstStyle/>
          <a:p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Aerobic</a:t>
            </a:r>
            <a:r>
              <a:rPr lang="tr-TR" sz="4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tr-T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packaging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" name="8 Metin Yer Tutucusu"/>
          <p:cNvSpPr>
            <a:spLocks noGrp="1"/>
          </p:cNvSpPr>
          <p:nvPr>
            <p:ph type="body" sz="half" idx="3"/>
          </p:nvPr>
        </p:nvSpPr>
        <p:spPr>
          <a:xfrm>
            <a:off x="595745" y="1615131"/>
            <a:ext cx="7897091" cy="65484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Disadvantages</a:t>
            </a:r>
            <a:endParaRPr lang="tr-TR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4"/>
          </p:nvPr>
        </p:nvSpPr>
        <p:spPr>
          <a:xfrm>
            <a:off x="357158" y="2357430"/>
            <a:ext cx="8642379" cy="3845720"/>
          </a:xfrm>
        </p:spPr>
        <p:txBody>
          <a:bodyPr>
            <a:noAutofit/>
          </a:bodyPr>
          <a:lstStyle/>
          <a:p>
            <a:r>
              <a:rPr lang="tr-TR" sz="2200" dirty="0" err="1">
                <a:cs typeface="Arial" pitchFamily="34" charset="0"/>
              </a:rPr>
              <a:t>The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wrapping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films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used</a:t>
            </a:r>
            <a:r>
              <a:rPr lang="tr-TR" sz="2200" dirty="0">
                <a:cs typeface="Arial" pitchFamily="34" charset="0"/>
              </a:rPr>
              <a:t> in </a:t>
            </a:r>
            <a:r>
              <a:rPr lang="tr-TR" sz="2200" dirty="0" err="1">
                <a:cs typeface="Arial" pitchFamily="34" charset="0"/>
              </a:rPr>
              <a:t>aerobic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packaging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have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holes</a:t>
            </a:r>
            <a:r>
              <a:rPr lang="tr-TR" sz="2200" dirty="0">
                <a:cs typeface="Arial" pitchFamily="34" charset="0"/>
              </a:rPr>
              <a:t>, </a:t>
            </a:r>
            <a:r>
              <a:rPr lang="tr-TR" sz="2200" dirty="0" err="1">
                <a:cs typeface="Arial" pitchFamily="34" charset="0"/>
              </a:rPr>
              <a:t>pores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or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perforations</a:t>
            </a:r>
            <a:r>
              <a:rPr lang="tr-TR" sz="2200" dirty="0">
                <a:cs typeface="Arial" pitchFamily="34" charset="0"/>
              </a:rPr>
              <a:t>; </a:t>
            </a:r>
            <a:r>
              <a:rPr lang="tr-TR" sz="2200" b="1" dirty="0" err="1">
                <a:cs typeface="Arial" pitchFamily="34" charset="0"/>
              </a:rPr>
              <a:t>therefore</a:t>
            </a:r>
            <a:r>
              <a:rPr lang="tr-TR" sz="2200" b="1" dirty="0">
                <a:cs typeface="Arial" pitchFamily="34" charset="0"/>
              </a:rPr>
              <a:t> </a:t>
            </a:r>
            <a:r>
              <a:rPr lang="tr-TR" sz="2200" b="1" dirty="0" err="1">
                <a:cs typeface="Arial" pitchFamily="34" charset="0"/>
              </a:rPr>
              <a:t>they</a:t>
            </a:r>
            <a:r>
              <a:rPr lang="tr-TR" sz="2200" b="1" dirty="0">
                <a:cs typeface="Arial" pitchFamily="34" charset="0"/>
              </a:rPr>
              <a:t> </a:t>
            </a:r>
            <a:r>
              <a:rPr lang="tr-TR" sz="2200" b="1" dirty="0" err="1">
                <a:cs typeface="Arial" pitchFamily="34" charset="0"/>
              </a:rPr>
              <a:t>are</a:t>
            </a:r>
            <a:r>
              <a:rPr lang="tr-TR" sz="2200" b="1" dirty="0">
                <a:cs typeface="Arial" pitchFamily="34" charset="0"/>
              </a:rPr>
              <a:t> </a:t>
            </a:r>
            <a:r>
              <a:rPr lang="tr-TR" sz="2200" b="1" dirty="0" err="1">
                <a:cs typeface="Arial" pitchFamily="34" charset="0"/>
              </a:rPr>
              <a:t>convenient</a:t>
            </a:r>
            <a:r>
              <a:rPr lang="tr-TR" sz="2200" b="1" dirty="0">
                <a:cs typeface="Arial" pitchFamily="34" charset="0"/>
              </a:rPr>
              <a:t> </a:t>
            </a:r>
            <a:r>
              <a:rPr lang="tr-TR" sz="2200" b="1" dirty="0" err="1">
                <a:cs typeface="Arial" pitchFamily="34" charset="0"/>
              </a:rPr>
              <a:t>for</a:t>
            </a:r>
            <a:r>
              <a:rPr lang="tr-TR" sz="2200" b="1" dirty="0">
                <a:cs typeface="Arial" pitchFamily="34" charset="0"/>
              </a:rPr>
              <a:t> </a:t>
            </a:r>
            <a:r>
              <a:rPr lang="tr-TR" sz="2200" b="1" dirty="0" err="1">
                <a:cs typeface="Arial" pitchFamily="34" charset="0"/>
              </a:rPr>
              <a:t>oxygen</a:t>
            </a:r>
            <a:r>
              <a:rPr lang="tr-TR" sz="2200" b="1" dirty="0">
                <a:cs typeface="Arial" pitchFamily="34" charset="0"/>
              </a:rPr>
              <a:t> </a:t>
            </a:r>
            <a:r>
              <a:rPr lang="tr-TR" sz="2200" b="1" dirty="0" err="1">
                <a:cs typeface="Arial" pitchFamily="34" charset="0"/>
              </a:rPr>
              <a:t>permeability</a:t>
            </a:r>
            <a:endParaRPr lang="tr-TR" sz="2200" b="1" dirty="0">
              <a:cs typeface="Arial" pitchFamily="34" charset="0"/>
            </a:endParaRPr>
          </a:p>
          <a:p>
            <a:pPr>
              <a:buNone/>
            </a:pPr>
            <a:endParaRPr lang="tr-TR" sz="1200" b="1" dirty="0">
              <a:cs typeface="Arial" pitchFamily="34" charset="0"/>
            </a:endParaRPr>
          </a:p>
          <a:p>
            <a:r>
              <a:rPr lang="tr-TR" sz="2200" b="1" dirty="0" err="1">
                <a:solidFill>
                  <a:srgbClr val="C00000"/>
                </a:solidFill>
                <a:cs typeface="Arial" pitchFamily="34" charset="0"/>
              </a:rPr>
              <a:t>Microbial</a:t>
            </a:r>
            <a:r>
              <a:rPr lang="tr-TR" sz="22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200" b="1" dirty="0" err="1">
                <a:solidFill>
                  <a:srgbClr val="C00000"/>
                </a:solidFill>
                <a:cs typeface="Arial" pitchFamily="34" charset="0"/>
              </a:rPr>
              <a:t>spoilage</a:t>
            </a:r>
            <a:r>
              <a:rPr lang="tr-TR" sz="22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tr-TR" sz="2200" dirty="0">
                <a:cs typeface="Arial" pitchFamily="34" charset="0"/>
              </a:rPr>
              <a:t>can </a:t>
            </a:r>
            <a:r>
              <a:rPr lang="tr-TR" sz="2200" dirty="0" err="1">
                <a:cs typeface="Arial" pitchFamily="34" charset="0"/>
              </a:rPr>
              <a:t>occur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due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to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the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growth</a:t>
            </a:r>
            <a:r>
              <a:rPr lang="tr-TR" sz="2200" dirty="0">
                <a:cs typeface="Arial" pitchFamily="34" charset="0"/>
              </a:rPr>
              <a:t> of </a:t>
            </a:r>
            <a:r>
              <a:rPr lang="tr-TR" sz="2200" dirty="0" err="1">
                <a:cs typeface="Arial" pitchFamily="34" charset="0"/>
              </a:rPr>
              <a:t>aerobic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microorganisms</a:t>
            </a:r>
            <a:endParaRPr lang="tr-TR" sz="2200" dirty="0">
              <a:cs typeface="Arial" pitchFamily="34" charset="0"/>
            </a:endParaRPr>
          </a:p>
          <a:p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For</a:t>
            </a:r>
            <a:r>
              <a:rPr lang="tr-TR" sz="2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especially</a:t>
            </a:r>
            <a:r>
              <a:rPr lang="tr-TR" sz="2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meats</a:t>
            </a:r>
            <a:endParaRPr lang="tr-TR" sz="2200" b="1" dirty="0">
              <a:solidFill>
                <a:srgbClr val="0000FF"/>
              </a:solidFill>
              <a:cs typeface="Arial" pitchFamily="34" charset="0"/>
            </a:endParaRPr>
          </a:p>
          <a:p>
            <a:pPr lvl="1"/>
            <a:r>
              <a:rPr lang="tr-TR" sz="2200" dirty="0" err="1">
                <a:cs typeface="Arial" pitchFamily="34" charset="0"/>
              </a:rPr>
              <a:t>Lipids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and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proteins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oxidize</a:t>
            </a:r>
            <a:r>
              <a:rPr lang="tr-TR" sz="2200" dirty="0">
                <a:cs typeface="Arial" pitchFamily="34" charset="0"/>
              </a:rPr>
              <a:t> in </a:t>
            </a:r>
            <a:r>
              <a:rPr lang="tr-TR" sz="2200" dirty="0" err="1">
                <a:cs typeface="Arial" pitchFamily="34" charset="0"/>
              </a:rPr>
              <a:t>the</a:t>
            </a:r>
            <a:r>
              <a:rPr lang="tr-TR" sz="2200" dirty="0">
                <a:cs typeface="Arial" pitchFamily="34" charset="0"/>
              </a:rPr>
              <a:t> presence of </a:t>
            </a:r>
            <a:r>
              <a:rPr lang="tr-TR" sz="2200" dirty="0" err="1">
                <a:cs typeface="Arial" pitchFamily="34" charset="0"/>
              </a:rPr>
              <a:t>oxygen</a:t>
            </a:r>
            <a:endParaRPr lang="tr-TR" sz="2200" dirty="0">
              <a:cs typeface="Arial" pitchFamily="34" charset="0"/>
            </a:endParaRPr>
          </a:p>
          <a:p>
            <a:pPr lvl="1"/>
            <a:r>
              <a:rPr lang="tr-TR" sz="2200" dirty="0" err="1">
                <a:cs typeface="Arial" pitchFamily="34" charset="0"/>
              </a:rPr>
              <a:t>Off</a:t>
            </a:r>
            <a:r>
              <a:rPr lang="tr-TR" sz="2200" dirty="0">
                <a:cs typeface="Arial" pitchFamily="34" charset="0"/>
              </a:rPr>
              <a:t>-</a:t>
            </a:r>
            <a:r>
              <a:rPr lang="tr-TR" sz="2200" dirty="0" err="1">
                <a:cs typeface="Arial" pitchFamily="34" charset="0"/>
              </a:rPr>
              <a:t>odor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and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off</a:t>
            </a:r>
            <a:r>
              <a:rPr lang="tr-TR" sz="2200" dirty="0">
                <a:cs typeface="Arial" pitchFamily="34" charset="0"/>
              </a:rPr>
              <a:t>-</a:t>
            </a:r>
            <a:r>
              <a:rPr lang="tr-TR" sz="2200" dirty="0" err="1">
                <a:cs typeface="Arial" pitchFamily="34" charset="0"/>
              </a:rPr>
              <a:t>taste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formation</a:t>
            </a:r>
            <a:endParaRPr lang="tr-TR" sz="2200" dirty="0">
              <a:cs typeface="Arial" pitchFamily="34" charset="0"/>
            </a:endParaRPr>
          </a:p>
          <a:p>
            <a:pPr lvl="1"/>
            <a:r>
              <a:rPr lang="tr-TR" sz="2200" dirty="0" err="1">
                <a:cs typeface="Arial" pitchFamily="34" charset="0"/>
              </a:rPr>
              <a:t>Color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change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from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red</a:t>
            </a:r>
            <a:r>
              <a:rPr lang="tr-TR" sz="2200" dirty="0">
                <a:cs typeface="Arial" pitchFamily="34" charset="0"/>
              </a:rPr>
              <a:t> (</a:t>
            </a:r>
            <a:r>
              <a:rPr lang="tr-TR" sz="2200" dirty="0" err="1">
                <a:cs typeface="Arial" pitchFamily="34" charset="0"/>
              </a:rPr>
              <a:t>oxymyoglobin</a:t>
            </a:r>
            <a:r>
              <a:rPr lang="tr-TR" sz="2200" dirty="0">
                <a:cs typeface="Arial" pitchFamily="34" charset="0"/>
              </a:rPr>
              <a:t>) </a:t>
            </a:r>
            <a:r>
              <a:rPr lang="tr-TR" sz="2200" dirty="0" err="1">
                <a:cs typeface="Arial" pitchFamily="34" charset="0"/>
              </a:rPr>
              <a:t>to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brown</a:t>
            </a:r>
            <a:r>
              <a:rPr lang="tr-TR" sz="2200" dirty="0">
                <a:cs typeface="Arial" pitchFamily="34" charset="0"/>
              </a:rPr>
              <a:t> (</a:t>
            </a:r>
            <a:r>
              <a:rPr lang="tr-TR" sz="2200" dirty="0" err="1">
                <a:cs typeface="Arial" pitchFamily="34" charset="0"/>
              </a:rPr>
              <a:t>methmyoglobin</a:t>
            </a:r>
            <a:r>
              <a:rPr lang="tr-TR" sz="2200" dirty="0">
                <a:cs typeface="Arial" pitchFamily="34" charset="0"/>
              </a:rPr>
              <a:t>)</a:t>
            </a:r>
          </a:p>
          <a:p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For</a:t>
            </a:r>
            <a:r>
              <a:rPr lang="tr-TR" sz="2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especially</a:t>
            </a:r>
            <a:r>
              <a:rPr lang="tr-TR" sz="2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fruits</a:t>
            </a:r>
            <a:r>
              <a:rPr lang="tr-TR" sz="2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and</a:t>
            </a:r>
            <a:r>
              <a:rPr lang="tr-TR" sz="2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tr-TR" sz="2200" b="1" dirty="0" err="1">
                <a:solidFill>
                  <a:srgbClr val="0000FF"/>
                </a:solidFill>
                <a:cs typeface="Arial" pitchFamily="34" charset="0"/>
              </a:rPr>
              <a:t>vegetables</a:t>
            </a:r>
            <a:endParaRPr lang="tr-TR" sz="2200" b="1" dirty="0">
              <a:solidFill>
                <a:srgbClr val="0000FF"/>
              </a:solidFill>
              <a:cs typeface="Arial" pitchFamily="34" charset="0"/>
            </a:endParaRPr>
          </a:p>
          <a:p>
            <a:pPr lvl="1"/>
            <a:r>
              <a:rPr lang="tr-TR" sz="2200" dirty="0" err="1">
                <a:cs typeface="Arial" pitchFamily="34" charset="0"/>
              </a:rPr>
              <a:t>Tissue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softening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and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brown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color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formation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due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to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enzymatic</a:t>
            </a:r>
            <a:r>
              <a:rPr lang="tr-TR" sz="2200" dirty="0">
                <a:cs typeface="Arial" pitchFamily="34" charset="0"/>
              </a:rPr>
              <a:t> </a:t>
            </a:r>
            <a:r>
              <a:rPr lang="tr-TR" sz="2200" dirty="0" err="1">
                <a:cs typeface="Arial" pitchFamily="34" charset="0"/>
              </a:rPr>
              <a:t>reactions</a:t>
            </a:r>
            <a:endParaRPr lang="tr-TR" sz="2200" dirty="0">
              <a:cs typeface="Arial" pitchFamily="34" charset="0"/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D054207C-DCCA-4606-95F3-183AC35DE7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chemeClr val="tx1"/>
                </a:solidFill>
              </a:rPr>
              <a:t>VACUUM PACKAGING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7917" t="58523" r="36217" b="19318"/>
          <a:stretch>
            <a:fillRect/>
          </a:stretch>
        </p:blipFill>
        <p:spPr bwMode="auto">
          <a:xfrm>
            <a:off x="6197331" y="3287337"/>
            <a:ext cx="2658786" cy="278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vakum ambalaj sucuk ile ilgili gÃ¶rsel sonucu"/>
          <p:cNvPicPr>
            <a:picLocks noChangeAspect="1" noChangeArrowheads="1"/>
          </p:cNvPicPr>
          <p:nvPr/>
        </p:nvPicPr>
        <p:blipFill>
          <a:blip r:embed="rId3"/>
          <a:srcRect r="70274" b="20066"/>
          <a:stretch>
            <a:fillRect/>
          </a:stretch>
        </p:blipFill>
        <p:spPr bwMode="auto">
          <a:xfrm>
            <a:off x="4141209" y="3363165"/>
            <a:ext cx="1857388" cy="2276496"/>
          </a:xfrm>
          <a:prstGeom prst="rect">
            <a:avLst/>
          </a:prstGeom>
          <a:noFill/>
        </p:spPr>
      </p:pic>
      <p:pic>
        <p:nvPicPr>
          <p:cNvPr id="10" name="Picture 10" descr="Ä°lgili resim"/>
          <p:cNvPicPr>
            <a:picLocks noChangeAspect="1" noChangeArrowheads="1"/>
          </p:cNvPicPr>
          <p:nvPr/>
        </p:nvPicPr>
        <p:blipFill>
          <a:blip r:embed="rId4" cstate="print"/>
          <a:srcRect t="19048" b="9524"/>
          <a:stretch>
            <a:fillRect/>
          </a:stretch>
        </p:blipFill>
        <p:spPr bwMode="auto">
          <a:xfrm>
            <a:off x="283557" y="3431353"/>
            <a:ext cx="3571900" cy="2551357"/>
          </a:xfrm>
          <a:prstGeom prst="rect">
            <a:avLst/>
          </a:prstGeom>
          <a:noFill/>
        </p:spPr>
      </p:pic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228-FP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1275</TotalTime>
  <Words>2335</Words>
  <Application>Microsoft Office PowerPoint</Application>
  <PresentationFormat>Ekran Gösterisi (4:3)</PresentationFormat>
  <Paragraphs>289</Paragraphs>
  <Slides>40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Tw Cen MT</vt:lpstr>
      <vt:lpstr>Wingdings</vt:lpstr>
      <vt:lpstr>Wingdings 2</vt:lpstr>
      <vt:lpstr>Tema1</vt:lpstr>
      <vt:lpstr>PACKAGING TECHNOLOGIES</vt:lpstr>
      <vt:lpstr>Different packaging technologies</vt:lpstr>
      <vt:lpstr>AEROBIC PACKAGING</vt:lpstr>
      <vt:lpstr>Aerobic packaging</vt:lpstr>
      <vt:lpstr>Aerobic packaging</vt:lpstr>
      <vt:lpstr>Aerobic packaging</vt:lpstr>
      <vt:lpstr>Different color forms of raw meat</vt:lpstr>
      <vt:lpstr>Aerobic packaging</vt:lpstr>
      <vt:lpstr>VACUUM PACKAGING</vt:lpstr>
      <vt:lpstr>Vacuum packaging</vt:lpstr>
      <vt:lpstr>Vacuum packaging</vt:lpstr>
      <vt:lpstr>Vacuum packaging</vt:lpstr>
      <vt:lpstr>MODIFIED ATMOSPHERE PACKAGING</vt:lpstr>
      <vt:lpstr>Modified atmosphere packaging (MAP)</vt:lpstr>
      <vt:lpstr>Functions of gases in MAP</vt:lpstr>
      <vt:lpstr>Functions of gases in MAP</vt:lpstr>
      <vt:lpstr>Functions of gases in MAP</vt:lpstr>
      <vt:lpstr>PowerPoint Sunusu</vt:lpstr>
      <vt:lpstr>ACTIVE PACKAGING</vt:lpstr>
      <vt:lpstr>Active packaging</vt:lpstr>
      <vt:lpstr>Mechanism of active packaging</vt:lpstr>
      <vt:lpstr>Mechanism of active packaging</vt:lpstr>
      <vt:lpstr>Different types of active packaging </vt:lpstr>
      <vt:lpstr>Different types of active packaging</vt:lpstr>
      <vt:lpstr>INTELLIGENT (SMART) PACKAGING</vt:lpstr>
      <vt:lpstr>Intelligent (smart) packaging</vt:lpstr>
      <vt:lpstr>PowerPoint Sunusu</vt:lpstr>
      <vt:lpstr>PowerPoint Sunusu</vt:lpstr>
      <vt:lpstr>Different types of smart packaging</vt:lpstr>
      <vt:lpstr>Working principles of indicators</vt:lpstr>
      <vt:lpstr>The difference between active and intelligent packaging</vt:lpstr>
      <vt:lpstr>EDIBLE PACKAGING</vt:lpstr>
      <vt:lpstr>Edible packaging</vt:lpstr>
      <vt:lpstr>Natural polymers for edible packaging</vt:lpstr>
      <vt:lpstr>Polysaccharide-based polymers</vt:lpstr>
      <vt:lpstr>Lipid- and protein-based polymers</vt:lpstr>
      <vt:lpstr>Functions of edible packaging</vt:lpstr>
      <vt:lpstr>A common example for edible packaging application</vt:lpstr>
      <vt:lpstr>PowerPoint Sunusu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EDA DEMİROK SONCU</cp:lastModifiedBy>
  <cp:revision>70</cp:revision>
  <dcterms:created xsi:type="dcterms:W3CDTF">2020-02-11T12:23:21Z</dcterms:created>
  <dcterms:modified xsi:type="dcterms:W3CDTF">2021-05-03T23:20:04Z</dcterms:modified>
</cp:coreProperties>
</file>