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6E737E7-133F-4E42-ACDE-C164CB6FDFC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1708107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E737E7-133F-4E42-ACDE-C164CB6FDFC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3340453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E737E7-133F-4E42-ACDE-C164CB6FDFC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2925432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6E737E7-133F-4E42-ACDE-C164CB6FDFC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2568891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6E737E7-133F-4E42-ACDE-C164CB6FDFC9}"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34911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6E737E7-133F-4E42-ACDE-C164CB6FDFC9}"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2845820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6E737E7-133F-4E42-ACDE-C164CB6FDFC9}"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806057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6E737E7-133F-4E42-ACDE-C164CB6FDFC9}"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534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6E737E7-133F-4E42-ACDE-C164CB6FDFC9}"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3503955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6E737E7-133F-4E42-ACDE-C164CB6FDFC9}"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1182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6E737E7-133F-4E42-ACDE-C164CB6FDFC9}"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AB32671-AE3E-4C8B-95AF-E80D649D776C}" type="slidenum">
              <a:rPr lang="tr-TR" smtClean="0"/>
              <a:t>‹#›</a:t>
            </a:fld>
            <a:endParaRPr lang="tr-TR"/>
          </a:p>
        </p:txBody>
      </p:sp>
    </p:spTree>
    <p:extLst>
      <p:ext uri="{BB962C8B-B14F-4D97-AF65-F5344CB8AC3E}">
        <p14:creationId xmlns:p14="http://schemas.microsoft.com/office/powerpoint/2010/main" val="3560770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E737E7-133F-4E42-ACDE-C164CB6FDFC9}"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B32671-AE3E-4C8B-95AF-E80D649D776C}" type="slidenum">
              <a:rPr lang="tr-TR" smtClean="0"/>
              <a:t>‹#›</a:t>
            </a:fld>
            <a:endParaRPr lang="tr-TR"/>
          </a:p>
        </p:txBody>
      </p:sp>
    </p:spTree>
    <p:extLst>
      <p:ext uri="{BB962C8B-B14F-4D97-AF65-F5344CB8AC3E}">
        <p14:creationId xmlns:p14="http://schemas.microsoft.com/office/powerpoint/2010/main" val="3610894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sozluk.gov.t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Tema</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730397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Şiir incelemesinde en önemli evrelerin başında «</a:t>
            </a:r>
            <a:r>
              <a:rPr lang="tr-TR" dirty="0" err="1" smtClean="0"/>
              <a:t>tema»yı</a:t>
            </a:r>
            <a:r>
              <a:rPr lang="tr-TR" dirty="0" smtClean="0"/>
              <a:t> saptamak gelir.</a:t>
            </a:r>
          </a:p>
          <a:p>
            <a:r>
              <a:rPr lang="tr-TR" dirty="0" smtClean="0"/>
              <a:t>Tema sözcüğü, Yunanca «konu» anlamındaki «tem» sözcüğünden gelir. Türkçede, İtalyancadaki biçimiyle «tema» olarak kullanılmaktadır.</a:t>
            </a:r>
          </a:p>
          <a:p>
            <a:r>
              <a:rPr lang="tr-TR" dirty="0" smtClean="0"/>
              <a:t>Tema, Türkçe </a:t>
            </a:r>
            <a:r>
              <a:rPr lang="tr-TR" dirty="0" err="1" smtClean="0"/>
              <a:t>Sözlük’te</a:t>
            </a:r>
            <a:r>
              <a:rPr lang="tr-TR" dirty="0" smtClean="0"/>
              <a:t> şu şekilde </a:t>
            </a:r>
            <a:r>
              <a:rPr lang="tr-TR" dirty="0" err="1" smtClean="0"/>
              <a:t>tınamlanmaktadır</a:t>
            </a:r>
            <a:r>
              <a:rPr lang="tr-TR" dirty="0" smtClean="0"/>
              <a:t>:</a:t>
            </a:r>
            <a:br>
              <a:rPr lang="tr-TR" dirty="0" smtClean="0"/>
            </a:br>
            <a:endParaRPr lang="tr-TR" dirty="0" smtClean="0"/>
          </a:p>
          <a:p>
            <a:r>
              <a:rPr lang="tr-TR" dirty="0" smtClean="0"/>
              <a:t>«1. isim Asıl konu, temel motif, ana konu:</a:t>
            </a:r>
          </a:p>
          <a:p>
            <a:pPr marL="0" indent="0">
              <a:buNone/>
            </a:pPr>
            <a:r>
              <a:rPr lang="tr-TR" dirty="0"/>
              <a:t> </a:t>
            </a:r>
            <a:r>
              <a:rPr lang="tr-TR" dirty="0" smtClean="0"/>
              <a:t>  Anıtın teması, Kurtuluş Savaşı'ydı. Tablonun teması.</a:t>
            </a:r>
          </a:p>
          <a:p>
            <a:r>
              <a:rPr lang="tr-TR" dirty="0" smtClean="0"/>
              <a:t>2. isim, edebiyat Öğretici veya edebî bir eserde işlenen konu, düşünce, görüş, tem, ana konu.</a:t>
            </a:r>
          </a:p>
          <a:p>
            <a:r>
              <a:rPr lang="tr-TR" dirty="0" smtClean="0"/>
              <a:t>3. isim, müzik Bir besteyi oluşturan temel motif, ana konu.»</a:t>
            </a:r>
            <a:br>
              <a:rPr lang="tr-TR" dirty="0" smtClean="0"/>
            </a:br>
            <a:r>
              <a:rPr lang="tr-TR" dirty="0" smtClean="0"/>
              <a:t>(</a:t>
            </a:r>
            <a:r>
              <a:rPr lang="tr-TR" dirty="0" smtClean="0">
                <a:hlinkClick r:id="rId2"/>
              </a:rPr>
              <a:t>https://sozluk.gov.tr/</a:t>
            </a:r>
            <a:r>
              <a:rPr lang="tr-TR" dirty="0" smtClean="0"/>
              <a:t>) </a:t>
            </a:r>
          </a:p>
          <a:p>
            <a:endParaRPr lang="tr-TR" dirty="0"/>
          </a:p>
        </p:txBody>
      </p:sp>
    </p:spTree>
    <p:extLst>
      <p:ext uri="{BB962C8B-B14F-4D97-AF65-F5344CB8AC3E}">
        <p14:creationId xmlns:p14="http://schemas.microsoft.com/office/powerpoint/2010/main" val="2025840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Tema, yalnızca şiire özgü bir terim değildir; diğer edebî türlerde ve resimden müziğe kadar başka sanat alanındaki yapıtlarda da tema bulunur.</a:t>
            </a:r>
          </a:p>
          <a:p>
            <a:r>
              <a:rPr lang="tr-TR" dirty="0" smtClean="0"/>
              <a:t>Bir yapıtın konusu; o yapıtta üzerinde durulan/ hakkında söz söylenen olay, olgu, durum, kişi, sorun vs. olabilir. Ancak sanat yapıtlarında bunların bütün yönleriyle, ayrıntılı ya da açıklayıcı biçimde işlenmesi düşünülemez. Bu, hem sanat yapının kapsamı hem de mahiyeti bakımından olanaksızdır. Sanat yapıtları, sınırlandırılmış ve ayrıntıya yönelen bir dikkat biçiminin dayandığı ana duygularla tematik bir doku kazanır. Bu bakımdan tema, özel ve hatta öznel nitelikte bir anlam vurgusu taşır. Şiirde; seçilen her sözcük, müzikal ve ritmik yapı, başvurulan anlatım teknikleri, imgeler ve simgeler vs. tema etrafında varlık bulurlar ve temayı belirginleştirme işlevine sahiptirler. Tema, bir bakıma, o yapıttaki bütün ögeleri bütüncül bir yapıya ve </a:t>
            </a:r>
            <a:r>
              <a:rPr lang="tr-TR" dirty="0" err="1" smtClean="0"/>
              <a:t>örgülenime</a:t>
            </a:r>
            <a:r>
              <a:rPr lang="tr-TR" dirty="0" smtClean="0"/>
              <a:t> kavuşturan, yani onları </a:t>
            </a:r>
            <a:r>
              <a:rPr lang="tr-TR" dirty="0" err="1" smtClean="0"/>
              <a:t>işlevselleştiren</a:t>
            </a:r>
            <a:r>
              <a:rPr lang="tr-TR" dirty="0"/>
              <a:t> </a:t>
            </a:r>
            <a:r>
              <a:rPr lang="tr-TR" dirty="0" smtClean="0"/>
              <a:t>ana ögedir. O nedenle bir şiirin temasının saptanması, öncelikli öneme sahiptir. Bu, aynı zamanda diğer ögelerin işlevselliğini belirlemede ve değerlendirmede de temel bir gerekliliğe işaret eder.</a:t>
            </a:r>
            <a:endParaRPr lang="tr-TR" dirty="0"/>
          </a:p>
        </p:txBody>
      </p:sp>
    </p:spTree>
    <p:extLst>
      <p:ext uri="{BB962C8B-B14F-4D97-AF65-F5344CB8AC3E}">
        <p14:creationId xmlns:p14="http://schemas.microsoft.com/office/powerpoint/2010/main" val="1446563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Tema incelemesi, metnin içeriğine yönelik bir incelemedir. Şiirin bütününden hareketle teması saptanabilir.</a:t>
            </a:r>
          </a:p>
          <a:p>
            <a:r>
              <a:rPr lang="tr-TR" dirty="0" smtClean="0"/>
              <a:t>İçerik için «muhteva», «öz» gibi sözcükler de kullanılır.</a:t>
            </a:r>
          </a:p>
          <a:p>
            <a:r>
              <a:rPr lang="tr-TR" dirty="0" smtClean="0"/>
              <a:t>Şiirde içerik, şairin kendi sanatsal perspektifinden yaptığı seçimlerle oluşur. O nedenle de tema için salt bir sözcük belirtmek, şiirin içeriğinden ziyade o sözcüğün kavram alanına işaret eder. Şiirde tema, şairin perspektifi ve seçimlerinden hareketle belirlenebilir.</a:t>
            </a:r>
            <a:endParaRPr lang="tr-TR" dirty="0"/>
          </a:p>
        </p:txBody>
      </p:sp>
    </p:spTree>
    <p:extLst>
      <p:ext uri="{BB962C8B-B14F-4D97-AF65-F5344CB8AC3E}">
        <p14:creationId xmlns:p14="http://schemas.microsoft.com/office/powerpoint/2010/main" val="893011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Şiir, öncelikle şairin yaşamı, olay ve olguları, nesneleri öznel kavrayışına ve bu kavrayış üzerine kurduğu dile dayanır. </a:t>
            </a:r>
          </a:p>
          <a:p>
            <a:r>
              <a:rPr lang="tr-TR" dirty="0" smtClean="0"/>
              <a:t>O nedenle, genel bir kavramın şairin algı, kavrayış, bakış ve dilinde nasıl bir şekil aldığını görebilmek gerekir. Örneğin aşk, yalnızlık, ölüm gibi kavramlar geneldir; ama bir şiirde bu kavramların okur karşısına çıkışı, şairin sözünü ettiğimiz perspektifte şekillenen duygu ve düşüncelerine göredir. Bunu, ancak her metnin kendi iç yapısından  çıkarabiliriz. Okura, kimi anahtar sözcükler ya da yinelemeler kimi zaman bu bakımdan ipucu verebilir. Sözcüklerin çağrışım zincirlerini ve aralarındaki anlam ilişkilerini dikkatlice izlemek/incelemek, şiirin temasını belirleme açısından zorunluluktur.</a:t>
            </a:r>
          </a:p>
          <a:p>
            <a:pPr marL="0" indent="0">
              <a:buNone/>
            </a:pPr>
            <a:endParaRPr lang="tr-TR" dirty="0"/>
          </a:p>
        </p:txBody>
      </p:sp>
    </p:spTree>
    <p:extLst>
      <p:ext uri="{BB962C8B-B14F-4D97-AF65-F5344CB8AC3E}">
        <p14:creationId xmlns:p14="http://schemas.microsoft.com/office/powerpoint/2010/main" val="324002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Tema, incelenecek şiire özgüdür. Temanın bağlı olduğu ana kavramı bulmak, şiirin ona özgü yanlarını bulmak anlamına gelmez. Aynı kavram ya da konular etrafında onlarca, yüzlerce şair verimler ortaya koymuş olabilir; ama bunların tematik sunumu, her şairde aynı olamaz. O durumda bir «</a:t>
            </a:r>
            <a:r>
              <a:rPr lang="tr-TR" dirty="0" err="1" smtClean="0"/>
              <a:t>taklit»ten</a:t>
            </a:r>
            <a:r>
              <a:rPr lang="tr-TR" dirty="0" smtClean="0"/>
              <a:t>, özgün olmamadan da söz edilebilir. Hatta bir şairin aynı kavram ya da konu etrafındaki başka şiirlerinin de tematik yapısı farklı farklı olur; değilse kendisini yinelediği söylenebilir. Demek ki tema öznel olduğu kadar belirli bir metne de özgüdür. Bu ayrım noktalarına ilk dikkati çekenler, biçimci kuram ve yöntem içindeki eleştirmenler olmuşlardır. Özellikle Yeni Eleştiri ile gelişen dikkat biçimi, bu bakımdan önemli katkılar sağlamıştır. Modern edebiyat metinlerinin kendine özgü yanları da söz konusu ayrım noktasındaki teorik yaklaşımların zenginleşmesine ve derinleşmesine olanak hazırlamıştır.</a:t>
            </a:r>
            <a:endParaRPr lang="tr-TR" dirty="0"/>
          </a:p>
        </p:txBody>
      </p:sp>
    </p:spTree>
    <p:extLst>
      <p:ext uri="{BB962C8B-B14F-4D97-AF65-F5344CB8AC3E}">
        <p14:creationId xmlns:p14="http://schemas.microsoft.com/office/powerpoint/2010/main" val="1469708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Şiirde egemen olan ana duygu ya da düşünce, bazen en belirgin biçimiyle bir dizede ya da şiirin bir bölümünde de ifade edilmiş olabilir; ancak bu her zaman söz konusu değildir.</a:t>
            </a:r>
          </a:p>
          <a:p>
            <a:r>
              <a:rPr lang="tr-TR" dirty="0" smtClean="0"/>
              <a:t>Temayı besleyen yan ya da yardımcı temalar da şiirde yer alabilir. Bunlar, genellikle, ana duygu ya da düşünce ile yakın ilişkili duygu ve düşüncelerin yer aldığı dizelerdir.</a:t>
            </a:r>
          </a:p>
          <a:p>
            <a:r>
              <a:rPr lang="tr-TR" dirty="0" smtClean="0"/>
              <a:t>Yan ya da yardımcı temalar, ana temada buluşurlar. Onlar nasıl ki ana temayı besleyip zenginleştiriyorsa ana tema da onları metnin organik yapısı açısından </a:t>
            </a:r>
            <a:r>
              <a:rPr lang="tr-TR" dirty="0" err="1" smtClean="0"/>
              <a:t>işlevselleştirir</a:t>
            </a:r>
            <a:r>
              <a:rPr lang="tr-TR" dirty="0" smtClean="0"/>
              <a:t>; yani gereksiz ya da fazlalık olmalarının önüne geçer.</a:t>
            </a:r>
            <a:endParaRPr lang="tr-TR" dirty="0"/>
          </a:p>
        </p:txBody>
      </p:sp>
    </p:spTree>
    <p:extLst>
      <p:ext uri="{BB962C8B-B14F-4D97-AF65-F5344CB8AC3E}">
        <p14:creationId xmlns:p14="http://schemas.microsoft.com/office/powerpoint/2010/main" val="4006740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Tema sözcüğünün Türkçe karşılığı olarak önerilen ama kullanımı pek yaygın olmayan «izlek» sözcüğü de aslında bu konuyu anlamamız için bize yardımcı olabilecek bir tanıma sahiptir. Türkçe </a:t>
            </a:r>
            <a:r>
              <a:rPr lang="tr-TR" dirty="0" err="1" smtClean="0"/>
              <a:t>Sözlük’te</a:t>
            </a:r>
            <a:r>
              <a:rPr lang="tr-TR" dirty="0" smtClean="0"/>
              <a:t> «izlek» şu şekilde tanımlanmaktadır:</a:t>
            </a:r>
          </a:p>
          <a:p>
            <a:endParaRPr lang="tr-TR" dirty="0" smtClean="0"/>
          </a:p>
          <a:p>
            <a:r>
              <a:rPr lang="tr-TR" dirty="0" smtClean="0"/>
              <a:t>«1. isim, halk ağzında Keçi yolu, patika.</a:t>
            </a:r>
          </a:p>
          <a:p>
            <a:r>
              <a:rPr lang="tr-TR" dirty="0" smtClean="0"/>
              <a:t>2. isim, halk ağzında, edebiyat Bir edebî eserde işlenen konunun anlamca ortaya koyduğu ana yönelim.»</a:t>
            </a:r>
          </a:p>
          <a:p>
            <a:pPr marL="0" indent="0">
              <a:buNone/>
            </a:pPr>
            <a:r>
              <a:rPr lang="tr-TR" dirty="0" smtClean="0"/>
              <a:t>(https://sozluk.gov.tr/)</a:t>
            </a:r>
            <a:endParaRPr lang="tr-TR" dirty="0"/>
          </a:p>
        </p:txBody>
      </p:sp>
    </p:spTree>
    <p:extLst>
      <p:ext uri="{BB962C8B-B14F-4D97-AF65-F5344CB8AC3E}">
        <p14:creationId xmlns:p14="http://schemas.microsoft.com/office/powerpoint/2010/main" val="1026961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Sözcüğün ikinci tanımı, bu bakımdan özellikle fikir vericidir.</a:t>
            </a:r>
          </a:p>
          <a:p>
            <a:r>
              <a:rPr lang="tr-TR" dirty="0" smtClean="0"/>
              <a:t>Bu yönde düşündüğümüzde, örneğin «ölüm» bağlamındaki bir tema; insanın ölümlü bir varlık oluşu karşısındaki çaresizliği içinde çevresindeki nesnelerin varlıklarıyla yokluklarını özdeş görmesi olabilir. Bu görme biçimine bağlı olarak çağrışım dünyasındaki düşüncelerin ve birbirini tetikleyen duyguların dizelere yayılışı izlenebilir.</a:t>
            </a:r>
          </a:p>
          <a:p>
            <a:r>
              <a:rPr lang="tr-TR" dirty="0" smtClean="0"/>
              <a:t>Tema belirlenmeden yapılacak bir şiir incelemesi, bazı teknik detaylardan öteye gidemez.  </a:t>
            </a:r>
          </a:p>
          <a:p>
            <a:r>
              <a:rPr lang="tr-TR" dirty="0" smtClean="0"/>
              <a:t>Kimi metinler, temanın belirli kategorilere ayrılmasına ve kendi temasının o kategorilerden biri içinde ifade edilmesine olanak verebilir («toplumsal», «bireysel» gibi). Bu nitelikler ya da kategorik konumlanış, metnin sanatsal niteliği ya da estetik değeri açısından doğrudan bir belirleyiciliğe sahip değildir.</a:t>
            </a:r>
          </a:p>
          <a:p>
            <a:r>
              <a:rPr lang="tr-TR" dirty="0" smtClean="0"/>
              <a:t>Edebiyat tarihini iyi anlayabilmek için tematik değişimlerin tarihini de </a:t>
            </a:r>
            <a:r>
              <a:rPr lang="tr-TR" smtClean="0"/>
              <a:t>iyi izleyebilmek gerekir.</a:t>
            </a:r>
            <a:endParaRPr lang="tr-TR"/>
          </a:p>
        </p:txBody>
      </p:sp>
    </p:spTree>
    <p:extLst>
      <p:ext uri="{BB962C8B-B14F-4D97-AF65-F5344CB8AC3E}">
        <p14:creationId xmlns:p14="http://schemas.microsoft.com/office/powerpoint/2010/main" val="40478428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TotalTime>
  <Words>854</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Tema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dc:title>
  <dc:creator>pc</dc:creator>
  <cp:lastModifiedBy>pc</cp:lastModifiedBy>
  <cp:revision>10</cp:revision>
  <dcterms:created xsi:type="dcterms:W3CDTF">2020-04-30T21:45:05Z</dcterms:created>
  <dcterms:modified xsi:type="dcterms:W3CDTF">2020-05-04T01:11:59Z</dcterms:modified>
</cp:coreProperties>
</file>