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339" r:id="rId3"/>
    <p:sldId id="303" r:id="rId4"/>
    <p:sldId id="304" r:id="rId5"/>
    <p:sldId id="305" r:id="rId6"/>
    <p:sldId id="342" r:id="rId7"/>
    <p:sldId id="343" r:id="rId8"/>
    <p:sldId id="344" r:id="rId9"/>
    <p:sldId id="345" r:id="rId10"/>
    <p:sldId id="306" r:id="rId11"/>
    <p:sldId id="346" r:id="rId12"/>
    <p:sldId id="307" r:id="rId13"/>
    <p:sldId id="353" r:id="rId14"/>
    <p:sldId id="308" r:id="rId15"/>
    <p:sldId id="347" r:id="rId16"/>
    <p:sldId id="350" r:id="rId17"/>
    <p:sldId id="352" r:id="rId18"/>
    <p:sldId id="349" r:id="rId19"/>
    <p:sldId id="351" r:id="rId20"/>
    <p:sldId id="348" r:id="rId21"/>
    <p:sldId id="309"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351129" y="1630122"/>
            <a:ext cx="9436740"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Bu 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sz="2700" i="1" dirty="0" smtClean="0"/>
              <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 20 Kasım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Prosesiniz kaynak verimli mi?</a:t>
            </a:r>
            <a:endParaRPr lang="tr-TR" b="1" dirty="0">
              <a:solidFill>
                <a:srgbClr val="FF0000"/>
              </a:solidFill>
            </a:endParaRPr>
          </a:p>
        </p:txBody>
      </p:sp>
      <p:sp>
        <p:nvSpPr>
          <p:cNvPr id="3" name="İçerik Yer Tutucusu 2"/>
          <p:cNvSpPr>
            <a:spLocks noGrp="1"/>
          </p:cNvSpPr>
          <p:nvPr>
            <p:ph idx="1"/>
          </p:nvPr>
        </p:nvSpPr>
        <p:spPr/>
        <p:txBody>
          <a:bodyPr>
            <a:normAutofit fontScale="62500" lnSpcReduction="20000"/>
          </a:bodyPr>
          <a:lstStyle/>
          <a:p>
            <a:r>
              <a:rPr lang="tr-TR" sz="4400" dirty="0" smtClean="0"/>
              <a:t>Bir ürünün su ayak izini, birim üretim başına su hacmi olarak ölçtüğümüzde, o ürünün ne kadar verimli bir biçimde üretildiğini değerlendirebiliriz.</a:t>
            </a:r>
            <a:r>
              <a:rPr lang="en-US" sz="4400" dirty="0" smtClean="0"/>
              <a:t> </a:t>
            </a:r>
            <a:endParaRPr lang="tr-TR" sz="4400" dirty="0" smtClean="0"/>
          </a:p>
          <a:p>
            <a:r>
              <a:rPr lang="tr-TR" sz="4400" dirty="0" smtClean="0"/>
              <a:t>Bir diğer deyişle, ürünün su ayak izi tatlı su kaynaklarının ne kadar verimli kullanıldığını gösterir, yani kullanılan suyun her litresinden kaç birim üretim elde edildi?</a:t>
            </a:r>
          </a:p>
          <a:p>
            <a:r>
              <a:rPr lang="tr-TR" sz="4400" dirty="0" smtClean="0"/>
              <a:t>Kaynak verimliliğinin bu ölçütü, hem kullanılan su miktarına, hem yeşil ve mavi su ayak izine hem de kullanılan asimilasyon kapasitesine (gri su ayak izi) uygulanabilir</a:t>
            </a:r>
            <a:r>
              <a:rPr lang="en-US" sz="4400" dirty="0" smtClean="0"/>
              <a:t>. </a:t>
            </a:r>
            <a:endParaRPr lang="tr-TR" sz="4400" dirty="0" smtClean="0"/>
          </a:p>
          <a:p>
            <a:r>
              <a:rPr lang="tr-TR" sz="4400" dirty="0" smtClean="0"/>
              <a:t>Gri su ayak izi daha düşük olan bir ürün üretirsek tatlı su kaynakları üzerinde daha az baskıya neden olur ve su kalitesi bozulmasına daha az katkı yaparız. </a:t>
            </a:r>
            <a:endParaRPr lang="tr-TR" sz="4400" dirty="0">
              <a:latin typeface="+mj-lt"/>
              <a:ea typeface="+mj-ea"/>
              <a:cs typeface="+mj-cs"/>
            </a:endParaRPr>
          </a:p>
        </p:txBody>
      </p:sp>
    </p:spTree>
    <p:extLst>
      <p:ext uri="{BB962C8B-B14F-4D97-AF65-F5344CB8AC3E}">
        <p14:creationId xmlns:p14="http://schemas.microsoft.com/office/powerpoint/2010/main" val="492715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62595" y="126142"/>
            <a:ext cx="8597400" cy="6731858"/>
          </a:xfrm>
          <a:prstGeom prst="rect">
            <a:avLst/>
          </a:prstGeom>
        </p:spPr>
      </p:pic>
    </p:spTree>
    <p:extLst>
      <p:ext uri="{BB962C8B-B14F-4D97-AF65-F5344CB8AC3E}">
        <p14:creationId xmlns:p14="http://schemas.microsoft.com/office/powerpoint/2010/main" val="174255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Dünyada </a:t>
            </a:r>
            <a:r>
              <a:rPr lang="tr-TR" dirty="0" smtClean="0">
                <a:solidFill>
                  <a:srgbClr val="FF0000"/>
                </a:solidFill>
              </a:rPr>
              <a:t>3 milyar </a:t>
            </a:r>
            <a:r>
              <a:rPr lang="tr-TR" dirty="0" smtClean="0"/>
              <a:t>kadar insan hali hazırda su kıtlığı olan alanlarda ve su kalitesi giderek bozulan nehir havzalarında yaşamaktadır.</a:t>
            </a:r>
            <a:r>
              <a:rPr lang="en-US" dirty="0" smtClean="0"/>
              <a:t> </a:t>
            </a:r>
            <a:endParaRPr lang="tr-TR" dirty="0" smtClean="0"/>
          </a:p>
          <a:p>
            <a:r>
              <a:rPr lang="tr-TR" dirty="0" smtClean="0"/>
              <a:t>Eğer yeryüzündeki tüm insanları besleyecek, giydirecek ve barındıracaksak su kaynaklarımızı daha verimli kullanmalıyız.</a:t>
            </a:r>
            <a:r>
              <a:rPr lang="en-US" dirty="0" smtClean="0"/>
              <a:t> </a:t>
            </a:r>
            <a:endParaRPr lang="tr-TR" dirty="0" smtClean="0"/>
          </a:p>
          <a:p>
            <a:r>
              <a:rPr lang="tr-TR" dirty="0" smtClean="0"/>
              <a:t>Bir ürünün su ayak izi, ayak izinin azaltılması ve kaynak verimliliğinin iyileştirilmesi için mevcut olan fırsatları ortaya çıkarmamıza yardımcı olur. </a:t>
            </a:r>
            <a:endParaRPr lang="tr-TR" dirty="0"/>
          </a:p>
        </p:txBody>
      </p:sp>
    </p:spTree>
    <p:extLst>
      <p:ext uri="{BB962C8B-B14F-4D97-AF65-F5344CB8AC3E}">
        <p14:creationId xmlns:p14="http://schemas.microsoft.com/office/powerpoint/2010/main" val="139992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Proses verimliliği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Prosesin su ayak izi sürdürülebilir mi?</a:t>
            </a:r>
          </a:p>
          <a:p>
            <a:r>
              <a:rPr lang="tr-TR" dirty="0" smtClean="0"/>
              <a:t>Nasıl bulurum?</a:t>
            </a:r>
          </a:p>
          <a:p>
            <a:r>
              <a:rPr lang="tr-TR" dirty="0" smtClean="0"/>
              <a:t>Prosesin su ayak izini küresel veya daha spesifik </a:t>
            </a:r>
            <a:r>
              <a:rPr lang="tr-TR" dirty="0" err="1" smtClean="0"/>
              <a:t>benchmark</a:t>
            </a:r>
            <a:r>
              <a:rPr lang="tr-TR" dirty="0" smtClean="0"/>
              <a:t> </a:t>
            </a:r>
            <a:r>
              <a:rPr lang="tr-TR" dirty="0" err="1" smtClean="0"/>
              <a:t>larla</a:t>
            </a:r>
            <a:r>
              <a:rPr lang="tr-TR" dirty="0" smtClean="0"/>
              <a:t> kıyaslarım. </a:t>
            </a:r>
            <a:endParaRPr lang="en-US" dirty="0"/>
          </a:p>
          <a:p>
            <a:endParaRPr lang="tr-TR" dirty="0"/>
          </a:p>
        </p:txBody>
      </p:sp>
    </p:spTree>
    <p:extLst>
      <p:ext uri="{BB962C8B-B14F-4D97-AF65-F5344CB8AC3E}">
        <p14:creationId xmlns:p14="http://schemas.microsoft.com/office/powerpoint/2010/main" val="412024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Benchmarking</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Su ayak izi karşılaştırmaları (benchmarking), en iyi pratiklerin veya mevcut en iyi teknolojilerin kullanımından kaynaklanan su ayak izine bakarak ya da belirli bir sektörde en iyi uygulayıcılar tarafından sağlanan su ayak izi seçilerek yapılabilir. </a:t>
            </a:r>
          </a:p>
          <a:p>
            <a:r>
              <a:rPr lang="tr-TR" dirty="0" smtClean="0"/>
              <a:t>Su ayak izi karşılaştırmaları, belirli bir proseste su ayak izini azaltmak için hedef belirlemede kullanılabilir (örneğin</a:t>
            </a:r>
            <a:r>
              <a:rPr lang="en-US" dirty="0" smtClean="0"/>
              <a:t>, </a:t>
            </a:r>
            <a:r>
              <a:rPr lang="tr-TR" dirty="0" smtClean="0"/>
              <a:t>bir ürün, sektör veya bir firma için sıcak çelik haddeleme).  </a:t>
            </a:r>
            <a:endParaRPr lang="tr-TR" dirty="0"/>
          </a:p>
        </p:txBody>
      </p:sp>
    </p:spTree>
    <p:extLst>
      <p:ext uri="{BB962C8B-B14F-4D97-AF65-F5344CB8AC3E}">
        <p14:creationId xmlns:p14="http://schemas.microsoft.com/office/powerpoint/2010/main" val="2957547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648918" y="722542"/>
            <a:ext cx="8589364" cy="5740558"/>
          </a:xfrm>
          <a:prstGeom prst="rect">
            <a:avLst/>
          </a:prstGeom>
        </p:spPr>
      </p:pic>
    </p:spTree>
    <p:extLst>
      <p:ext uri="{BB962C8B-B14F-4D97-AF65-F5344CB8AC3E}">
        <p14:creationId xmlns:p14="http://schemas.microsoft.com/office/powerpoint/2010/main" val="211244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14191" t="29554" r="47256" b="11518"/>
          <a:stretch/>
        </p:blipFill>
        <p:spPr>
          <a:xfrm>
            <a:off x="1854926" y="0"/>
            <a:ext cx="8046720" cy="6915151"/>
          </a:xfrm>
          <a:prstGeom prst="rect">
            <a:avLst/>
          </a:prstGeom>
        </p:spPr>
      </p:pic>
      <p:sp>
        <p:nvSpPr>
          <p:cNvPr id="2" name="Dikdörtgen 1"/>
          <p:cNvSpPr/>
          <p:nvPr/>
        </p:nvSpPr>
        <p:spPr>
          <a:xfrm>
            <a:off x="2365612" y="6162934"/>
            <a:ext cx="6096000" cy="369332"/>
          </a:xfrm>
          <a:prstGeom prst="rect">
            <a:avLst/>
          </a:prstGeom>
        </p:spPr>
        <p:txBody>
          <a:bodyPr>
            <a:spAutoFit/>
          </a:bodyPr>
          <a:lstStyle/>
          <a:p>
            <a:r>
              <a:rPr lang="tr-TR" dirty="0" smtClean="0"/>
              <a:t>Source: Water </a:t>
            </a:r>
            <a:r>
              <a:rPr lang="tr-TR" dirty="0" err="1" smtClean="0"/>
              <a:t>footprint</a:t>
            </a:r>
            <a:r>
              <a:rPr lang="tr-TR" dirty="0" smtClean="0"/>
              <a:t> network</a:t>
            </a:r>
            <a:endParaRPr lang="tr-TR" dirty="0"/>
          </a:p>
        </p:txBody>
      </p:sp>
    </p:spTree>
    <p:extLst>
      <p:ext uri="{BB962C8B-B14F-4D97-AF65-F5344CB8AC3E}">
        <p14:creationId xmlns:p14="http://schemas.microsoft.com/office/powerpoint/2010/main" val="388705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Sıcak Noktalar</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Su ayak izi, çevresel kriterlerin aşıldığı bir havzada mı bulunuyor?</a:t>
            </a:r>
          </a:p>
          <a:p>
            <a:r>
              <a:rPr lang="tr-TR" dirty="0" smtClean="0"/>
              <a:t>Nasıl belirlenir?</a:t>
            </a:r>
          </a:p>
          <a:p>
            <a:r>
              <a:rPr lang="tr-TR" dirty="0" smtClean="0"/>
              <a:t>Her havzada mavi su kıtlığı ve su kirliliği verileri kullanılarak bulunur.</a:t>
            </a:r>
          </a:p>
          <a:p>
            <a:r>
              <a:rPr lang="tr-TR" dirty="0" smtClean="0"/>
              <a:t>Eğer su ayak izi, mavi su kıtlığı olan veya yüksek su kirliliği seviyesi olan </a:t>
            </a:r>
            <a:r>
              <a:rPr lang="tr-TR" dirty="0"/>
              <a:t>bir havzada </a:t>
            </a:r>
            <a:r>
              <a:rPr lang="tr-TR" dirty="0" smtClean="0"/>
              <a:t>ise, buraya coğrafi sıcak nokta diyoruz. </a:t>
            </a:r>
            <a:endParaRPr lang="tr-TR" dirty="0"/>
          </a:p>
        </p:txBody>
      </p:sp>
    </p:spTree>
    <p:extLst>
      <p:ext uri="{BB962C8B-B14F-4D97-AF65-F5344CB8AC3E}">
        <p14:creationId xmlns:p14="http://schemas.microsoft.com/office/powerpoint/2010/main" val="243435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58977" y="171345"/>
            <a:ext cx="9038756" cy="6564016"/>
          </a:xfrm>
          <a:prstGeom prst="rect">
            <a:avLst/>
          </a:prstGeom>
        </p:spPr>
      </p:pic>
      <p:sp>
        <p:nvSpPr>
          <p:cNvPr id="2" name="Dikdörtgen 1"/>
          <p:cNvSpPr/>
          <p:nvPr/>
        </p:nvSpPr>
        <p:spPr>
          <a:xfrm>
            <a:off x="4085230" y="6211669"/>
            <a:ext cx="3762233" cy="369332"/>
          </a:xfrm>
          <a:prstGeom prst="rect">
            <a:avLst/>
          </a:prstGeom>
        </p:spPr>
        <p:txBody>
          <a:bodyPr wrap="square">
            <a:spAutoFit/>
          </a:bodyPr>
          <a:lstStyle/>
          <a:p>
            <a:r>
              <a:rPr lang="tr-TR" dirty="0" smtClean="0"/>
              <a:t>Source: Water </a:t>
            </a:r>
            <a:r>
              <a:rPr lang="tr-TR" dirty="0" err="1" smtClean="0"/>
              <a:t>Footprint</a:t>
            </a:r>
            <a:r>
              <a:rPr lang="tr-TR" dirty="0" smtClean="0"/>
              <a:t> Network</a:t>
            </a:r>
            <a:endParaRPr lang="tr-TR" dirty="0"/>
          </a:p>
        </p:txBody>
      </p:sp>
    </p:spTree>
    <p:extLst>
      <p:ext uri="{BB962C8B-B14F-4D97-AF65-F5344CB8AC3E}">
        <p14:creationId xmlns:p14="http://schemas.microsoft.com/office/powerpoint/2010/main" val="225367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2746" t="29732" r="35509" b="12768"/>
          <a:stretch/>
        </p:blipFill>
        <p:spPr>
          <a:xfrm>
            <a:off x="535977" y="513155"/>
            <a:ext cx="10907672" cy="5711009"/>
          </a:xfrm>
          <a:prstGeom prst="rect">
            <a:avLst/>
          </a:prstGeom>
        </p:spPr>
      </p:pic>
      <p:pic>
        <p:nvPicPr>
          <p:cNvPr id="2" name="Resim 1"/>
          <p:cNvPicPr>
            <a:picLocks noChangeAspect="1"/>
          </p:cNvPicPr>
          <p:nvPr/>
        </p:nvPicPr>
        <p:blipFill>
          <a:blip r:embed="rId3"/>
          <a:stretch>
            <a:fillRect/>
          </a:stretch>
        </p:blipFill>
        <p:spPr>
          <a:xfrm>
            <a:off x="1802477" y="6358085"/>
            <a:ext cx="3810330" cy="499915"/>
          </a:xfrm>
          <a:prstGeom prst="rect">
            <a:avLst/>
          </a:prstGeom>
        </p:spPr>
      </p:pic>
    </p:spTree>
    <p:extLst>
      <p:ext uri="{BB962C8B-B14F-4D97-AF65-F5344CB8AC3E}">
        <p14:creationId xmlns:p14="http://schemas.microsoft.com/office/powerpoint/2010/main" val="264968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837608" cy="1325563"/>
          </a:xfrm>
        </p:spPr>
        <p:txBody>
          <a:bodyPr>
            <a:normAutofit/>
          </a:bodyPr>
          <a:lstStyle/>
          <a:p>
            <a:r>
              <a:rPr lang="tr-TR" b="1" dirty="0" smtClean="0">
                <a:solidFill>
                  <a:srgbClr val="FF0000"/>
                </a:solidFill>
              </a:rPr>
              <a:t>Ödev 2 (%30 ağırlık)</a:t>
            </a:r>
            <a:br>
              <a:rPr lang="tr-TR" b="1" dirty="0" smtClean="0">
                <a:solidFill>
                  <a:srgbClr val="FF0000"/>
                </a:solidFill>
              </a:rPr>
            </a:br>
            <a:r>
              <a:rPr lang="tr-TR" b="1" dirty="0" smtClean="0">
                <a:solidFill>
                  <a:srgbClr val="FF0000"/>
                </a:solidFill>
              </a:rPr>
              <a:t>(</a:t>
            </a:r>
            <a:r>
              <a:rPr lang="tr-TR" sz="3600" b="1" i="1" dirty="0" smtClean="0">
                <a:solidFill>
                  <a:srgbClr val="FF0000"/>
                </a:solidFill>
              </a:rPr>
              <a:t>Teslim tarihi </a:t>
            </a:r>
            <a:r>
              <a:rPr lang="tr-TR" sz="3600" b="1" i="1" smtClean="0">
                <a:solidFill>
                  <a:srgbClr val="FF0000"/>
                </a:solidFill>
              </a:rPr>
              <a:t>: 11 Aralık 2017)</a:t>
            </a:r>
            <a:endParaRPr lang="tr-TR" sz="3600" b="1" i="1" dirty="0">
              <a:solidFill>
                <a:srgbClr val="FF0000"/>
              </a:solidFill>
            </a:endParaRPr>
          </a:p>
        </p:txBody>
      </p:sp>
      <p:sp>
        <p:nvSpPr>
          <p:cNvPr id="3" name="İçerik Yer Tutucusu 2"/>
          <p:cNvSpPr>
            <a:spLocks noGrp="1"/>
          </p:cNvSpPr>
          <p:nvPr>
            <p:ph idx="1"/>
          </p:nvPr>
        </p:nvSpPr>
        <p:spPr>
          <a:xfrm>
            <a:off x="838199" y="1825625"/>
            <a:ext cx="4931535" cy="4351338"/>
          </a:xfrm>
        </p:spPr>
        <p:txBody>
          <a:bodyPr>
            <a:normAutofit fontScale="92500" lnSpcReduction="20000"/>
          </a:bodyPr>
          <a:lstStyle/>
          <a:p>
            <a:r>
              <a:rPr lang="tr-TR" dirty="0" smtClean="0"/>
              <a:t>C&amp;A Firmasının Su Ayak İzi Stratejisi: Pamuklu Giyim Tedarik Zinciri</a:t>
            </a:r>
          </a:p>
          <a:p>
            <a:r>
              <a:rPr lang="tr-TR" dirty="0" smtClean="0"/>
              <a:t>Raporu okuyunuz.</a:t>
            </a:r>
          </a:p>
          <a:p>
            <a:r>
              <a:rPr lang="tr-TR" dirty="0" smtClean="0"/>
              <a:t>Raporu özetleyiniz (en çok 10 sayfa).</a:t>
            </a:r>
          </a:p>
          <a:p>
            <a:r>
              <a:rPr lang="tr-TR" dirty="0" smtClean="0"/>
              <a:t>Raporda kullanılan su ayak izi hesaplamasının dört aşamasını anlatınız.</a:t>
            </a:r>
          </a:p>
          <a:p>
            <a:r>
              <a:rPr lang="tr-TR" dirty="0" smtClean="0"/>
              <a:t>Raporda Bölüm 5 (sayfa 44) - Su Ayak İzini Azaltmak için Olası Tepkiler Geliştirilmesi - ile ilgili önerilerinizi anlatınız. </a:t>
            </a:r>
            <a:endParaRPr lang="tr-TR" dirty="0"/>
          </a:p>
        </p:txBody>
      </p:sp>
      <p:pic>
        <p:nvPicPr>
          <p:cNvPr id="5" name="Resim 4"/>
          <p:cNvPicPr>
            <a:picLocks noChangeAspect="1"/>
          </p:cNvPicPr>
          <p:nvPr/>
        </p:nvPicPr>
        <p:blipFill>
          <a:blip r:embed="rId2"/>
          <a:stretch>
            <a:fillRect/>
          </a:stretch>
        </p:blipFill>
        <p:spPr>
          <a:xfrm>
            <a:off x="7572777" y="1126497"/>
            <a:ext cx="4311729" cy="5372438"/>
          </a:xfrm>
          <a:prstGeom prst="rect">
            <a:avLst/>
          </a:prstGeom>
        </p:spPr>
      </p:pic>
    </p:spTree>
    <p:extLst>
      <p:ext uri="{BB962C8B-B14F-4D97-AF65-F5344CB8AC3E}">
        <p14:creationId xmlns:p14="http://schemas.microsoft.com/office/powerpoint/2010/main" val="23355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7695" y="839449"/>
            <a:ext cx="11296650" cy="5791200"/>
          </a:xfrm>
          <a:prstGeom prst="rect">
            <a:avLst/>
          </a:prstGeom>
        </p:spPr>
      </p:pic>
    </p:spTree>
    <p:extLst>
      <p:ext uri="{BB962C8B-B14F-4D97-AF65-F5344CB8AC3E}">
        <p14:creationId xmlns:p14="http://schemas.microsoft.com/office/powerpoint/2010/main" val="227377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Su ayak izi karşılaştırmaları devletlere faydalı bilgiler sunar ve sürdürülebilir kalkınma hedeflerine ulaşmamıza yardım eder.</a:t>
            </a:r>
            <a:r>
              <a:rPr lang="en-US" dirty="0" smtClean="0"/>
              <a:t> </a:t>
            </a:r>
            <a:endParaRPr lang="tr-TR" dirty="0" smtClean="0"/>
          </a:p>
          <a:p>
            <a:r>
              <a:rPr lang="tr-TR" dirty="0" smtClean="0"/>
              <a:t>Yatırımlara odaklanarak, ister eğitim, altyapı ya da daha iyi yönetim pratiklerinde olsun, üretimin toplam su ayak izi azaltılabilir. Böylece tatlı su kaynakları üzerindeki baskı azalır ve kullandığımız su daha verimli olur</a:t>
            </a:r>
            <a:r>
              <a:rPr lang="en-US" dirty="0" smtClean="0"/>
              <a:t>.</a:t>
            </a:r>
            <a:endParaRPr lang="tr-TR" dirty="0"/>
          </a:p>
        </p:txBody>
      </p:sp>
    </p:spTree>
    <p:extLst>
      <p:ext uri="{BB962C8B-B14F-4D97-AF65-F5344CB8AC3E}">
        <p14:creationId xmlns:p14="http://schemas.microsoft.com/office/powerpoint/2010/main" val="2365681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Bir Ürünün Su Ayak İzi</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Bir ürünün su ayak izi, o ürünün tüm üretim aşamalarında tüketilen ve kirletilen su miktarıdır. </a:t>
            </a:r>
          </a:p>
          <a:p>
            <a:r>
              <a:rPr lang="tr-TR" dirty="0" smtClean="0"/>
              <a:t>Bir ürünün su ayak izi, o ürünün tatlı su kaynakları üzerinde ne kadar baskı yarattığını gösterir. </a:t>
            </a:r>
          </a:p>
          <a:p>
            <a:r>
              <a:rPr lang="tr-TR" dirty="0" smtClean="0"/>
              <a:t>Birimi; 1 ton üretim başına m3 su, veya </a:t>
            </a:r>
            <a:r>
              <a:rPr lang="tr-TR" dirty="0" err="1" smtClean="0"/>
              <a:t>lt</a:t>
            </a:r>
            <a:r>
              <a:rPr lang="tr-TR" dirty="0" smtClean="0"/>
              <a:t>/kg, veya bir şişe süt başına harcanan su miktarı (</a:t>
            </a:r>
            <a:r>
              <a:rPr lang="tr-TR" dirty="0" err="1" smtClean="0"/>
              <a:t>lt</a:t>
            </a:r>
            <a:r>
              <a:rPr lang="tr-TR" dirty="0" smtClean="0"/>
              <a:t>), vb.</a:t>
            </a:r>
            <a:endParaRPr lang="tr-TR" dirty="0"/>
          </a:p>
        </p:txBody>
      </p:sp>
    </p:spTree>
    <p:extLst>
      <p:ext uri="{BB962C8B-B14F-4D97-AF65-F5344CB8AC3E}">
        <p14:creationId xmlns:p14="http://schemas.microsoft.com/office/powerpoint/2010/main" val="413648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Bir ürünün üretimi sırasında tüketilen suyun miktarını ve kaynağını belirleyerek ve su kalitesi standartlarını karşılamak amacıyla kirleticileri asimile etmek için ihtiyaç duyulan suyun hacmini ölçerek belirli bir ürünün su kıtlığı ve kötüleşen su kalitesi ile ilgili </a:t>
            </a:r>
            <a:r>
              <a:rPr lang="tr-TR" dirty="0" smtClean="0">
                <a:solidFill>
                  <a:srgbClr val="FF0000"/>
                </a:solidFill>
              </a:rPr>
              <a:t>kaygılara nasıl katkı yaptığını</a:t>
            </a:r>
            <a:r>
              <a:rPr lang="tr-TR" dirty="0" smtClean="0"/>
              <a:t> görebiliriz. </a:t>
            </a:r>
          </a:p>
          <a:p>
            <a:r>
              <a:rPr lang="tr-TR" dirty="0" smtClean="0"/>
              <a:t>Aynı zamanda farklı ürünlerin karşılaştırılması ile bu ürünlerin kritik su sorunlarına göreceli olarak katkıları kıyaslanabilir</a:t>
            </a:r>
            <a:r>
              <a:rPr lang="en-US" dirty="0" smtClean="0"/>
              <a:t>.</a:t>
            </a:r>
            <a:endParaRPr lang="tr-TR" dirty="0"/>
          </a:p>
        </p:txBody>
      </p:sp>
    </p:spTree>
    <p:extLst>
      <p:ext uri="{BB962C8B-B14F-4D97-AF65-F5344CB8AC3E}">
        <p14:creationId xmlns:p14="http://schemas.microsoft.com/office/powerpoint/2010/main" val="71308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Bir ürünün, örneğin bir kot pantolonun </a:t>
            </a:r>
            <a:r>
              <a:rPr lang="tr-TR" dirty="0"/>
              <a:t>su ayak izi, </a:t>
            </a:r>
            <a:r>
              <a:rPr lang="tr-TR" dirty="0" smtClean="0"/>
              <a:t>o ürünü meydana getirmek için uygulanan her bir aşamanın veya prosesin su ayak izinin toplamıdır. </a:t>
            </a:r>
          </a:p>
          <a:p>
            <a:r>
              <a:rPr lang="tr-TR" dirty="0" smtClean="0"/>
              <a:t>Bir kot pantolon için pamuk üretilecek, iplik dokunacak, kumaş yapılacak, pantolon dikilecek, ve son ürün elde etmek için yaş prosesler (boyama, yıkama vb.) uygulanacaktır. </a:t>
            </a:r>
          </a:p>
          <a:p>
            <a:r>
              <a:rPr lang="tr-TR" dirty="0" smtClean="0"/>
              <a:t>Her aşamanın doğrudan ve dolaylı su ayak izi vardır. Bir prosesin doğrudan su ayak izi, bir sonraki prosesin dolaylı su ayak izidir. Bu şekilde, ürünün su ayak izinde tüketilen ve kirletilen toplam su miktarı dikkate alınır. </a:t>
            </a:r>
            <a:endParaRPr lang="tr-TR" dirty="0"/>
          </a:p>
        </p:txBody>
      </p:sp>
    </p:spTree>
    <p:extLst>
      <p:ext uri="{BB962C8B-B14F-4D97-AF65-F5344CB8AC3E}">
        <p14:creationId xmlns:p14="http://schemas.microsoft.com/office/powerpoint/2010/main" val="416003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Sürdürülebilir kot üretimi</a:t>
            </a:r>
            <a:endParaRPr lang="tr-TR" dirty="0"/>
          </a:p>
        </p:txBody>
      </p:sp>
      <p:pic>
        <p:nvPicPr>
          <p:cNvPr id="4" name="Resim 3"/>
          <p:cNvPicPr>
            <a:picLocks noChangeAspect="1"/>
          </p:cNvPicPr>
          <p:nvPr/>
        </p:nvPicPr>
        <p:blipFill>
          <a:blip r:embed="rId2"/>
          <a:stretch>
            <a:fillRect/>
          </a:stretch>
        </p:blipFill>
        <p:spPr>
          <a:xfrm>
            <a:off x="3977738" y="1358415"/>
            <a:ext cx="7772400" cy="5176419"/>
          </a:xfrm>
          <a:prstGeom prst="rect">
            <a:avLst/>
          </a:prstGeom>
        </p:spPr>
      </p:pic>
      <p:sp>
        <p:nvSpPr>
          <p:cNvPr id="3" name="Dikdörtgen 2"/>
          <p:cNvSpPr/>
          <p:nvPr/>
        </p:nvSpPr>
        <p:spPr>
          <a:xfrm>
            <a:off x="0" y="6488668"/>
            <a:ext cx="7315200" cy="369332"/>
          </a:xfrm>
          <a:prstGeom prst="rect">
            <a:avLst/>
          </a:prstGeom>
        </p:spPr>
        <p:txBody>
          <a:bodyPr wrap="square">
            <a:spAutoFit/>
          </a:bodyPr>
          <a:lstStyle/>
          <a:p>
            <a:r>
              <a:rPr lang="tr-TR" dirty="0"/>
              <a:t>http://about.lindex.com/en/what-about-the-non-organic-sewing-thread/</a:t>
            </a:r>
          </a:p>
        </p:txBody>
      </p:sp>
    </p:spTree>
    <p:extLst>
      <p:ext uri="{BB962C8B-B14F-4D97-AF65-F5344CB8AC3E}">
        <p14:creationId xmlns:p14="http://schemas.microsoft.com/office/powerpoint/2010/main" val="389636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23999" y="212272"/>
            <a:ext cx="8860971" cy="6645728"/>
          </a:xfrm>
          <a:prstGeom prst="rect">
            <a:avLst/>
          </a:prstGeom>
        </p:spPr>
      </p:pic>
    </p:spTree>
    <p:extLst>
      <p:ext uri="{BB962C8B-B14F-4D97-AF65-F5344CB8AC3E}">
        <p14:creationId xmlns:p14="http://schemas.microsoft.com/office/powerpoint/2010/main" val="390218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14406" y="0"/>
            <a:ext cx="10266368" cy="6243628"/>
          </a:xfrm>
          <a:prstGeom prst="rect">
            <a:avLst/>
          </a:prstGeom>
        </p:spPr>
      </p:pic>
      <p:sp>
        <p:nvSpPr>
          <p:cNvPr id="2" name="Dikdörtgen 1"/>
          <p:cNvSpPr/>
          <p:nvPr/>
        </p:nvSpPr>
        <p:spPr>
          <a:xfrm>
            <a:off x="1765110" y="6243628"/>
            <a:ext cx="8156811" cy="369332"/>
          </a:xfrm>
          <a:prstGeom prst="rect">
            <a:avLst/>
          </a:prstGeom>
        </p:spPr>
        <p:txBody>
          <a:bodyPr wrap="square">
            <a:spAutoFit/>
          </a:bodyPr>
          <a:lstStyle/>
          <a:p>
            <a:r>
              <a:rPr lang="tr-TR" i="1" dirty="0"/>
              <a:t>https://www.greenbiz.com/article/levi-makes-green-while-saving-big-blue</a:t>
            </a:r>
          </a:p>
        </p:txBody>
      </p:sp>
    </p:spTree>
    <p:extLst>
      <p:ext uri="{BB962C8B-B14F-4D97-AF65-F5344CB8AC3E}">
        <p14:creationId xmlns:p14="http://schemas.microsoft.com/office/powerpoint/2010/main" val="320986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33506" y="460881"/>
            <a:ext cx="10551417" cy="5937239"/>
          </a:xfrm>
          <a:prstGeom prst="rect">
            <a:avLst/>
          </a:prstGeom>
        </p:spPr>
      </p:pic>
      <p:sp>
        <p:nvSpPr>
          <p:cNvPr id="2" name="Dikdörtgen 1"/>
          <p:cNvSpPr/>
          <p:nvPr/>
        </p:nvSpPr>
        <p:spPr>
          <a:xfrm>
            <a:off x="768823" y="6398120"/>
            <a:ext cx="7133229" cy="369332"/>
          </a:xfrm>
          <a:prstGeom prst="rect">
            <a:avLst/>
          </a:prstGeom>
        </p:spPr>
        <p:txBody>
          <a:bodyPr wrap="square">
            <a:spAutoFit/>
          </a:bodyPr>
          <a:lstStyle/>
          <a:p>
            <a:r>
              <a:rPr lang="tr-TR" dirty="0"/>
              <a:t>https://twitter.com/MarketWatch/status/586761263587299328</a:t>
            </a:r>
          </a:p>
        </p:txBody>
      </p:sp>
    </p:spTree>
    <p:extLst>
      <p:ext uri="{BB962C8B-B14F-4D97-AF65-F5344CB8AC3E}">
        <p14:creationId xmlns:p14="http://schemas.microsoft.com/office/powerpoint/2010/main" val="15342748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2800</TotalTime>
  <Words>677</Words>
  <Application>Microsoft Office PowerPoint</Application>
  <PresentationFormat>Geniş ekran</PresentationFormat>
  <Paragraphs>44</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20 Kasım 2017 </vt:lpstr>
      <vt:lpstr>Ödev 2 (%30 ağırlık) (Teslim tarihi : 11 Aralık 2017)</vt:lpstr>
      <vt:lpstr>Bir Ürünün Su Ayak İzi</vt:lpstr>
      <vt:lpstr>PowerPoint Sunusu</vt:lpstr>
      <vt:lpstr>PowerPoint Sunusu</vt:lpstr>
      <vt:lpstr>Sürdürülebilir kot üretimi</vt:lpstr>
      <vt:lpstr>PowerPoint Sunusu</vt:lpstr>
      <vt:lpstr>PowerPoint Sunusu</vt:lpstr>
      <vt:lpstr>PowerPoint Sunusu</vt:lpstr>
      <vt:lpstr>Prosesiniz kaynak verimli mi?</vt:lpstr>
      <vt:lpstr>PowerPoint Sunusu</vt:lpstr>
      <vt:lpstr>PowerPoint Sunusu</vt:lpstr>
      <vt:lpstr>Proses verimliliği</vt:lpstr>
      <vt:lpstr>Benchmarking</vt:lpstr>
      <vt:lpstr>PowerPoint Sunusu</vt:lpstr>
      <vt:lpstr>PowerPoint Sunusu</vt:lpstr>
      <vt:lpstr>Sıcak Noktalar</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189</cp:revision>
  <dcterms:created xsi:type="dcterms:W3CDTF">2015-09-29T21:28:34Z</dcterms:created>
  <dcterms:modified xsi:type="dcterms:W3CDTF">2017-10-25T20:10:14Z</dcterms:modified>
</cp:coreProperties>
</file>