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70" r:id="rId4"/>
    <p:sldId id="271" r:id="rId5"/>
    <p:sldId id="272"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31E26-34A1-4DDD-A683-2CB29A6C6CEC}" v="80" dt="2021-03-14T13:00:50.738"/>
    <p1510:client id="{49EC059C-7BA2-5E9C-96A5-B396AA949395}" v="467" dt="2021-03-14T16:54:53.147"/>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5/11/2022</a:t>
            </a:fld>
            <a:endParaRPr lang="en-US" dirty="0"/>
          </a:p>
        </p:txBody>
      </p:sp>
      <p:sp>
        <p:nvSpPr>
          <p:cNvPr id="5" name="Footer Placeholder 4">
            <a:extLst>
              <a:ext uri="{FF2B5EF4-FFF2-40B4-BE49-F238E27FC236}">
                <a16:creationId xmlns:a16="http://schemas.microsoft.com/office/drawing/2014/main" xmlns=""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xmlns=""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40463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905B1B-77FE-4BFC-BF87-87DA989F0082}"/>
              </a:ext>
            </a:extLst>
          </p:cNvPr>
          <p:cNvSpPr>
            <a:spLocks noGrp="1"/>
          </p:cNvSpPr>
          <p:nvPr>
            <p:ph type="dt" sz="half" idx="10"/>
          </p:nvPr>
        </p:nvSpPr>
        <p:spPr/>
        <p:txBody>
          <a:bodyPr/>
          <a:lstStyle/>
          <a:p>
            <a:fld id="{4C559632-1575-4E14-B53B-3DC3D5ED3947}" type="datetime1">
              <a:rPr lang="en-US" smtClean="0"/>
              <a:t>5/11/2022</a:t>
            </a:fld>
            <a:endParaRPr lang="en-US"/>
          </a:p>
        </p:txBody>
      </p:sp>
      <p:sp>
        <p:nvSpPr>
          <p:cNvPr id="5" name="Footer Placeholder 4">
            <a:extLst>
              <a:ext uri="{FF2B5EF4-FFF2-40B4-BE49-F238E27FC236}">
                <a16:creationId xmlns:a16="http://schemas.microsoft.com/office/drawing/2014/main" xmlns=""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9173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DC126F-38E2-4425-861F-98ED432284BA}"/>
              </a:ext>
            </a:extLst>
          </p:cNvPr>
          <p:cNvSpPr>
            <a:spLocks noGrp="1"/>
          </p:cNvSpPr>
          <p:nvPr>
            <p:ph type="dt" sz="half" idx="10"/>
          </p:nvPr>
        </p:nvSpPr>
        <p:spPr/>
        <p:txBody>
          <a:bodyPr/>
          <a:lstStyle/>
          <a:p>
            <a:fld id="{CC4A6868-2568-4CC9-B302-F37117B01A6E}" type="datetime1">
              <a:rPr lang="en-US" smtClean="0"/>
              <a:t>5/11/2022</a:t>
            </a:fld>
            <a:endParaRPr lang="en-US"/>
          </a:p>
        </p:txBody>
      </p:sp>
      <p:sp>
        <p:nvSpPr>
          <p:cNvPr id="5" name="Footer Placeholder 4">
            <a:extLst>
              <a:ext uri="{FF2B5EF4-FFF2-40B4-BE49-F238E27FC236}">
                <a16:creationId xmlns:a16="http://schemas.microsoft.com/office/drawing/2014/main" xmlns=""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9016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E864CF5-F681-40C2-88CC-E02206C9CECB}"/>
              </a:ext>
            </a:extLst>
          </p:cNvPr>
          <p:cNvSpPr>
            <a:spLocks noGrp="1"/>
          </p:cNvSpPr>
          <p:nvPr>
            <p:ph type="dt" sz="half" idx="10"/>
          </p:nvPr>
        </p:nvSpPr>
        <p:spPr/>
        <p:txBody>
          <a:bodyPr/>
          <a:lstStyle/>
          <a:p>
            <a:fld id="{0055F08A-1E71-4B2B-BB49-E743F2903911}" type="datetime1">
              <a:rPr lang="en-US" smtClean="0"/>
              <a:t>5/11/2022</a:t>
            </a:fld>
            <a:endParaRPr lang="en-US" dirty="0"/>
          </a:p>
        </p:txBody>
      </p:sp>
      <p:sp>
        <p:nvSpPr>
          <p:cNvPr id="5" name="Footer Placeholder 4">
            <a:extLst>
              <a:ext uri="{FF2B5EF4-FFF2-40B4-BE49-F238E27FC236}">
                <a16:creationId xmlns:a16="http://schemas.microsoft.com/office/drawing/2014/main" xmlns=""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0567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02990E-9F0A-446A-B5B8-459CA8D98D92}"/>
              </a:ext>
            </a:extLst>
          </p:cNvPr>
          <p:cNvSpPr>
            <a:spLocks noGrp="1"/>
          </p:cNvSpPr>
          <p:nvPr>
            <p:ph type="dt" sz="half" idx="10"/>
          </p:nvPr>
        </p:nvSpPr>
        <p:spPr/>
        <p:txBody>
          <a:bodyPr/>
          <a:lstStyle/>
          <a:p>
            <a:fld id="{15417D9E-721A-44BB-8863-9873FE64DA75}" type="datetime1">
              <a:rPr lang="en-US" smtClean="0"/>
              <a:t>5/11/2022</a:t>
            </a:fld>
            <a:endParaRPr lang="en-US"/>
          </a:p>
        </p:txBody>
      </p:sp>
      <p:sp>
        <p:nvSpPr>
          <p:cNvPr id="5" name="Footer Placeholder 4">
            <a:extLst>
              <a:ext uri="{FF2B5EF4-FFF2-40B4-BE49-F238E27FC236}">
                <a16:creationId xmlns:a16="http://schemas.microsoft.com/office/drawing/2014/main" xmlns=""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3444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55B56FDA-C47A-4F4A-A364-BA60A25AB90A}"/>
              </a:ext>
            </a:extLst>
          </p:cNvPr>
          <p:cNvSpPr>
            <a:spLocks noGrp="1"/>
          </p:cNvSpPr>
          <p:nvPr>
            <p:ph type="dt" sz="half" idx="10"/>
          </p:nvPr>
        </p:nvSpPr>
        <p:spPr/>
        <p:txBody>
          <a:bodyPr/>
          <a:lstStyle/>
          <a:p>
            <a:fld id="{5F31DA2F-80B8-49CF-99FB-5ABCA53A607A}" type="datetime1">
              <a:rPr lang="en-US" smtClean="0"/>
              <a:t>5/11/2022</a:t>
            </a:fld>
            <a:endParaRPr lang="en-US"/>
          </a:p>
        </p:txBody>
      </p:sp>
      <p:sp>
        <p:nvSpPr>
          <p:cNvPr id="6" name="Footer Placeholder 5">
            <a:extLst>
              <a:ext uri="{FF2B5EF4-FFF2-40B4-BE49-F238E27FC236}">
                <a16:creationId xmlns:a16="http://schemas.microsoft.com/office/drawing/2014/main" xmlns=""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876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793CB55-E9C1-4CE6-9B61-81B71475B960}"/>
              </a:ext>
            </a:extLst>
          </p:cNvPr>
          <p:cNvSpPr>
            <a:spLocks noGrp="1"/>
          </p:cNvSpPr>
          <p:nvPr>
            <p:ph type="dt" sz="half" idx="10"/>
          </p:nvPr>
        </p:nvSpPr>
        <p:spPr/>
        <p:txBody>
          <a:bodyPr/>
          <a:lstStyle/>
          <a:p>
            <a:fld id="{28852172-E6C9-4B6C-929A-A9DE3837BBF1}" type="datetime1">
              <a:rPr lang="en-US" smtClean="0"/>
              <a:t>5/11/2022</a:t>
            </a:fld>
            <a:endParaRPr lang="en-US"/>
          </a:p>
        </p:txBody>
      </p:sp>
      <p:sp>
        <p:nvSpPr>
          <p:cNvPr id="8" name="Footer Placeholder 7">
            <a:extLst>
              <a:ext uri="{FF2B5EF4-FFF2-40B4-BE49-F238E27FC236}">
                <a16:creationId xmlns:a16="http://schemas.microsoft.com/office/drawing/2014/main" xmlns=""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2590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5/11/2022</a:t>
            </a:fld>
            <a:endParaRPr lang="en-US"/>
          </a:p>
        </p:txBody>
      </p:sp>
      <p:sp>
        <p:nvSpPr>
          <p:cNvPr id="4" name="Footer Placeholder 3">
            <a:extLst>
              <a:ext uri="{FF2B5EF4-FFF2-40B4-BE49-F238E27FC236}">
                <a16:creationId xmlns:a16="http://schemas.microsoft.com/office/drawing/2014/main" xmlns=""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7703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933BE2-665A-42DA-A3B7-835F81A3F46B}"/>
              </a:ext>
            </a:extLst>
          </p:cNvPr>
          <p:cNvSpPr>
            <a:spLocks noGrp="1"/>
          </p:cNvSpPr>
          <p:nvPr>
            <p:ph type="dt" sz="half" idx="10"/>
          </p:nvPr>
        </p:nvSpPr>
        <p:spPr/>
        <p:txBody>
          <a:bodyPr/>
          <a:lstStyle/>
          <a:p>
            <a:fld id="{F06048FA-06AB-4884-A69B-986B96E68A24}" type="datetime1">
              <a:rPr lang="en-US" smtClean="0"/>
              <a:t>5/11/2022</a:t>
            </a:fld>
            <a:endParaRPr lang="en-US"/>
          </a:p>
        </p:txBody>
      </p:sp>
      <p:sp>
        <p:nvSpPr>
          <p:cNvPr id="3" name="Footer Placeholder 2">
            <a:extLst>
              <a:ext uri="{FF2B5EF4-FFF2-40B4-BE49-F238E27FC236}">
                <a16:creationId xmlns:a16="http://schemas.microsoft.com/office/drawing/2014/main" xmlns=""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6548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13850F-5C87-4F08-9658-EAF049B60EB0}"/>
              </a:ext>
            </a:extLst>
          </p:cNvPr>
          <p:cNvSpPr>
            <a:spLocks noGrp="1"/>
          </p:cNvSpPr>
          <p:nvPr>
            <p:ph type="dt" sz="half" idx="10"/>
          </p:nvPr>
        </p:nvSpPr>
        <p:spPr/>
        <p:txBody>
          <a:bodyPr/>
          <a:lstStyle/>
          <a:p>
            <a:fld id="{50DB7ABA-0172-4F9C-889D-567164F66BCD}" type="datetime1">
              <a:rPr lang="en-US" smtClean="0"/>
              <a:t>5/11/2022</a:t>
            </a:fld>
            <a:endParaRPr lang="en-US"/>
          </a:p>
        </p:txBody>
      </p:sp>
      <p:sp>
        <p:nvSpPr>
          <p:cNvPr id="6" name="Footer Placeholder 5">
            <a:extLst>
              <a:ext uri="{FF2B5EF4-FFF2-40B4-BE49-F238E27FC236}">
                <a16:creationId xmlns:a16="http://schemas.microsoft.com/office/drawing/2014/main" xmlns=""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0075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05AD5B-0DEA-4C6F-94D2-FAA99F2E5DA9}"/>
              </a:ext>
            </a:extLst>
          </p:cNvPr>
          <p:cNvSpPr>
            <a:spLocks noGrp="1"/>
          </p:cNvSpPr>
          <p:nvPr>
            <p:ph type="dt" sz="half" idx="10"/>
          </p:nvPr>
        </p:nvSpPr>
        <p:spPr/>
        <p:txBody>
          <a:bodyPr/>
          <a:lstStyle/>
          <a:p>
            <a:fld id="{78AC6A5B-8AE7-4A41-B5A7-9ADC6686DC18}" type="datetime1">
              <a:rPr lang="en-US" smtClean="0"/>
              <a:t>5/11/2022</a:t>
            </a:fld>
            <a:endParaRPr lang="en-US"/>
          </a:p>
        </p:txBody>
      </p:sp>
      <p:sp>
        <p:nvSpPr>
          <p:cNvPr id="6" name="Footer Placeholder 5">
            <a:extLst>
              <a:ext uri="{FF2B5EF4-FFF2-40B4-BE49-F238E27FC236}">
                <a16:creationId xmlns:a16="http://schemas.microsoft.com/office/drawing/2014/main" xmlns=""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1904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BABF38A-8A0D-492E-BD20-6CF4D46B50BD}"/>
              </a:ext>
              <a:ext uri="{C183D7F6-B498-43B3-948B-1728B52AA6E4}">
                <adec:decorative xmlns:adec="http://schemas.microsoft.com/office/drawing/2017/decorative" xmlns=""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xmlns=""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5/11/2022</a:t>
            </a:fld>
            <a:endParaRPr lang="en-US" dirty="0"/>
          </a:p>
        </p:txBody>
      </p:sp>
      <p:sp>
        <p:nvSpPr>
          <p:cNvPr id="5" name="Footer Placeholder 4">
            <a:extLst>
              <a:ext uri="{FF2B5EF4-FFF2-40B4-BE49-F238E27FC236}">
                <a16:creationId xmlns:a16="http://schemas.microsoft.com/office/drawing/2014/main" xmlns=""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xmlns=""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xmlns=""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40145775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38" r:id="rId8"/>
    <p:sldLayoutId id="2147483739" r:id="rId9"/>
    <p:sldLayoutId id="2147483740" r:id="rId10"/>
    <p:sldLayoutId id="2147483748"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21">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Koyu ağdan oluşan soyut arka plan">
            <a:extLst>
              <a:ext uri="{FF2B5EF4-FFF2-40B4-BE49-F238E27FC236}">
                <a16:creationId xmlns:a16="http://schemas.microsoft.com/office/drawing/2014/main" xmlns="" id="{CBB0EDA4-FC26-4755-A7A5-EEA8E7599319}"/>
              </a:ext>
            </a:extLst>
          </p:cNvPr>
          <p:cNvPicPr>
            <a:picLocks noChangeAspect="1"/>
          </p:cNvPicPr>
          <p:nvPr/>
        </p:nvPicPr>
        <p:blipFill rotWithShape="1">
          <a:blip r:embed="rId2">
            <a:alphaModFix amt="60000"/>
          </a:blip>
          <a:srcRect r="5" b="1"/>
          <a:stretch/>
        </p:blipFill>
        <p:spPr>
          <a:xfrm>
            <a:off x="3048" y="10"/>
            <a:ext cx="12188952" cy="6856614"/>
          </a:xfrm>
          <a:prstGeom prst="rect">
            <a:avLst/>
          </a:prstGeom>
        </p:spPr>
      </p:pic>
      <p:sp>
        <p:nvSpPr>
          <p:cNvPr id="2" name="Başlık 1"/>
          <p:cNvSpPr>
            <a:spLocks noGrp="1"/>
          </p:cNvSpPr>
          <p:nvPr>
            <p:ph type="ctrTitle"/>
          </p:nvPr>
        </p:nvSpPr>
        <p:spPr>
          <a:xfrm>
            <a:off x="996275" y="744909"/>
            <a:ext cx="10190071" cy="3145855"/>
          </a:xfrm>
        </p:spPr>
        <p:txBody>
          <a:bodyPr anchor="b">
            <a:normAutofit/>
          </a:bodyPr>
          <a:lstStyle/>
          <a:p>
            <a:r>
              <a:rPr lang="tr-TR" sz="5200" b="1">
                <a:solidFill>
                  <a:srgbClr val="FFFFFF"/>
                </a:solidFill>
                <a:ea typeface="+mj-lt"/>
                <a:cs typeface="+mj-lt"/>
              </a:rPr>
              <a:t>DÜNYADA VE ERMENİSTAN’DA İNTERNET </a:t>
            </a:r>
            <a:endParaRPr lang="tr-TR" sz="5200">
              <a:solidFill>
                <a:srgbClr val="FFFFFF"/>
              </a:solidFill>
            </a:endParaRPr>
          </a:p>
        </p:txBody>
      </p:sp>
    </p:spTree>
    <p:extLst>
      <p:ext uri="{BB962C8B-B14F-4D97-AF65-F5344CB8AC3E}">
        <p14:creationId xmlns:p14="http://schemas.microsoft.com/office/powerpoint/2010/main" val="167442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E2748806-3AF5-4078-830A-C1F26BF1B2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xmlns="" id="{BF991FCB-5132-414C-B377-526F56121B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a:extLst>
              <a:ext uri="{FF2B5EF4-FFF2-40B4-BE49-F238E27FC236}">
                <a16:creationId xmlns:a16="http://schemas.microsoft.com/office/drawing/2014/main" xmlns="" id="{2561C498-BD63-489C-B995-FF4BA05C3404}"/>
              </a:ext>
            </a:extLst>
          </p:cNvPr>
          <p:cNvPicPr>
            <a:picLocks noChangeAspect="1"/>
          </p:cNvPicPr>
          <p:nvPr/>
        </p:nvPicPr>
        <p:blipFill rotWithShape="1">
          <a:blip r:embed="rId2">
            <a:alphaModFix/>
          </a:blip>
          <a:srcRect r="1779" b="1"/>
          <a:stretch/>
        </p:blipFill>
        <p:spPr>
          <a:xfrm>
            <a:off x="20" y="10"/>
            <a:ext cx="12191980" cy="6856614"/>
          </a:xfrm>
          <a:prstGeom prst="rect">
            <a:avLst/>
          </a:prstGeom>
        </p:spPr>
      </p:pic>
      <p:sp>
        <p:nvSpPr>
          <p:cNvPr id="20" name="Rectangle 19">
            <a:extLst>
              <a:ext uri="{FF2B5EF4-FFF2-40B4-BE49-F238E27FC236}">
                <a16:creationId xmlns:a16="http://schemas.microsoft.com/office/drawing/2014/main" xmlns="" id="{F23DAFF7-4C98-4E0E-8986-198D54B6C1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800600" y="-533400"/>
            <a:ext cx="6858000" cy="7924800"/>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lt Başlık 2">
            <a:extLst>
              <a:ext uri="{FF2B5EF4-FFF2-40B4-BE49-F238E27FC236}">
                <a16:creationId xmlns:a16="http://schemas.microsoft.com/office/drawing/2014/main" xmlns="" id="{148199CF-E464-4598-8DB3-0EDAB11DFD7C}"/>
              </a:ext>
            </a:extLst>
          </p:cNvPr>
          <p:cNvSpPr>
            <a:spLocks noGrp="1"/>
          </p:cNvSpPr>
          <p:nvPr>
            <p:ph type="subTitle" idx="1"/>
          </p:nvPr>
        </p:nvSpPr>
        <p:spPr>
          <a:xfrm>
            <a:off x="6775178" y="1106219"/>
            <a:ext cx="4958128" cy="5114979"/>
          </a:xfrm>
        </p:spPr>
        <p:txBody>
          <a:bodyPr vert="horz" lIns="91440" tIns="45720" rIns="91440" bIns="45720" rtlCol="0" anchor="t">
            <a:normAutofit/>
          </a:bodyPr>
          <a:lstStyle/>
          <a:p>
            <a:pPr algn="l">
              <a:lnSpc>
                <a:spcPct val="100000"/>
              </a:lnSpc>
            </a:pPr>
            <a:r>
              <a:rPr lang="tr-TR" sz="3200" dirty="0">
                <a:solidFill>
                  <a:srgbClr val="FFFFFF"/>
                </a:solidFill>
                <a:latin typeface="Times New Roman"/>
                <a:ea typeface="+mn-lt"/>
                <a:cs typeface="+mn-lt"/>
              </a:rPr>
              <a:t>İnternet bilgisayarları birbirine bağlayan ve her geçen gün büyüyen bir iletişim ağıdır. İnternet terimi “</a:t>
            </a:r>
            <a:r>
              <a:rPr lang="tr-TR" sz="3200" dirty="0" err="1">
                <a:solidFill>
                  <a:srgbClr val="FFFFFF"/>
                </a:solidFill>
                <a:latin typeface="Times New Roman"/>
                <a:ea typeface="+mn-lt"/>
                <a:cs typeface="+mn-lt"/>
              </a:rPr>
              <a:t>international</a:t>
            </a:r>
            <a:r>
              <a:rPr lang="tr-TR" sz="3200" dirty="0">
                <a:solidFill>
                  <a:srgbClr val="FFFFFF"/>
                </a:solidFill>
                <a:latin typeface="Times New Roman"/>
                <a:ea typeface="+mn-lt"/>
                <a:cs typeface="+mn-lt"/>
              </a:rPr>
              <a:t>” (uluslar arası) ve “network” (ağ yapısı) sözcüklerinin birleşmesinden oluşmaktadır. </a:t>
            </a:r>
            <a:endParaRPr lang="tr-TR" sz="3200" dirty="0">
              <a:solidFill>
                <a:srgbClr val="FFFFFF"/>
              </a:solidFill>
              <a:latin typeface="Times New Roman"/>
              <a:cs typeface="Times New Roman"/>
            </a:endParaRPr>
          </a:p>
          <a:p>
            <a:pPr algn="l">
              <a:lnSpc>
                <a:spcPct val="100000"/>
              </a:lnSpc>
            </a:pPr>
            <a:endParaRPr lang="tr-TR" sz="3200" dirty="0">
              <a:solidFill>
                <a:srgbClr val="FFFFFF"/>
              </a:solidFill>
              <a:latin typeface="Times New Roman"/>
              <a:cs typeface="Times New Roman"/>
            </a:endParaRPr>
          </a:p>
        </p:txBody>
      </p:sp>
    </p:spTree>
    <p:extLst>
      <p:ext uri="{BB962C8B-B14F-4D97-AF65-F5344CB8AC3E}">
        <p14:creationId xmlns:p14="http://schemas.microsoft.com/office/powerpoint/2010/main" val="180017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a:extLst>
              <a:ext uri="{FF2B5EF4-FFF2-40B4-BE49-F238E27FC236}">
                <a16:creationId xmlns:a16="http://schemas.microsoft.com/office/drawing/2014/main" xmlns="" id="{3756C782-E99B-4509-9CAB-80E7F32C2A16}"/>
              </a:ext>
            </a:extLst>
          </p:cNvPr>
          <p:cNvPicPr>
            <a:picLocks noChangeAspect="1"/>
          </p:cNvPicPr>
          <p:nvPr/>
        </p:nvPicPr>
        <p:blipFill rotWithShape="1">
          <a:blip r:embed="rId2">
            <a:alphaModFix amt="60000"/>
          </a:blip>
          <a:srcRect t="7302" r="6" b="9160"/>
          <a:stretch/>
        </p:blipFill>
        <p:spPr>
          <a:xfrm>
            <a:off x="3048" y="10"/>
            <a:ext cx="12188952" cy="6856614"/>
          </a:xfrm>
          <a:prstGeom prst="rect">
            <a:avLst/>
          </a:prstGeom>
        </p:spPr>
      </p:pic>
      <p:grpSp>
        <p:nvGrpSpPr>
          <p:cNvPr id="13" name="Group 12">
            <a:extLst>
              <a:ext uri="{FF2B5EF4-FFF2-40B4-BE49-F238E27FC236}">
                <a16:creationId xmlns:a16="http://schemas.microsoft.com/office/drawing/2014/main" xmlns="" id="{B9632603-447F-4389-863D-9820DB9915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xmlns="" id="{354F4BB5-9639-4525-A748-2B2D8FDB107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xmlns="" id="{4D9AF55E-83EF-4A42-A236-590299A7B9C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3" name="Alt Başlık 2">
            <a:extLst>
              <a:ext uri="{FF2B5EF4-FFF2-40B4-BE49-F238E27FC236}">
                <a16:creationId xmlns:a16="http://schemas.microsoft.com/office/drawing/2014/main" xmlns="" id="{235A6DCB-1804-4007-BA74-71272488B7E2}"/>
              </a:ext>
            </a:extLst>
          </p:cNvPr>
          <p:cNvSpPr>
            <a:spLocks noGrp="1"/>
          </p:cNvSpPr>
          <p:nvPr>
            <p:ph type="subTitle" idx="1"/>
          </p:nvPr>
        </p:nvSpPr>
        <p:spPr>
          <a:xfrm>
            <a:off x="1218708" y="3523441"/>
            <a:ext cx="9781327" cy="2602956"/>
          </a:xfrm>
        </p:spPr>
        <p:txBody>
          <a:bodyPr vert="horz" lIns="91440" tIns="45720" rIns="91440" bIns="45720" rtlCol="0" anchor="t">
            <a:noAutofit/>
          </a:bodyPr>
          <a:lstStyle/>
          <a:p>
            <a:r>
              <a:rPr lang="tr-TR" sz="2800" b="1">
                <a:solidFill>
                  <a:schemeClr val="bg1"/>
                </a:solidFill>
                <a:latin typeface="Times New Roman"/>
                <a:ea typeface="+mn-lt"/>
                <a:cs typeface="+mn-lt"/>
              </a:rPr>
              <a:t>1990’lardan sonra yayılmaya başlayan internetin geçmişi 1960’lara dayanmaktadır. İnternet, ABD Savunma Bakanlığı ARPANET Advanced Research Projects Agency Network, Amerikan Gelişmiş Savunma Araştırmaları Dairesi Ağı) adındaki projesine dayanmaktadır.</a:t>
            </a:r>
            <a:endParaRPr lang="tr-TR" sz="2800" b="1">
              <a:solidFill>
                <a:schemeClr val="bg1"/>
              </a:solidFill>
              <a:latin typeface="Times New Roman"/>
              <a:cs typeface="Times New Roman"/>
            </a:endParaRPr>
          </a:p>
        </p:txBody>
      </p:sp>
    </p:spTree>
    <p:extLst>
      <p:ext uri="{BB962C8B-B14F-4D97-AF65-F5344CB8AC3E}">
        <p14:creationId xmlns:p14="http://schemas.microsoft.com/office/powerpoint/2010/main" val="231008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37FDDF72-DE39-4F99-A3C1-DD9D7815D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xmlns="" id="{5E4ECE80-3AD1-450C-B62A-98788F193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a:extLst>
              <a:ext uri="{FF2B5EF4-FFF2-40B4-BE49-F238E27FC236}">
                <a16:creationId xmlns:a16="http://schemas.microsoft.com/office/drawing/2014/main" xmlns="" id="{B26A5E8E-700B-4CBD-AAF6-B22BB1D0EB3F}"/>
              </a:ext>
            </a:extLst>
          </p:cNvPr>
          <p:cNvPicPr>
            <a:picLocks noChangeAspect="1"/>
          </p:cNvPicPr>
          <p:nvPr/>
        </p:nvPicPr>
        <p:blipFill rotWithShape="1">
          <a:blip r:embed="rId2">
            <a:alphaModFix amt="60000"/>
          </a:blip>
          <a:srcRect t="1742" r="-1" b="-1"/>
          <a:stretch/>
        </p:blipFill>
        <p:spPr>
          <a:xfrm>
            <a:off x="3048" y="10"/>
            <a:ext cx="12188952" cy="6856614"/>
          </a:xfrm>
          <a:prstGeom prst="rect">
            <a:avLst/>
          </a:prstGeom>
        </p:spPr>
      </p:pic>
      <p:sp>
        <p:nvSpPr>
          <p:cNvPr id="3" name="Alt Başlık 2">
            <a:extLst>
              <a:ext uri="{FF2B5EF4-FFF2-40B4-BE49-F238E27FC236}">
                <a16:creationId xmlns:a16="http://schemas.microsoft.com/office/drawing/2014/main" xmlns="" id="{F14CCC7E-D6CE-40C5-8822-6DB393E0452B}"/>
              </a:ext>
            </a:extLst>
          </p:cNvPr>
          <p:cNvSpPr>
            <a:spLocks noGrp="1"/>
          </p:cNvSpPr>
          <p:nvPr>
            <p:ph type="subTitle" idx="1"/>
          </p:nvPr>
        </p:nvSpPr>
        <p:spPr>
          <a:xfrm>
            <a:off x="1204331" y="3810988"/>
            <a:ext cx="9781327" cy="2459183"/>
          </a:xfrm>
        </p:spPr>
        <p:txBody>
          <a:bodyPr vert="horz" lIns="91440" tIns="45720" rIns="91440" bIns="45720" rtlCol="0" anchor="t">
            <a:noAutofit/>
          </a:bodyPr>
          <a:lstStyle/>
          <a:p>
            <a:pPr>
              <a:lnSpc>
                <a:spcPct val="100000"/>
              </a:lnSpc>
            </a:pPr>
            <a:endParaRPr lang="tr-TR">
              <a:solidFill>
                <a:srgbClr val="FFFFFF"/>
              </a:solidFill>
            </a:endParaRPr>
          </a:p>
          <a:p>
            <a:pPr>
              <a:lnSpc>
                <a:spcPct val="100000"/>
              </a:lnSpc>
            </a:pPr>
            <a:r>
              <a:rPr lang="tr-TR" sz="2400" b="1">
                <a:solidFill>
                  <a:srgbClr val="FFFFFF"/>
                </a:solidFill>
                <a:latin typeface="Times New Roman"/>
                <a:ea typeface="+mn-lt"/>
                <a:cs typeface="+mn-lt"/>
              </a:rPr>
              <a:t>ARPANET projesi 1962 yılında başlamış 1969 yılında bilgisayarları birbirine bağlayan ağ tamamıyla kullanıma geçmiştir. 1970’li yıllarda farklı ülkelerde geliştirilen bu ağlar, 1980’li yıllarda Ulusal Bilim Vakfı tarafından organize edilerek ağların birleşmesi sağlanmıştır. 1990’lı yıllarda ise internet günlük yaşamımızın bir parçası haline gelmiştir.</a:t>
            </a:r>
            <a:endParaRPr lang="tr-TR" sz="2400" b="1">
              <a:solidFill>
                <a:srgbClr val="FFFFFF"/>
              </a:solidFill>
              <a:latin typeface="Times New Roman"/>
              <a:cs typeface="Times New Roman"/>
            </a:endParaRPr>
          </a:p>
        </p:txBody>
      </p:sp>
    </p:spTree>
    <p:extLst>
      <p:ext uri="{BB962C8B-B14F-4D97-AF65-F5344CB8AC3E}">
        <p14:creationId xmlns:p14="http://schemas.microsoft.com/office/powerpoint/2010/main" val="426464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1E644DE9-8D09-43E2-BA69-F57482CFC9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Rectangle 10">
            <a:extLst>
              <a:ext uri="{FF2B5EF4-FFF2-40B4-BE49-F238E27FC236}">
                <a16:creationId xmlns:a16="http://schemas.microsoft.com/office/drawing/2014/main" xmlns="" id="{6C23C919-B32E-40FF-B3D8-631316E84E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8" name="Picture 4">
            <a:extLst>
              <a:ext uri="{FF2B5EF4-FFF2-40B4-BE49-F238E27FC236}">
                <a16:creationId xmlns:a16="http://schemas.microsoft.com/office/drawing/2014/main" xmlns="" id="{8C665792-441C-46B0-B1E7-774F090091E6}"/>
              </a:ext>
            </a:extLst>
          </p:cNvPr>
          <p:cNvPicPr>
            <a:picLocks noChangeAspect="1"/>
          </p:cNvPicPr>
          <p:nvPr/>
        </p:nvPicPr>
        <p:blipFill rotWithShape="1">
          <a:blip r:embed="rId2">
            <a:alphaModFix amt="60000"/>
          </a:blip>
          <a:srcRect t="383" r="-2" b="1258"/>
          <a:stretch/>
        </p:blipFill>
        <p:spPr>
          <a:xfrm>
            <a:off x="20" y="10"/>
            <a:ext cx="12191980" cy="6856614"/>
          </a:xfrm>
          <a:prstGeom prst="rect">
            <a:avLst/>
          </a:prstGeom>
        </p:spPr>
      </p:pic>
      <p:grpSp>
        <p:nvGrpSpPr>
          <p:cNvPr id="10" name="Group 12">
            <a:extLst>
              <a:ext uri="{FF2B5EF4-FFF2-40B4-BE49-F238E27FC236}">
                <a16:creationId xmlns:a16="http://schemas.microsoft.com/office/drawing/2014/main" xmlns="" id="{5EDAD761-2CF4-463A-AD87-1D4E8549D7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xmlns="" id="{D9DF7D3C-2892-4632-9E66-4D1E023A00E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xmlns="" id="{3D2FAD08-001D-4400-AF80-51C864EF74F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Alt Başlık 2">
            <a:extLst>
              <a:ext uri="{FF2B5EF4-FFF2-40B4-BE49-F238E27FC236}">
                <a16:creationId xmlns:a16="http://schemas.microsoft.com/office/drawing/2014/main" xmlns="" id="{65F5A747-109C-4FD5-A0FC-4D5BEB426A17}"/>
              </a:ext>
            </a:extLst>
          </p:cNvPr>
          <p:cNvSpPr>
            <a:spLocks noGrp="1"/>
          </p:cNvSpPr>
          <p:nvPr>
            <p:ph type="subTitle" idx="1"/>
          </p:nvPr>
        </p:nvSpPr>
        <p:spPr>
          <a:xfrm>
            <a:off x="838200" y="4477081"/>
            <a:ext cx="9768491" cy="2184897"/>
          </a:xfrm>
        </p:spPr>
        <p:txBody>
          <a:bodyPr vert="horz" lIns="91440" tIns="45720" rIns="91440" bIns="45720" rtlCol="0" anchor="t">
            <a:noAutofit/>
          </a:bodyPr>
          <a:lstStyle/>
          <a:p>
            <a:pPr algn="l">
              <a:lnSpc>
                <a:spcPct val="100000"/>
              </a:lnSpc>
            </a:pPr>
            <a:r>
              <a:rPr lang="tr-TR" sz="2400" b="1">
                <a:solidFill>
                  <a:srgbClr val="FFFFFF"/>
                </a:solidFill>
                <a:latin typeface="Times New Roman"/>
                <a:ea typeface="+mn-lt"/>
                <a:cs typeface="+mn-lt"/>
              </a:rPr>
              <a:t>Bu gelişmelere paralel olarak Türkiye 12 Nisan 1993 yılında TÜBİTAK, ODTÜ işbirliği ile DPT projesi çerçevesine uluslararası ağa bağlanmıştır. ODTÜ uluslararası ağa bağlanan ilk çıkış merkezi olmuştur. İnternet bağlantısı tam olarak 1994 yılında gerçekleşmiştir. </a:t>
            </a:r>
            <a:endParaRPr lang="tr-TR" sz="2400" b="1" dirty="0">
              <a:solidFill>
                <a:srgbClr val="FFFFFF"/>
              </a:solidFill>
              <a:latin typeface="Times New Roman"/>
              <a:cs typeface="Times New Roman"/>
            </a:endParaRPr>
          </a:p>
          <a:p>
            <a:pPr algn="l">
              <a:lnSpc>
                <a:spcPct val="100000"/>
              </a:lnSpc>
            </a:pPr>
            <a:endParaRPr lang="tr-TR" sz="2400" b="1" dirty="0">
              <a:solidFill>
                <a:srgbClr val="FFFFFF"/>
              </a:solidFill>
              <a:latin typeface="Times New Roman"/>
              <a:cs typeface="Times New Roman"/>
            </a:endParaRPr>
          </a:p>
        </p:txBody>
      </p:sp>
    </p:spTree>
    <p:extLst>
      <p:ext uri="{BB962C8B-B14F-4D97-AF65-F5344CB8AC3E}">
        <p14:creationId xmlns:p14="http://schemas.microsoft.com/office/powerpoint/2010/main" val="309525307"/>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0</TotalTime>
  <Words>154</Words>
  <Application>Microsoft Office PowerPoint</Application>
  <PresentationFormat>Geniş ekran</PresentationFormat>
  <Paragraphs>6</Paragraphs>
  <Slides>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vt:i4>
      </vt:variant>
    </vt:vector>
  </HeadingPairs>
  <TitlesOfParts>
    <vt:vector size="11" baseType="lpstr">
      <vt:lpstr>Arial</vt:lpstr>
      <vt:lpstr>Avenir Next LT Pro</vt:lpstr>
      <vt:lpstr>AvenirNext LT Pro Medium</vt:lpstr>
      <vt:lpstr>Sabon Next LT</vt:lpstr>
      <vt:lpstr>Times New Roman</vt:lpstr>
      <vt:lpstr>DappledVTI</vt:lpstr>
      <vt:lpstr>DÜNYADA VE ERMENİSTAN’DA İNTERNET </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DÜNYADA VE ERMENİSTAN’DA İNTERNET </dc:title>
  <dc:creator/>
  <cp:lastModifiedBy>cihan</cp:lastModifiedBy>
  <cp:revision>210</cp:revision>
  <dcterms:created xsi:type="dcterms:W3CDTF">2021-03-14T12:49:07Z</dcterms:created>
  <dcterms:modified xsi:type="dcterms:W3CDTF">2022-05-11T14:23:08Z</dcterms:modified>
</cp:coreProperties>
</file>