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9" r:id="rId2"/>
    <p:sldId id="257" r:id="rId3"/>
    <p:sldId id="280" r:id="rId4"/>
    <p:sldId id="281" r:id="rId5"/>
    <p:sldId id="282"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258" r:id="rId26"/>
    <p:sldId id="259" r:id="rId27"/>
    <p:sldId id="260" r:id="rId28"/>
    <p:sldId id="261" r:id="rId29"/>
    <p:sldId id="262" r:id="rId30"/>
    <p:sldId id="263" r:id="rId31"/>
    <p:sldId id="264" r:id="rId32"/>
    <p:sldId id="265" r:id="rId33"/>
    <p:sldId id="266" r:id="rId34"/>
    <p:sldId id="267" r:id="rId35"/>
    <p:sldId id="268" r:id="rId36"/>
    <p:sldId id="269" r:id="rId37"/>
    <p:sldId id="270" r:id="rId38"/>
    <p:sldId id="271" r:id="rId39"/>
    <p:sldId id="272" r:id="rId40"/>
    <p:sldId id="273" r:id="rId41"/>
    <p:sldId id="274" r:id="rId42"/>
    <p:sldId id="275" r:id="rId43"/>
    <p:sldId id="276" r:id="rId44"/>
    <p:sldId id="277" r:id="rId45"/>
    <p:sldId id="278" r:id="rId4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5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E84B5B34-7022-492E-B679-36C69D32ABBF}" type="datetimeFigureOut">
              <a:rPr lang="tr-TR" smtClean="0"/>
              <a:t>10.07.2020</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6C9C3C8-AA73-47E8-BF68-71DD82009BE9}" type="slidenum">
              <a:rPr lang="tr-TR" smtClean="0"/>
              <a:t>‹#›</a:t>
            </a:fld>
            <a:endParaRPr lang="tr-TR"/>
          </a:p>
        </p:txBody>
      </p:sp>
    </p:spTree>
    <p:extLst>
      <p:ext uri="{BB962C8B-B14F-4D97-AF65-F5344CB8AC3E}">
        <p14:creationId xmlns:p14="http://schemas.microsoft.com/office/powerpoint/2010/main" val="410463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84B5B34-7022-492E-B679-36C69D32ABBF}" type="datetimeFigureOut">
              <a:rPr lang="tr-TR" smtClean="0"/>
              <a:t>10.07.2020</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6C9C3C8-AA73-47E8-BF68-71DD82009BE9}" type="slidenum">
              <a:rPr lang="tr-TR" smtClean="0"/>
              <a:t>‹#›</a:t>
            </a:fld>
            <a:endParaRPr lang="tr-TR"/>
          </a:p>
        </p:txBody>
      </p:sp>
    </p:spTree>
    <p:extLst>
      <p:ext uri="{BB962C8B-B14F-4D97-AF65-F5344CB8AC3E}">
        <p14:creationId xmlns:p14="http://schemas.microsoft.com/office/powerpoint/2010/main" val="2700660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84B5B34-7022-492E-B679-36C69D32ABBF}" type="datetimeFigureOut">
              <a:rPr lang="tr-TR" smtClean="0"/>
              <a:t>10.07.2020</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6C9C3C8-AA73-47E8-BF68-71DD82009BE9}"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5625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E84B5B34-7022-492E-B679-36C69D32ABBF}" type="datetimeFigureOut">
              <a:rPr lang="tr-TR" smtClean="0"/>
              <a:t>10.07.2020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6C9C3C8-AA73-47E8-BF68-71DD82009BE9}" type="slidenum">
              <a:rPr lang="tr-TR" smtClean="0"/>
              <a:t>‹#›</a:t>
            </a:fld>
            <a:endParaRPr lang="tr-TR"/>
          </a:p>
        </p:txBody>
      </p:sp>
    </p:spTree>
    <p:extLst>
      <p:ext uri="{BB962C8B-B14F-4D97-AF65-F5344CB8AC3E}">
        <p14:creationId xmlns:p14="http://schemas.microsoft.com/office/powerpoint/2010/main" val="1459586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E84B5B34-7022-492E-B679-36C69D32ABBF}" type="datetimeFigureOut">
              <a:rPr lang="tr-TR" smtClean="0"/>
              <a:t>10.07.2020</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6C9C3C8-AA73-47E8-BF68-71DD82009BE9}"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72084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E84B5B34-7022-492E-B679-36C69D32ABBF}" type="datetimeFigureOut">
              <a:rPr lang="tr-TR" smtClean="0"/>
              <a:t>10.07.2020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6C9C3C8-AA73-47E8-BF68-71DD82009BE9}" type="slidenum">
              <a:rPr lang="tr-TR" smtClean="0"/>
              <a:t>‹#›</a:t>
            </a:fld>
            <a:endParaRPr lang="tr-TR"/>
          </a:p>
        </p:txBody>
      </p:sp>
    </p:spTree>
    <p:extLst>
      <p:ext uri="{BB962C8B-B14F-4D97-AF65-F5344CB8AC3E}">
        <p14:creationId xmlns:p14="http://schemas.microsoft.com/office/powerpoint/2010/main" val="2420739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84B5B34-7022-492E-B679-36C69D32ABBF}" type="datetimeFigureOut">
              <a:rPr lang="tr-TR" smtClean="0"/>
              <a:t>10.07.2020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6C9C3C8-AA73-47E8-BF68-71DD82009BE9}" type="slidenum">
              <a:rPr lang="tr-TR" smtClean="0"/>
              <a:t>‹#›</a:t>
            </a:fld>
            <a:endParaRPr lang="tr-TR"/>
          </a:p>
        </p:txBody>
      </p:sp>
    </p:spTree>
    <p:extLst>
      <p:ext uri="{BB962C8B-B14F-4D97-AF65-F5344CB8AC3E}">
        <p14:creationId xmlns:p14="http://schemas.microsoft.com/office/powerpoint/2010/main" val="2047540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84B5B34-7022-492E-B679-36C69D32ABBF}" type="datetimeFigureOut">
              <a:rPr lang="tr-TR" smtClean="0"/>
              <a:t>10.07.2020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6C9C3C8-AA73-47E8-BF68-71DD82009BE9}" type="slidenum">
              <a:rPr lang="tr-TR" smtClean="0"/>
              <a:t>‹#›</a:t>
            </a:fld>
            <a:endParaRPr lang="tr-TR"/>
          </a:p>
        </p:txBody>
      </p:sp>
    </p:spTree>
    <p:extLst>
      <p:ext uri="{BB962C8B-B14F-4D97-AF65-F5344CB8AC3E}">
        <p14:creationId xmlns:p14="http://schemas.microsoft.com/office/powerpoint/2010/main" val="1078189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84B5B34-7022-492E-B679-36C69D32ABBF}" type="datetimeFigureOut">
              <a:rPr lang="tr-TR" smtClean="0"/>
              <a:t>10.07.2020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6C9C3C8-AA73-47E8-BF68-71DD82009BE9}" type="slidenum">
              <a:rPr lang="tr-TR" smtClean="0"/>
              <a:t>‹#›</a:t>
            </a:fld>
            <a:endParaRPr lang="tr-TR"/>
          </a:p>
        </p:txBody>
      </p:sp>
    </p:spTree>
    <p:extLst>
      <p:ext uri="{BB962C8B-B14F-4D97-AF65-F5344CB8AC3E}">
        <p14:creationId xmlns:p14="http://schemas.microsoft.com/office/powerpoint/2010/main" val="848760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84B5B34-7022-492E-B679-36C69D32ABBF}" type="datetimeFigureOut">
              <a:rPr lang="tr-TR" smtClean="0"/>
              <a:t>10.07.2020</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6C9C3C8-AA73-47E8-BF68-71DD82009BE9}" type="slidenum">
              <a:rPr lang="tr-TR" smtClean="0"/>
              <a:t>‹#›</a:t>
            </a:fld>
            <a:endParaRPr lang="tr-TR"/>
          </a:p>
        </p:txBody>
      </p:sp>
    </p:spTree>
    <p:extLst>
      <p:ext uri="{BB962C8B-B14F-4D97-AF65-F5344CB8AC3E}">
        <p14:creationId xmlns:p14="http://schemas.microsoft.com/office/powerpoint/2010/main" val="1819499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84B5B34-7022-492E-B679-36C69D32ABBF}" type="datetimeFigureOut">
              <a:rPr lang="tr-TR" smtClean="0"/>
              <a:t>10.07.2020</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6C9C3C8-AA73-47E8-BF68-71DD82009BE9}" type="slidenum">
              <a:rPr lang="tr-TR" smtClean="0"/>
              <a:t>‹#›</a:t>
            </a:fld>
            <a:endParaRPr lang="tr-TR"/>
          </a:p>
        </p:txBody>
      </p:sp>
    </p:spTree>
    <p:extLst>
      <p:ext uri="{BB962C8B-B14F-4D97-AF65-F5344CB8AC3E}">
        <p14:creationId xmlns:p14="http://schemas.microsoft.com/office/powerpoint/2010/main" val="1272873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84B5B34-7022-492E-B679-36C69D32ABBF}" type="datetimeFigureOut">
              <a:rPr lang="tr-TR" smtClean="0"/>
              <a:t>10.07.2020</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6C9C3C8-AA73-47E8-BF68-71DD82009BE9}" type="slidenum">
              <a:rPr lang="tr-TR" smtClean="0"/>
              <a:t>‹#›</a:t>
            </a:fld>
            <a:endParaRPr lang="tr-TR"/>
          </a:p>
        </p:txBody>
      </p:sp>
    </p:spTree>
    <p:extLst>
      <p:ext uri="{BB962C8B-B14F-4D97-AF65-F5344CB8AC3E}">
        <p14:creationId xmlns:p14="http://schemas.microsoft.com/office/powerpoint/2010/main" val="1330503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E84B5B34-7022-492E-B679-36C69D32ABBF}" type="datetimeFigureOut">
              <a:rPr lang="tr-TR" smtClean="0"/>
              <a:t>10.07.2020</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6C9C3C8-AA73-47E8-BF68-71DD82009BE9}" type="slidenum">
              <a:rPr lang="tr-TR" smtClean="0"/>
              <a:t>‹#›</a:t>
            </a:fld>
            <a:endParaRPr lang="tr-TR"/>
          </a:p>
        </p:txBody>
      </p:sp>
    </p:spTree>
    <p:extLst>
      <p:ext uri="{BB962C8B-B14F-4D97-AF65-F5344CB8AC3E}">
        <p14:creationId xmlns:p14="http://schemas.microsoft.com/office/powerpoint/2010/main" val="3847200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4B5B34-7022-492E-B679-36C69D32ABBF}" type="datetimeFigureOut">
              <a:rPr lang="tr-TR" smtClean="0"/>
              <a:t>10.07.2020</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6C9C3C8-AA73-47E8-BF68-71DD82009BE9}" type="slidenum">
              <a:rPr lang="tr-TR" smtClean="0"/>
              <a:t>‹#›</a:t>
            </a:fld>
            <a:endParaRPr lang="tr-TR"/>
          </a:p>
        </p:txBody>
      </p:sp>
    </p:spTree>
    <p:extLst>
      <p:ext uri="{BB962C8B-B14F-4D97-AF65-F5344CB8AC3E}">
        <p14:creationId xmlns:p14="http://schemas.microsoft.com/office/powerpoint/2010/main" val="1823352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84B5B34-7022-492E-B679-36C69D32ABBF}" type="datetimeFigureOut">
              <a:rPr lang="tr-TR" smtClean="0"/>
              <a:t>10.07.2020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6C9C3C8-AA73-47E8-BF68-71DD82009BE9}" type="slidenum">
              <a:rPr lang="tr-TR" smtClean="0"/>
              <a:t>‹#›</a:t>
            </a:fld>
            <a:endParaRPr lang="tr-TR"/>
          </a:p>
        </p:txBody>
      </p:sp>
    </p:spTree>
    <p:extLst>
      <p:ext uri="{BB962C8B-B14F-4D97-AF65-F5344CB8AC3E}">
        <p14:creationId xmlns:p14="http://schemas.microsoft.com/office/powerpoint/2010/main" val="1654066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84B5B34-7022-492E-B679-36C69D32ABBF}" type="datetimeFigureOut">
              <a:rPr lang="tr-TR" smtClean="0"/>
              <a:t>10.07.2020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6C9C3C8-AA73-47E8-BF68-71DD82009BE9}" type="slidenum">
              <a:rPr lang="tr-TR" smtClean="0"/>
              <a:t>‹#›</a:t>
            </a:fld>
            <a:endParaRPr lang="tr-TR"/>
          </a:p>
        </p:txBody>
      </p:sp>
    </p:spTree>
    <p:extLst>
      <p:ext uri="{BB962C8B-B14F-4D97-AF65-F5344CB8AC3E}">
        <p14:creationId xmlns:p14="http://schemas.microsoft.com/office/powerpoint/2010/main" val="3704457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84B5B34-7022-492E-B679-36C69D32ABBF}" type="datetimeFigureOut">
              <a:rPr lang="tr-TR" smtClean="0"/>
              <a:t>10.07.2020</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6C9C3C8-AA73-47E8-BF68-71DD82009BE9}" type="slidenum">
              <a:rPr lang="tr-TR" smtClean="0"/>
              <a:t>‹#›</a:t>
            </a:fld>
            <a:endParaRPr lang="tr-TR"/>
          </a:p>
        </p:txBody>
      </p:sp>
    </p:spTree>
    <p:extLst>
      <p:ext uri="{BB962C8B-B14F-4D97-AF65-F5344CB8AC3E}">
        <p14:creationId xmlns:p14="http://schemas.microsoft.com/office/powerpoint/2010/main" val="3745246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09E68A8-2DEC-4E48-8DA4-637D89E4B2D3}"/>
              </a:ext>
            </a:extLst>
          </p:cNvPr>
          <p:cNvSpPr>
            <a:spLocks noGrp="1"/>
          </p:cNvSpPr>
          <p:nvPr>
            <p:ph type="title"/>
          </p:nvPr>
        </p:nvSpPr>
        <p:spPr/>
        <p:txBody>
          <a:bodyPr/>
          <a:lstStyle/>
          <a:p>
            <a:r>
              <a:rPr lang="tr-TR"/>
              <a:t>YAHUDİLİĞİN İNANÇ ESASLARI</a:t>
            </a:r>
          </a:p>
        </p:txBody>
      </p:sp>
      <p:sp>
        <p:nvSpPr>
          <p:cNvPr id="3" name="İçerik Yer Tutucusu 2">
            <a:extLst>
              <a:ext uri="{FF2B5EF4-FFF2-40B4-BE49-F238E27FC236}">
                <a16:creationId xmlns:a16="http://schemas.microsoft.com/office/drawing/2014/main" id="{CCC2B156-3736-2C4C-B29D-2CAA26AED0B0}"/>
              </a:ext>
            </a:extLst>
          </p:cNvPr>
          <p:cNvSpPr>
            <a:spLocks noGrp="1"/>
          </p:cNvSpPr>
          <p:nvPr>
            <p:ph idx="1"/>
          </p:nvPr>
        </p:nvSpPr>
        <p:spPr/>
        <p:txBody>
          <a:bodyPr>
            <a:normAutofit fontScale="85000" lnSpcReduction="20000"/>
          </a:bodyPr>
          <a:lstStyle/>
          <a:p>
            <a:pPr marL="0" indent="0" algn="ctr">
              <a:buNone/>
            </a:pPr>
            <a:r>
              <a:rPr lang="tr-TR" sz="3200">
                <a:solidFill>
                  <a:schemeClr val="accent6">
                    <a:lumMod val="75000"/>
                  </a:schemeClr>
                </a:solidFill>
              </a:rPr>
              <a:t>On Emir</a:t>
            </a:r>
          </a:p>
          <a:p>
            <a:r>
              <a:rPr lang="tr-TR">
                <a:solidFill>
                  <a:schemeClr val="tx1"/>
                </a:solidFill>
              </a:rPr>
              <a:t>Seni Mısır diyarından, esirlik evinden çıkaran Tanrım benim.</a:t>
            </a:r>
          </a:p>
          <a:p>
            <a:r>
              <a:rPr lang="tr-TR">
                <a:solidFill>
                  <a:schemeClr val="tx1"/>
                </a:solidFill>
              </a:rPr>
              <a:t>Başka ilahlara tapmayacaksın.</a:t>
            </a:r>
          </a:p>
          <a:p>
            <a:r>
              <a:rPr lang="tr-TR">
                <a:solidFill>
                  <a:schemeClr val="tx1"/>
                </a:solidFill>
              </a:rPr>
              <a:t>Tanrı’nın ismini boş yere ağza almayacaksın.</a:t>
            </a:r>
          </a:p>
          <a:p>
            <a:r>
              <a:rPr lang="tr-TR">
                <a:solidFill>
                  <a:schemeClr val="tx1"/>
                </a:solidFill>
              </a:rPr>
              <a:t>Cumartesi günü hiçbir iş yapmayacaksın.</a:t>
            </a:r>
          </a:p>
          <a:p>
            <a:r>
              <a:rPr lang="tr-TR">
                <a:solidFill>
                  <a:schemeClr val="tx1"/>
                </a:solidFill>
              </a:rPr>
              <a:t>Babana ve annene hürmet edeceksin.</a:t>
            </a:r>
          </a:p>
          <a:p>
            <a:r>
              <a:rPr lang="tr-TR">
                <a:solidFill>
                  <a:schemeClr val="tx1"/>
                </a:solidFill>
              </a:rPr>
              <a:t>Katletmeyeceksin.</a:t>
            </a:r>
          </a:p>
          <a:p>
            <a:r>
              <a:rPr lang="tr-TR">
                <a:solidFill>
                  <a:schemeClr val="tx1"/>
                </a:solidFill>
              </a:rPr>
              <a:t>Zina etmeyeceksin.</a:t>
            </a:r>
          </a:p>
          <a:p>
            <a:r>
              <a:rPr lang="tr-TR">
                <a:solidFill>
                  <a:schemeClr val="tx1"/>
                </a:solidFill>
              </a:rPr>
              <a:t>Çalmayacaksın.</a:t>
            </a:r>
          </a:p>
          <a:p>
            <a:r>
              <a:rPr lang="tr-TR">
                <a:solidFill>
                  <a:schemeClr val="tx1"/>
                </a:solidFill>
              </a:rPr>
              <a:t>Komşuna karşı yalan şahitlik etmeyeceksin.</a:t>
            </a:r>
          </a:p>
          <a:p>
            <a:r>
              <a:rPr lang="tr-TR">
                <a:solidFill>
                  <a:schemeClr val="tx1"/>
                </a:solidFill>
              </a:rPr>
              <a:t>Komşunun evine tamah etmeyeceksin.</a:t>
            </a:r>
          </a:p>
          <a:p>
            <a:pPr algn="ctr"/>
            <a:endParaRPr lang="tr-TR" sz="3200">
              <a:solidFill>
                <a:schemeClr val="accent6">
                  <a:lumMod val="75000"/>
                </a:schemeClr>
              </a:solidFill>
            </a:endParaRPr>
          </a:p>
          <a:p>
            <a:endParaRPr lang="tr-TR">
              <a:solidFill>
                <a:schemeClr val="accent6">
                  <a:lumMod val="75000"/>
                </a:schemeClr>
              </a:solidFill>
            </a:endParaRPr>
          </a:p>
        </p:txBody>
      </p:sp>
    </p:spTree>
    <p:extLst>
      <p:ext uri="{BB962C8B-B14F-4D97-AF65-F5344CB8AC3E}">
        <p14:creationId xmlns:p14="http://schemas.microsoft.com/office/powerpoint/2010/main" val="24760404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fi-FI" sz="2800" dirty="0"/>
              <a:t>4.Yahudiliğin On Temel İlkesi: On Emir </a:t>
            </a:r>
            <a:endParaRPr lang="tr-TR" sz="2800" dirty="0"/>
          </a:p>
        </p:txBody>
      </p:sp>
      <p:sp>
        <p:nvSpPr>
          <p:cNvPr id="3" name="İçerik Yer Tutucusu 2"/>
          <p:cNvSpPr>
            <a:spLocks noGrp="1"/>
          </p:cNvSpPr>
          <p:nvPr>
            <p:ph idx="1"/>
          </p:nvPr>
        </p:nvSpPr>
        <p:spPr/>
        <p:txBody>
          <a:bodyPr>
            <a:normAutofit/>
          </a:bodyPr>
          <a:lstStyle/>
          <a:p>
            <a:pPr marL="0" indent="0">
              <a:buNone/>
            </a:pPr>
            <a:r>
              <a:rPr lang="tr-TR" dirty="0" smtClean="0"/>
              <a:t> Hz</a:t>
            </a:r>
            <a:r>
              <a:rPr lang="tr-TR" dirty="0"/>
              <a:t>. Musa, </a:t>
            </a:r>
            <a:r>
              <a:rPr lang="tr-TR" dirty="0" err="1"/>
              <a:t>İsrailoğulları</a:t>
            </a:r>
            <a:r>
              <a:rPr lang="tr-TR" dirty="0"/>
              <a:t> ile birlikte firavunun zulmünden kurtulup Mısır’dan çıktıktan üç ay sonra Sina’ya vardı. Daha sonra Hz. Musa, kabilesinin yanından ayrılarak kendisine Tanrı tarafından işaret edilen Sina Dağı’na çıktı. Burada kırk gün oruç tuttu ve ibadet etti. Daha sonra kendisine, kavminin uyması gereken inanç ve davranış esasları içeren On Emir </a:t>
            </a:r>
            <a:r>
              <a:rPr lang="tr-TR" dirty="0" smtClean="0"/>
              <a:t>verildi. </a:t>
            </a:r>
            <a:r>
              <a:rPr lang="tr-TR" dirty="0"/>
              <a:t>On Emir, Yahudi inancına göre Museviliğin temel ilkeleridir. Bunlardan ilk dördü insanın Tanrı’yla olan ilişkisinin hangi temellere dayanacağını belirtmektedir</a:t>
            </a:r>
          </a:p>
        </p:txBody>
      </p:sp>
    </p:spTree>
    <p:extLst>
      <p:ext uri="{BB962C8B-B14F-4D97-AF65-F5344CB8AC3E}">
        <p14:creationId xmlns:p14="http://schemas.microsoft.com/office/powerpoint/2010/main" val="649700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200" dirty="0"/>
              <a:t>Yahudilikteki On Emir şunlardan oluşmaktadır: </a:t>
            </a:r>
            <a:r>
              <a:rPr lang="tr-TR" sz="3200" dirty="0"/>
              <a:t/>
            </a:r>
            <a:br>
              <a:rPr lang="tr-TR" sz="3200" dirty="0"/>
            </a:br>
            <a:endParaRPr lang="tr-TR" sz="3200" dirty="0"/>
          </a:p>
        </p:txBody>
      </p:sp>
      <p:sp>
        <p:nvSpPr>
          <p:cNvPr id="3" name="İçerik Yer Tutucusu 2"/>
          <p:cNvSpPr>
            <a:spLocks noGrp="1"/>
          </p:cNvSpPr>
          <p:nvPr>
            <p:ph idx="1"/>
          </p:nvPr>
        </p:nvSpPr>
        <p:spPr>
          <a:xfrm>
            <a:off x="1991544" y="1124744"/>
            <a:ext cx="7467600" cy="4873752"/>
          </a:xfrm>
        </p:spPr>
        <p:txBody>
          <a:bodyPr>
            <a:normAutofit fontScale="92500" lnSpcReduction="20000"/>
          </a:bodyPr>
          <a:lstStyle/>
          <a:p>
            <a:r>
              <a:rPr lang="tr-TR" dirty="0" smtClean="0"/>
              <a:t>Seni </a:t>
            </a:r>
            <a:r>
              <a:rPr lang="tr-TR" dirty="0"/>
              <a:t>Mısır diyarından, esirlik evinden çıkaran Tanrı’n </a:t>
            </a:r>
            <a:r>
              <a:rPr lang="tr-TR" dirty="0" smtClean="0"/>
              <a:t>benim.</a:t>
            </a:r>
          </a:p>
          <a:p>
            <a:r>
              <a:rPr lang="tr-TR" dirty="0" smtClean="0"/>
              <a:t>Benden </a:t>
            </a:r>
            <a:r>
              <a:rPr lang="tr-TR" dirty="0"/>
              <a:t>başka Tanrı’n olmayacak. </a:t>
            </a:r>
          </a:p>
          <a:p>
            <a:r>
              <a:rPr lang="tr-TR" dirty="0" smtClean="0"/>
              <a:t>Kendin </a:t>
            </a:r>
            <a:r>
              <a:rPr lang="tr-TR" dirty="0"/>
              <a:t>için yontma put yapmayacaksın. Hiçbir şeyin resmini yapıp tapmayacaksın. </a:t>
            </a:r>
          </a:p>
          <a:p>
            <a:r>
              <a:rPr lang="tr-TR" dirty="0" smtClean="0"/>
              <a:t>Tanrı’nın </a:t>
            </a:r>
            <a:r>
              <a:rPr lang="tr-TR" dirty="0"/>
              <a:t>adını boş yere ağzına almayacaksın</a:t>
            </a:r>
            <a:r>
              <a:rPr lang="tr-TR" dirty="0" smtClean="0"/>
              <a:t>.</a:t>
            </a:r>
          </a:p>
          <a:p>
            <a:r>
              <a:rPr lang="tr-TR" dirty="0" smtClean="0"/>
              <a:t> </a:t>
            </a:r>
            <a:r>
              <a:rPr lang="tr-TR" dirty="0"/>
              <a:t>Cumartesi gününü daima hatırlayıp onu kutsal bileceksin. Haftanın altı günü çalışacak, yedinci gün dinleneceksin. Cumartesi, </a:t>
            </a:r>
            <a:r>
              <a:rPr lang="tr-TR" dirty="0" err="1"/>
              <a:t>Rabb’ine</a:t>
            </a:r>
            <a:r>
              <a:rPr lang="tr-TR" dirty="0"/>
              <a:t> tahsis edilmiş genel dinlenme günüdür. O gün ne sen ne oğlun ne kızın ne hizmetçilerin ne de hayvanların iş yapacaktır. </a:t>
            </a:r>
          </a:p>
          <a:p>
            <a:r>
              <a:rPr lang="tr-TR" dirty="0" smtClean="0"/>
              <a:t>Babana </a:t>
            </a:r>
            <a:r>
              <a:rPr lang="tr-TR" dirty="0"/>
              <a:t>ve annene hürmet edeceksin. </a:t>
            </a:r>
          </a:p>
          <a:p>
            <a:r>
              <a:rPr lang="tr-TR" dirty="0" smtClean="0"/>
              <a:t>Öldürmeyeceksin</a:t>
            </a:r>
            <a:r>
              <a:rPr lang="tr-TR" dirty="0"/>
              <a:t>. </a:t>
            </a:r>
          </a:p>
          <a:p>
            <a:r>
              <a:rPr lang="tr-TR" dirty="0" smtClean="0"/>
              <a:t>Zina </a:t>
            </a:r>
            <a:r>
              <a:rPr lang="tr-TR" dirty="0"/>
              <a:t>yapmayacaksın. </a:t>
            </a:r>
          </a:p>
          <a:p>
            <a:r>
              <a:rPr lang="tr-TR" dirty="0" smtClean="0"/>
              <a:t>Çalmayacaksın</a:t>
            </a:r>
            <a:r>
              <a:rPr lang="tr-TR" dirty="0"/>
              <a:t>. </a:t>
            </a:r>
          </a:p>
          <a:p>
            <a:r>
              <a:rPr lang="tr-TR" dirty="0" smtClean="0"/>
              <a:t>Komşuna </a:t>
            </a:r>
            <a:r>
              <a:rPr lang="tr-TR" dirty="0"/>
              <a:t>karşı yalan şahitlik yapmayacaksın. Komşunun evine tamah etmeyeceksin. Komşunun eşine, kölesine, cariyesine, öküzüne, eşeğine, hiçbir şeyine göz dikmeyeceksin</a:t>
            </a:r>
          </a:p>
        </p:txBody>
      </p:sp>
    </p:spTree>
    <p:extLst>
      <p:ext uri="{BB962C8B-B14F-4D97-AF65-F5344CB8AC3E}">
        <p14:creationId xmlns:p14="http://schemas.microsoft.com/office/powerpoint/2010/main" val="3302855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5</a:t>
            </a:r>
            <a:r>
              <a:rPr lang="tr-TR" dirty="0"/>
              <a:t>. Günümüzde Yahudilik </a:t>
            </a:r>
          </a:p>
        </p:txBody>
      </p:sp>
      <p:sp>
        <p:nvSpPr>
          <p:cNvPr id="3" name="İçerik Yer Tutucusu 2"/>
          <p:cNvSpPr>
            <a:spLocks noGrp="1"/>
          </p:cNvSpPr>
          <p:nvPr>
            <p:ph idx="1"/>
          </p:nvPr>
        </p:nvSpPr>
        <p:spPr/>
        <p:txBody>
          <a:bodyPr>
            <a:normAutofit/>
          </a:bodyPr>
          <a:lstStyle/>
          <a:p>
            <a:pPr marL="0" indent="0">
              <a:buNone/>
            </a:pPr>
            <a:r>
              <a:rPr lang="tr-TR" dirty="0" smtClean="0"/>
              <a:t> Günümüzde </a:t>
            </a:r>
            <a:r>
              <a:rPr lang="tr-TR" dirty="0"/>
              <a:t>Yahudilik Fransız İhtilali’nin (1789)  meydana getirdiği değişiklikler Yahudi dünyasını da etkilemiştir. Bu ihtilalden sonra Avrupa’da Yahudilere karşı tavır değişmiş ve Yahudiler, kısmen de olsa rahata kavuşmuştur. Bu rahat ortam Yahudilerin din anlayışını etkilediği gibi yıllardır beklenen Mesih’in gelmemesi onların ümidini kırmıştır. Bunun üzerine Avrupa Yahudileri, bulundukları ülkelerin şartları altında yaşamaya karar vermişlerdir. Bu durum onların geleneksel Ortodoks Yahudilik anlayışını gözden geçirmelerine sebep olmuştur. Çünkü geleneksel Yahudilik anlayışı, mevcut duruma uygun düşmemekteydi. Bundan dolayı Yahudiliği çağın şartlarına uyarlamak için farklı düşünce ve mezhepler ortaya </a:t>
            </a:r>
            <a:r>
              <a:rPr lang="tr-TR" dirty="0" smtClean="0"/>
              <a:t>çıkmıştır. </a:t>
            </a:r>
            <a:r>
              <a:rPr lang="tr-TR" dirty="0"/>
              <a:t>Günümüzde Yahudiler arasında en yaygın olan mezhepler </a:t>
            </a:r>
            <a:r>
              <a:rPr lang="tr-TR" b="1" dirty="0"/>
              <a:t>Ortodoks ve Reformist Yahudiliktir</a:t>
            </a:r>
            <a:r>
              <a:rPr lang="tr-TR" dirty="0"/>
              <a:t>. </a:t>
            </a:r>
          </a:p>
        </p:txBody>
      </p:sp>
    </p:spTree>
    <p:extLst>
      <p:ext uri="{BB962C8B-B14F-4D97-AF65-F5344CB8AC3E}">
        <p14:creationId xmlns:p14="http://schemas.microsoft.com/office/powerpoint/2010/main" val="4057240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buNone/>
            </a:pPr>
            <a:r>
              <a:rPr lang="tr-TR" b="1" i="1" u="sng" dirty="0"/>
              <a:t>Ortodoks Yahudilik</a:t>
            </a:r>
            <a:r>
              <a:rPr lang="tr-TR" dirty="0"/>
              <a:t>, Kudüs </a:t>
            </a:r>
            <a:r>
              <a:rPr lang="tr-TR" dirty="0" err="1"/>
              <a:t>Mabedi’nin</a:t>
            </a:r>
            <a:r>
              <a:rPr lang="tr-TR" dirty="0"/>
              <a:t> yıkılışından (70) günümüze kadar gelen geleneksel Yahudilik anlayışıdır. Ortodokslara göre Tevrat,  bütün harf ve kelimeleriyle Tanrı’nın Musa’ya yazdırdığı ilahî bir kitaptır. Onlara göre Tevrat’ın yorumu olan </a:t>
            </a:r>
            <a:r>
              <a:rPr lang="tr-TR" dirty="0" err="1"/>
              <a:t>Mişna</a:t>
            </a:r>
            <a:r>
              <a:rPr lang="tr-TR" dirty="0"/>
              <a:t> ve </a:t>
            </a:r>
            <a:r>
              <a:rPr lang="tr-TR" dirty="0" err="1"/>
              <a:t>Talmut</a:t>
            </a:r>
            <a:r>
              <a:rPr lang="tr-TR" dirty="0"/>
              <a:t> da vahiy kaynaklı kitaplardır. Ortodokslar, Tevrat’ın ve din bilginlerinin belirlediği kuralların mutlak otoritesini kabul ederler ve bunlarda hiçbir değişikliğin meydana gelmesine izin </a:t>
            </a:r>
            <a:r>
              <a:rPr lang="tr-TR" dirty="0" smtClean="0"/>
              <a:t>vermezler.</a:t>
            </a:r>
            <a:endParaRPr lang="tr-TR" dirty="0"/>
          </a:p>
          <a:p>
            <a:pPr marL="0" indent="0">
              <a:buNone/>
            </a:pPr>
            <a:endParaRPr lang="tr-TR" dirty="0"/>
          </a:p>
        </p:txBody>
      </p:sp>
    </p:spTree>
    <p:extLst>
      <p:ext uri="{BB962C8B-B14F-4D97-AF65-F5344CB8AC3E}">
        <p14:creationId xmlns:p14="http://schemas.microsoft.com/office/powerpoint/2010/main" val="2170798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buNone/>
            </a:pPr>
            <a:r>
              <a:rPr lang="tr-TR" dirty="0" smtClean="0"/>
              <a:t> Ortodoks </a:t>
            </a:r>
            <a:r>
              <a:rPr lang="tr-TR" dirty="0"/>
              <a:t>Yahudilik inancına göre Mesih, bir gün gelecek, Yahudilerin sürgünü sona erecek, Yahudiler gerçek evlerine dönecek ve mabet yapılacaktır</a:t>
            </a:r>
            <a:r>
              <a:rPr lang="tr-TR" dirty="0" smtClean="0"/>
              <a:t>. Bu sebeplerden dolayı Yahudi şeriatı olan </a:t>
            </a:r>
            <a:r>
              <a:rPr lang="tr-TR" dirty="0" err="1" smtClean="0"/>
              <a:t>Halakha’da</a:t>
            </a:r>
            <a:r>
              <a:rPr lang="tr-TR" dirty="0" smtClean="0"/>
              <a:t> bir değişiklik yapmaya gitmezler. Bununla beraber onu günümüz şartlarına uydurabilmek için hileli yollarla (</a:t>
            </a:r>
            <a:r>
              <a:rPr lang="tr-TR" dirty="0" err="1" smtClean="0"/>
              <a:t>hileişeriye</a:t>
            </a:r>
            <a:r>
              <a:rPr lang="tr-TR" dirty="0" smtClean="0"/>
              <a:t>) ayakta tutmaya çalışırlar. </a:t>
            </a:r>
            <a:r>
              <a:rPr lang="tr-TR" dirty="0"/>
              <a:t>Mesela, </a:t>
            </a:r>
            <a:r>
              <a:rPr lang="tr-TR" dirty="0" err="1"/>
              <a:t>Halakha’ya</a:t>
            </a:r>
            <a:r>
              <a:rPr lang="tr-TR" dirty="0"/>
              <a:t> göre cumartesi günü ateş yakmak yasaktır. </a:t>
            </a:r>
            <a:r>
              <a:rPr lang="tr-TR" dirty="0" smtClean="0"/>
              <a:t>Ortodoks Yahudiler, otomatik elektrik ayarlayıcı ile elektrikli eşyaya dokunmadan ateşten yararlanırlar. Bunun</a:t>
            </a:r>
            <a:r>
              <a:rPr lang="tr-TR" dirty="0"/>
              <a:t>, </a:t>
            </a:r>
            <a:r>
              <a:rPr lang="tr-TR" dirty="0" err="1"/>
              <a:t>Halakha’ya</a:t>
            </a:r>
            <a:r>
              <a:rPr lang="tr-TR" dirty="0"/>
              <a:t> aykırı olmadığını ileri sürerler. Cumartesi günü araba kullanmazlar. </a:t>
            </a:r>
            <a:r>
              <a:rPr lang="tr-TR" dirty="0" err="1"/>
              <a:t>Koşer</a:t>
            </a:r>
            <a:r>
              <a:rPr lang="tr-TR" dirty="0"/>
              <a:t> (helal yiyecekler) kuralına sıkı sıkıya bağlıdırlar. </a:t>
            </a:r>
            <a:r>
              <a:rPr lang="tr-TR" dirty="0" err="1"/>
              <a:t>Koşer</a:t>
            </a:r>
            <a:r>
              <a:rPr lang="tr-TR" dirty="0"/>
              <a:t> kuralına uymayan yiyecekleri yemez, bu tür yiyecek satan dükkanlardan alışveriş yapmazlar. Ayrıca </a:t>
            </a:r>
            <a:r>
              <a:rPr lang="tr-TR" dirty="0" err="1"/>
              <a:t>koşer</a:t>
            </a:r>
            <a:r>
              <a:rPr lang="tr-TR" dirty="0"/>
              <a:t> kuralı gereği et ile sütü bir arada yemezler; et pişen kapta süt, süt pişende de et </a:t>
            </a:r>
            <a:r>
              <a:rPr lang="tr-TR" dirty="0" smtClean="0"/>
              <a:t>yemezler. </a:t>
            </a:r>
            <a:r>
              <a:rPr lang="tr-TR" dirty="0"/>
              <a:t>Ortodoks Yahudilik anlayışı günümüzde İsrail’de hâkim </a:t>
            </a:r>
            <a:r>
              <a:rPr lang="tr-TR" dirty="0" smtClean="0"/>
              <a:t>olan unsurdur.</a:t>
            </a:r>
            <a:endParaRPr lang="tr-TR" dirty="0"/>
          </a:p>
        </p:txBody>
      </p:sp>
    </p:spTree>
    <p:extLst>
      <p:ext uri="{BB962C8B-B14F-4D97-AF65-F5344CB8AC3E}">
        <p14:creationId xmlns:p14="http://schemas.microsoft.com/office/powerpoint/2010/main" val="780966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buNone/>
            </a:pPr>
            <a:r>
              <a:rPr lang="tr-TR" b="1" i="1" u="sng" dirty="0"/>
              <a:t>Reformist Yahudilik</a:t>
            </a:r>
            <a:r>
              <a:rPr lang="tr-TR" dirty="0"/>
              <a:t>, 19. yüzyıl başlarında Alman Yahudileri arasında çıkmıştır. İlk fikir babası </a:t>
            </a:r>
            <a:r>
              <a:rPr lang="tr-TR" dirty="0" err="1"/>
              <a:t>Moşes</a:t>
            </a:r>
            <a:r>
              <a:rPr lang="tr-TR" dirty="0"/>
              <a:t> </a:t>
            </a:r>
            <a:r>
              <a:rPr lang="tr-TR" dirty="0" err="1"/>
              <a:t>Mendelshon</a:t>
            </a:r>
            <a:r>
              <a:rPr lang="tr-TR" dirty="0"/>
              <a:t> (</a:t>
            </a:r>
            <a:r>
              <a:rPr lang="tr-TR" dirty="0" err="1"/>
              <a:t>Moşe</a:t>
            </a:r>
            <a:r>
              <a:rPr lang="tr-TR" dirty="0"/>
              <a:t> </a:t>
            </a:r>
            <a:r>
              <a:rPr lang="tr-TR" dirty="0" err="1"/>
              <a:t>Mendelson</a:t>
            </a:r>
            <a:r>
              <a:rPr lang="tr-TR" dirty="0"/>
              <a:t>)’dur. Orta Avrupa’da yaşayan Yahudileri bulundukları ülkelerin kültürleriyle entegre olmaya çağıran bu reformist hareket, asıl gelişimini ABD’de yaşayan Yahudiler arasında göstermiştir. Reformist Yahudiler, bugün Amerikan Yahudilerinin % 40’ını oluşturmaktadır. Günümüzde Reformist Yahudilik, laik bir karaktere bürünmüştür. Yahudiliğe sadece kültürel bir olgu olarak bakarlar. Bunun yanında </a:t>
            </a:r>
            <a:r>
              <a:rPr lang="tr-TR" dirty="0" err="1"/>
              <a:t>şabat</a:t>
            </a:r>
            <a:r>
              <a:rPr lang="tr-TR" dirty="0"/>
              <a:t> ve </a:t>
            </a:r>
            <a:r>
              <a:rPr lang="tr-TR" dirty="0" err="1"/>
              <a:t>koşer</a:t>
            </a:r>
            <a:r>
              <a:rPr lang="tr-TR" dirty="0"/>
              <a:t> kurallarına riayet etmezler. </a:t>
            </a:r>
            <a:r>
              <a:rPr lang="tr-TR" dirty="0" err="1"/>
              <a:t>Sinagogta</a:t>
            </a:r>
            <a:r>
              <a:rPr lang="tr-TR" dirty="0"/>
              <a:t> kadınlarla erkekler yan yana oturabilir; hatta kadınlar haham olarak da görev yapabilirler. </a:t>
            </a:r>
            <a:r>
              <a:rPr lang="tr-TR" dirty="0" err="1"/>
              <a:t>Sinagogta</a:t>
            </a:r>
            <a:r>
              <a:rPr lang="tr-TR" dirty="0"/>
              <a:t> başa </a:t>
            </a:r>
            <a:r>
              <a:rPr lang="tr-TR" dirty="0" err="1"/>
              <a:t>kipa</a:t>
            </a:r>
            <a:r>
              <a:rPr lang="tr-TR" dirty="0"/>
              <a:t> giyme zorunluluğu </a:t>
            </a:r>
            <a:r>
              <a:rPr lang="tr-TR" dirty="0" smtClean="0"/>
              <a:t>yoktur. </a:t>
            </a:r>
            <a:r>
              <a:rPr lang="tr-TR" dirty="0"/>
              <a:t>Reformistler, başta </a:t>
            </a:r>
            <a:r>
              <a:rPr lang="tr-TR" dirty="0" err="1"/>
              <a:t>Mesihçilik</a:t>
            </a:r>
            <a:r>
              <a:rPr lang="tr-TR" dirty="0"/>
              <a:t> olmak üzere geleneksel Yahudiliğin birçok ilkesini kabul etmezler. Onlar, kutsal toprak “</a:t>
            </a:r>
            <a:r>
              <a:rPr lang="tr-TR" dirty="0" err="1"/>
              <a:t>arzımevut</a:t>
            </a:r>
            <a:r>
              <a:rPr lang="tr-TR" dirty="0"/>
              <a:t>” ülküsünü de benimsemezler. Reformistlere göre yaşanılan her yer kutsaldır. </a:t>
            </a:r>
          </a:p>
          <a:p>
            <a:pPr marL="0" indent="0">
              <a:buNone/>
            </a:pPr>
            <a:endParaRPr lang="tr-TR" dirty="0"/>
          </a:p>
        </p:txBody>
      </p:sp>
    </p:spTree>
    <p:extLst>
      <p:ext uri="{BB962C8B-B14F-4D97-AF65-F5344CB8AC3E}">
        <p14:creationId xmlns:p14="http://schemas.microsoft.com/office/powerpoint/2010/main" val="1138224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400" dirty="0"/>
              <a:t>6. Yahudiliğin Diğer Dinlere ve Irklara Bakışı </a:t>
            </a:r>
          </a:p>
        </p:txBody>
      </p:sp>
      <p:sp>
        <p:nvSpPr>
          <p:cNvPr id="3" name="İçerik Yer Tutucusu 2"/>
          <p:cNvSpPr>
            <a:spLocks noGrp="1"/>
          </p:cNvSpPr>
          <p:nvPr>
            <p:ph idx="1"/>
          </p:nvPr>
        </p:nvSpPr>
        <p:spPr>
          <a:xfrm>
            <a:off x="1981200" y="1651592"/>
            <a:ext cx="7467600" cy="4873752"/>
          </a:xfrm>
        </p:spPr>
        <p:txBody>
          <a:bodyPr>
            <a:normAutofit/>
          </a:bodyPr>
          <a:lstStyle/>
          <a:p>
            <a:pPr marL="0" indent="0">
              <a:buNone/>
            </a:pPr>
            <a:r>
              <a:rPr lang="tr-TR" dirty="0" smtClean="0"/>
              <a:t> Yahudi </a:t>
            </a:r>
            <a:r>
              <a:rPr lang="tr-TR" dirty="0"/>
              <a:t>hukukuna göre Yahudi olmayanlar, “</a:t>
            </a:r>
            <a:r>
              <a:rPr lang="tr-TR" dirty="0" err="1"/>
              <a:t>Nuhiler</a:t>
            </a:r>
            <a:r>
              <a:rPr lang="tr-TR" dirty="0"/>
              <a:t>” ve “putperestler” olarak iki kısma ayrılırlar. </a:t>
            </a:r>
            <a:r>
              <a:rPr lang="tr-TR" dirty="0" err="1"/>
              <a:t>Nuhiler</a:t>
            </a:r>
            <a:r>
              <a:rPr lang="tr-TR" dirty="0"/>
              <a:t>, Hz. Nuh’un tevhit esasına dayalı yedi temel kanununu benimseyen kimselerdir. </a:t>
            </a:r>
            <a:r>
              <a:rPr lang="tr-TR" dirty="0" err="1"/>
              <a:t>Nuhilik</a:t>
            </a:r>
            <a:r>
              <a:rPr lang="tr-TR" dirty="0"/>
              <a:t> esaslarını yerine getirenler, yarı mühtedi sayılırlar. Her iki dünyada kurtuluşa ulaşırlar. Yaptıkları işe göre kutsiyet kazanırlar. </a:t>
            </a:r>
          </a:p>
          <a:p>
            <a:pPr marL="0" indent="0">
              <a:buNone/>
            </a:pPr>
            <a:r>
              <a:rPr lang="tr-TR" dirty="0" smtClean="0"/>
              <a:t> İslam </a:t>
            </a:r>
            <a:r>
              <a:rPr lang="tr-TR" dirty="0"/>
              <a:t>ve Hristiyanlık </a:t>
            </a:r>
            <a:r>
              <a:rPr lang="tr-TR" dirty="0" err="1"/>
              <a:t>Nuhi</a:t>
            </a:r>
            <a:r>
              <a:rPr lang="tr-TR" dirty="0"/>
              <a:t> dinlerden sayılır. Ancak bir Yahudi’nin İslam veya Hristiyanlığa geçmesi büyük günah sayılır. Çünkü Yahudilikten çıkan bir kişi, kendisini Tanrı’ya ve halkına bağlayan ahdini bozmuş </a:t>
            </a:r>
            <a:r>
              <a:rPr lang="tr-TR" dirty="0" smtClean="0"/>
              <a:t>olur. Yahudilik</a:t>
            </a:r>
            <a:r>
              <a:rPr lang="tr-TR" dirty="0"/>
              <a:t>, Müslümanları </a:t>
            </a:r>
            <a:r>
              <a:rPr lang="tr-TR" dirty="0" err="1"/>
              <a:t>Nuhi</a:t>
            </a:r>
            <a:r>
              <a:rPr lang="tr-TR" dirty="0"/>
              <a:t> saymakla birlikte Hz. Muhammed’i peygamber olarak kabul etmez. İbadethanelerine suret (resim) sokmamak, domuz eti yememek, sünnet olmak iki dinin ortak noktalarındandır. İslam’ı Hristiyanlığa göre inanç açısından kendilerine daha yakın görürler. Yahudilik, diğer gruba giren putperest ve müşrikler için ise hiçbir kurtuluş ümidi kabul etmez</a:t>
            </a:r>
            <a:r>
              <a:rPr lang="tr-TR" dirty="0" smtClean="0"/>
              <a:t>.</a:t>
            </a:r>
            <a:endParaRPr lang="tr-TR" dirty="0"/>
          </a:p>
        </p:txBody>
      </p:sp>
    </p:spTree>
    <p:extLst>
      <p:ext uri="{BB962C8B-B14F-4D97-AF65-F5344CB8AC3E}">
        <p14:creationId xmlns:p14="http://schemas.microsoft.com/office/powerpoint/2010/main" val="2839478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000" dirty="0"/>
              <a:t>7. Kur’an-ı Kerim Açısından Yahudilik ve Yahudiler</a:t>
            </a:r>
          </a:p>
        </p:txBody>
      </p:sp>
      <p:sp>
        <p:nvSpPr>
          <p:cNvPr id="3" name="İçerik Yer Tutucusu 2"/>
          <p:cNvSpPr>
            <a:spLocks noGrp="1"/>
          </p:cNvSpPr>
          <p:nvPr>
            <p:ph idx="1"/>
          </p:nvPr>
        </p:nvSpPr>
        <p:spPr/>
        <p:txBody>
          <a:bodyPr>
            <a:normAutofit/>
          </a:bodyPr>
          <a:lstStyle/>
          <a:p>
            <a:pPr marL="0" indent="0">
              <a:buNone/>
            </a:pPr>
            <a:r>
              <a:rPr lang="tr-TR" dirty="0"/>
              <a:t> </a:t>
            </a:r>
            <a:r>
              <a:rPr lang="tr-TR" dirty="0" smtClean="0"/>
              <a:t>Kur’an-ı </a:t>
            </a:r>
            <a:r>
              <a:rPr lang="tr-TR" dirty="0"/>
              <a:t>Kerim’de, ehlikitap içerisinde en çok Yahudilerden bahsedilmiştir. Bunun nedeni İslam’ın doğuşunda Yahudilerle yaşanan sorunlardır. Medine ve çevresinde birçok Yahudi kabilesi yaşamaktaydı. Bunlar; </a:t>
            </a:r>
            <a:r>
              <a:rPr lang="tr-TR" dirty="0" err="1"/>
              <a:t>Nadiroğulları</a:t>
            </a:r>
            <a:r>
              <a:rPr lang="tr-TR" dirty="0"/>
              <a:t>, </a:t>
            </a:r>
            <a:r>
              <a:rPr lang="tr-TR" dirty="0" err="1"/>
              <a:t>Kureyzaoğulları</a:t>
            </a:r>
            <a:r>
              <a:rPr lang="tr-TR" dirty="0"/>
              <a:t>, </a:t>
            </a:r>
            <a:r>
              <a:rPr lang="tr-TR" dirty="0" err="1"/>
              <a:t>Kaynukaoğulları</a:t>
            </a:r>
            <a:r>
              <a:rPr lang="tr-TR" dirty="0"/>
              <a:t> ve Hayber Yahudileri idi. Yahudiler, Hz. Muhammed’e ve Müslümanlara karşı şiddetli tepki göstermişlerdi. Bu yüzden Kur’an-ı Kerim onlardan daha çok bahsetmiştir. </a:t>
            </a:r>
          </a:p>
        </p:txBody>
      </p:sp>
    </p:spTree>
    <p:extLst>
      <p:ext uri="{BB962C8B-B14F-4D97-AF65-F5344CB8AC3E}">
        <p14:creationId xmlns:p14="http://schemas.microsoft.com/office/powerpoint/2010/main" val="3919527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Kur’an-ı Kerim’de Yahudilerle ilgili genel olarak şu hususlara değinilmiştir:</a:t>
            </a:r>
          </a:p>
        </p:txBody>
      </p:sp>
      <p:sp>
        <p:nvSpPr>
          <p:cNvPr id="3" name="İçerik Yer Tutucusu 2"/>
          <p:cNvSpPr>
            <a:spLocks noGrp="1"/>
          </p:cNvSpPr>
          <p:nvPr>
            <p:ph idx="1"/>
          </p:nvPr>
        </p:nvSpPr>
        <p:spPr/>
        <p:txBody>
          <a:bodyPr>
            <a:normAutofit fontScale="77500" lnSpcReduction="20000"/>
          </a:bodyPr>
          <a:lstStyle/>
          <a:p>
            <a:pPr>
              <a:buFont typeface="Wingdings" panose="05000000000000000000" pitchFamily="2" charset="2"/>
              <a:buChar char="ü"/>
            </a:pPr>
            <a:r>
              <a:rPr lang="tr-TR" dirty="0" smtClean="0"/>
              <a:t>Allah </a:t>
            </a:r>
            <a:r>
              <a:rPr lang="tr-TR" dirty="0"/>
              <a:t>tarafından Yahudilere verilen nimetler ve onların bunlardan yüz çevirmeleri. (Bakara suresi, 47. ayet.) </a:t>
            </a:r>
          </a:p>
          <a:p>
            <a:pPr>
              <a:buFont typeface="Wingdings" panose="05000000000000000000" pitchFamily="2" charset="2"/>
              <a:buChar char="ü"/>
            </a:pPr>
            <a:r>
              <a:rPr lang="tr-TR" dirty="0" smtClean="0"/>
              <a:t> </a:t>
            </a:r>
            <a:r>
              <a:rPr lang="tr-TR" dirty="0"/>
              <a:t>Bir zamanlar bereketli topraklara vâris kılınmaları. (</a:t>
            </a:r>
            <a:r>
              <a:rPr lang="tr-TR" dirty="0" err="1"/>
              <a:t>A’râf</a:t>
            </a:r>
            <a:r>
              <a:rPr lang="tr-TR" dirty="0"/>
              <a:t> suresi, 138. ayet.)  </a:t>
            </a:r>
          </a:p>
          <a:p>
            <a:pPr>
              <a:buFont typeface="Wingdings" panose="05000000000000000000" pitchFamily="2" charset="2"/>
              <a:buChar char="ü"/>
            </a:pPr>
            <a:r>
              <a:rPr lang="tr-TR" dirty="0" smtClean="0"/>
              <a:t>Yahudilerin </a:t>
            </a:r>
            <a:r>
              <a:rPr lang="tr-TR" dirty="0"/>
              <a:t>uymaları gereken dinî hükümler ve Yahudilerin bunlara uymamaları. (</a:t>
            </a:r>
            <a:r>
              <a:rPr lang="tr-TR" dirty="0" err="1"/>
              <a:t>A’râf</a:t>
            </a:r>
            <a:r>
              <a:rPr lang="tr-TR" dirty="0"/>
              <a:t> suresi, 163. ayet.) </a:t>
            </a:r>
          </a:p>
          <a:p>
            <a:pPr>
              <a:buFont typeface="Wingdings" panose="05000000000000000000" pitchFamily="2" charset="2"/>
              <a:buChar char="ü"/>
            </a:pPr>
            <a:r>
              <a:rPr lang="tr-TR" dirty="0" smtClean="0"/>
              <a:t>Peygamberlerine </a:t>
            </a:r>
            <a:r>
              <a:rPr lang="tr-TR" dirty="0"/>
              <a:t>karşı gelmeleri ve bazılarını öldürmeleri. (</a:t>
            </a:r>
            <a:r>
              <a:rPr lang="tr-TR" dirty="0" err="1"/>
              <a:t>Âl</a:t>
            </a:r>
            <a:r>
              <a:rPr lang="tr-TR" dirty="0"/>
              <a:t>-i </a:t>
            </a:r>
            <a:r>
              <a:rPr lang="tr-TR" dirty="0" err="1"/>
              <a:t>İmrân</a:t>
            </a:r>
            <a:r>
              <a:rPr lang="tr-TR" dirty="0"/>
              <a:t> suresi, 112. ayet.)  </a:t>
            </a:r>
          </a:p>
          <a:p>
            <a:pPr>
              <a:buFont typeface="Wingdings" panose="05000000000000000000" pitchFamily="2" charset="2"/>
              <a:buChar char="ü"/>
            </a:pPr>
            <a:r>
              <a:rPr lang="tr-TR" dirty="0" smtClean="0"/>
              <a:t>Allah’a </a:t>
            </a:r>
            <a:r>
              <a:rPr lang="tr-TR" dirty="0"/>
              <a:t>verdikleri sözü tutmamaları ve ahdi bozmaları. (Nisâ suresi, 47. ayet.) </a:t>
            </a:r>
            <a:endParaRPr lang="tr-TR" dirty="0" smtClean="0"/>
          </a:p>
          <a:p>
            <a:pPr>
              <a:buFont typeface="Wingdings" panose="05000000000000000000" pitchFamily="2" charset="2"/>
              <a:buChar char="ü"/>
            </a:pPr>
            <a:r>
              <a:rPr lang="tr-TR" dirty="0" smtClean="0"/>
              <a:t>İşittikleri </a:t>
            </a:r>
            <a:r>
              <a:rPr lang="tr-TR" dirty="0"/>
              <a:t>vahiy ifadelerini çarpıtmaları. (</a:t>
            </a:r>
            <a:r>
              <a:rPr lang="tr-TR" dirty="0" err="1"/>
              <a:t>Mâide</a:t>
            </a:r>
            <a:r>
              <a:rPr lang="tr-TR" dirty="0"/>
              <a:t> suresi, 13. ayet</a:t>
            </a:r>
            <a:r>
              <a:rPr lang="tr-TR" dirty="0" smtClean="0"/>
              <a:t>.)</a:t>
            </a:r>
          </a:p>
          <a:p>
            <a:pPr>
              <a:buFont typeface="Wingdings" panose="05000000000000000000" pitchFamily="2" charset="2"/>
              <a:buChar char="ü"/>
            </a:pPr>
            <a:r>
              <a:rPr lang="tr-TR" dirty="0" smtClean="0"/>
              <a:t>Kendilerini </a:t>
            </a:r>
            <a:r>
              <a:rPr lang="tr-TR" dirty="0"/>
              <a:t>Allah’ın seçkin milleti kabul edip diğer kavimleri hor görmeleri. (</a:t>
            </a:r>
            <a:r>
              <a:rPr lang="tr-TR" dirty="0" err="1"/>
              <a:t>Mâide</a:t>
            </a:r>
            <a:r>
              <a:rPr lang="tr-TR" dirty="0"/>
              <a:t> suresi, 18. ayet.) </a:t>
            </a:r>
          </a:p>
          <a:p>
            <a:pPr>
              <a:buFont typeface="Wingdings" panose="05000000000000000000" pitchFamily="2" charset="2"/>
              <a:buChar char="ü"/>
            </a:pPr>
            <a:r>
              <a:rPr lang="tr-TR" dirty="0" smtClean="0"/>
              <a:t>Haddi </a:t>
            </a:r>
            <a:r>
              <a:rPr lang="tr-TR" dirty="0"/>
              <a:t>aşmaları nedeniyle üzerlerine ağır hükümlerin konması. (Nisâ suresi, 155. ayet.) </a:t>
            </a:r>
            <a:endParaRPr lang="tr-TR" dirty="0" smtClean="0"/>
          </a:p>
          <a:p>
            <a:pPr>
              <a:buFont typeface="Wingdings" panose="05000000000000000000" pitchFamily="2" charset="2"/>
              <a:buChar char="ü"/>
            </a:pPr>
            <a:r>
              <a:rPr lang="tr-TR" dirty="0" smtClean="0"/>
              <a:t>Allah’a </a:t>
            </a:r>
            <a:r>
              <a:rPr lang="tr-TR" dirty="0"/>
              <a:t>oğul isnat etmeleri, ayrıca dinin emir ve yasaklarını değil de hahamlarının sözlerini dikkate almaları. (</a:t>
            </a:r>
            <a:r>
              <a:rPr lang="tr-TR" dirty="0" err="1"/>
              <a:t>Tevde</a:t>
            </a:r>
            <a:r>
              <a:rPr lang="tr-TR" dirty="0"/>
              <a:t> suresi, 30-31. ayetler) </a:t>
            </a:r>
            <a:endParaRPr lang="tr-TR" dirty="0" smtClean="0"/>
          </a:p>
          <a:p>
            <a:pPr>
              <a:buFont typeface="Wingdings" panose="05000000000000000000" pitchFamily="2" charset="2"/>
              <a:buChar char="ü"/>
            </a:pPr>
            <a:r>
              <a:rPr lang="tr-TR" dirty="0" smtClean="0"/>
              <a:t>Yalanı </a:t>
            </a:r>
            <a:r>
              <a:rPr lang="tr-TR" dirty="0"/>
              <a:t>çokça dinlemeleri, haram yemekten çekinmemeleri. (Maide suresi, 42. ayet)</a:t>
            </a:r>
          </a:p>
          <a:p>
            <a:pPr marL="0" indent="0">
              <a:buNone/>
            </a:pPr>
            <a:endParaRPr lang="tr-TR" dirty="0"/>
          </a:p>
        </p:txBody>
      </p:sp>
    </p:spTree>
    <p:extLst>
      <p:ext uri="{BB962C8B-B14F-4D97-AF65-F5344CB8AC3E}">
        <p14:creationId xmlns:p14="http://schemas.microsoft.com/office/powerpoint/2010/main" val="682620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buNone/>
            </a:pPr>
            <a:r>
              <a:rPr lang="tr-TR" dirty="0" smtClean="0"/>
              <a:t> Bu </a:t>
            </a:r>
            <a:r>
              <a:rPr lang="tr-TR" dirty="0"/>
              <a:t>maddelerde de dile getirildiği gibi Kur’an-ı Kerim’de Yahudilere yöneltilen eleştiriler hem inanç hem de ahlakla ilgilidir. Kur’an-ı Kerim’in getirdiği bu eleştiriler, Yahudilerin tümünü kapsamadığı, Ehli kitabın içerisinde yer alan Yahudilerden de sözüne güvenilir, emanete sadık kişiler olabileceği gözden uzak tutulmamalıdır. Bundan dolayı Kur’an-ı Kerim’de Yahudilerle ilgili geçen ayetler Kur’an-ı Kerim’in bütünlüğü içinde tarihe uygun olarak doğru yorumlanmalıdır. Yahudilerle yaşanılan sorunların niteliği dinî, siyasi, sosyal ve ekonomik açılardan değerlendirilmelidir</a:t>
            </a:r>
          </a:p>
        </p:txBody>
      </p:sp>
    </p:spTree>
    <p:extLst>
      <p:ext uri="{BB962C8B-B14F-4D97-AF65-F5344CB8AC3E}">
        <p14:creationId xmlns:p14="http://schemas.microsoft.com/office/powerpoint/2010/main" val="2863275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smtClean="0">
                <a:solidFill>
                  <a:srgbClr val="FF0000"/>
                </a:solidFill>
              </a:rPr>
              <a:t>İnanç esasları</a:t>
            </a:r>
            <a:endParaRPr lang="tr-TR" sz="4000" b="1" dirty="0">
              <a:solidFill>
                <a:srgbClr val="FF0000"/>
              </a:solidFill>
            </a:endParaRPr>
          </a:p>
        </p:txBody>
      </p:sp>
      <p:pic>
        <p:nvPicPr>
          <p:cNvPr id="4" name="İçerik Yer Tutucusu 3"/>
          <p:cNvPicPr>
            <a:picLocks noGrp="1" noChangeAspect="1"/>
          </p:cNvPicPr>
          <p:nvPr>
            <p:ph idx="1"/>
          </p:nvPr>
        </p:nvPicPr>
        <p:blipFill>
          <a:blip r:embed="rId2"/>
          <a:stretch>
            <a:fillRect/>
          </a:stretch>
        </p:blipFill>
        <p:spPr>
          <a:xfrm>
            <a:off x="4602812" y="2133600"/>
            <a:ext cx="4888202" cy="3778250"/>
          </a:xfrm>
          <a:prstGeom prst="rect">
            <a:avLst/>
          </a:prstGeom>
        </p:spPr>
      </p:pic>
    </p:spTree>
    <p:extLst>
      <p:ext uri="{BB962C8B-B14F-4D97-AF65-F5344CB8AC3E}">
        <p14:creationId xmlns:p14="http://schemas.microsoft.com/office/powerpoint/2010/main" val="13762254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8</a:t>
            </a:r>
            <a:r>
              <a:rPr lang="tr-TR" dirty="0"/>
              <a:t>. Türkiye’de Yahudilik</a:t>
            </a:r>
          </a:p>
        </p:txBody>
      </p:sp>
      <p:sp>
        <p:nvSpPr>
          <p:cNvPr id="3" name="İçerik Yer Tutucusu 2"/>
          <p:cNvSpPr>
            <a:spLocks noGrp="1"/>
          </p:cNvSpPr>
          <p:nvPr>
            <p:ph idx="1"/>
          </p:nvPr>
        </p:nvSpPr>
        <p:spPr/>
        <p:txBody>
          <a:bodyPr>
            <a:normAutofit/>
          </a:bodyPr>
          <a:lstStyle/>
          <a:p>
            <a:pPr marL="0" indent="0">
              <a:buNone/>
            </a:pPr>
            <a:r>
              <a:rPr lang="tr-TR" dirty="0" smtClean="0"/>
              <a:t> Türkiye’de </a:t>
            </a:r>
            <a:r>
              <a:rPr lang="tr-TR" dirty="0"/>
              <a:t>Yahudilik Osmanlı  Devleti’nde Yahudiler dinî, kültürel ve ekonomik yönden önemli bir topluluk olarak huzur içinde yaşamışlardır. Bizans’ın baskılarına maruz kalan Yahudiler, Osmanlıları bir kurtarıcı gibi </a:t>
            </a:r>
            <a:r>
              <a:rPr lang="tr-TR" dirty="0" smtClean="0"/>
              <a:t>karşılamışlardır. Türkiye </a:t>
            </a:r>
            <a:r>
              <a:rPr lang="tr-TR" dirty="0"/>
              <a:t>topraklarındaki Yahudi nüfusunun çoğalması 1492’deki İspanya </a:t>
            </a:r>
            <a:r>
              <a:rPr lang="tr-TR" dirty="0" err="1"/>
              <a:t>Sürgünü’nden</a:t>
            </a:r>
            <a:r>
              <a:rPr lang="tr-TR" dirty="0"/>
              <a:t> sonra gerçekleşmiştir. İspanya’yı Müslümanların elinden alan Hristiyanlar, Yahudi ve Müslümanları göçe zorlamışlardır. İspanya’yı terk eden Yahudiler Osmanlı topraklarına sığınmışlardır. Dönemin padişahı II. </a:t>
            </a:r>
            <a:r>
              <a:rPr lang="tr-TR" dirty="0" err="1"/>
              <a:t>Bayezit</a:t>
            </a:r>
            <a:r>
              <a:rPr lang="tr-TR" dirty="0"/>
              <a:t>, eyalet valilerine ve sancak beylerine gönderdiği fermanda Yahudi göçmenlere yardımcı olunmasını istemiştir. Daha sonraki dönemlerde de özellikle 19. yüzyılda Polonya ve Rusya’dan göçe zorlanan Yahudiler yine Osmanlı topraklarına sığınmışlardır. II. Dünya Savaşı sırasında Hitler’in zulmünden kaçan birçok Yahudi Türkiye’ye göç etmiştir</a:t>
            </a:r>
          </a:p>
        </p:txBody>
      </p:sp>
    </p:spTree>
    <p:extLst>
      <p:ext uri="{BB962C8B-B14F-4D97-AF65-F5344CB8AC3E}">
        <p14:creationId xmlns:p14="http://schemas.microsoft.com/office/powerpoint/2010/main" val="928853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91544" y="476672"/>
            <a:ext cx="7467600" cy="5737848"/>
          </a:xfrm>
        </p:spPr>
        <p:txBody>
          <a:bodyPr>
            <a:normAutofit/>
          </a:bodyPr>
          <a:lstStyle/>
          <a:p>
            <a:pPr marL="0" indent="0">
              <a:buNone/>
            </a:pPr>
            <a:r>
              <a:rPr lang="tr-TR" dirty="0" smtClean="0"/>
              <a:t> Filistin </a:t>
            </a:r>
            <a:r>
              <a:rPr lang="tr-TR" dirty="0"/>
              <a:t>topraklarında 1948 yılında bağımsız bir İsrail Devleti kurulunca Türkiye’deki yetmiş bin Yahudi’nin yarıya yakını İsrail’e göç etmiştir. Anadolu’daki Yahudilerin çoğu da ya İsrail’e gitmiş veya İstanbul’a yerleşmeyi tercih etmiştir. Bu tarihten itibaren Anadolu’daki Yahudi nüfusu oldukça azalmıştır. Bugün, Türkiye’de yaşayan Yahudilerin sayısının yirmi beş bin civarında olduğu tahmin edilmektedir. Bunların büyük bir kısmı İstanbul ve İzmir’de ikamet etmektedir. Bunun yanı sıra Ankara, Bursa, Edirne, Çanakkale, Kırklareli, Adana ve Hatay’da az da olsa Yahudi </a:t>
            </a:r>
            <a:r>
              <a:rPr lang="tr-TR" dirty="0" smtClean="0"/>
              <a:t>yaşamaktadır. </a:t>
            </a:r>
            <a:r>
              <a:rPr lang="tr-TR" dirty="0"/>
              <a:t>Türkiye Yahudilerinin yasal temsilcisi hahambaşıdır. </a:t>
            </a:r>
            <a:r>
              <a:rPr lang="tr-TR" dirty="0" smtClean="0"/>
              <a:t>Hahambaşıya </a:t>
            </a:r>
            <a:r>
              <a:rPr lang="tr-TR" dirty="0"/>
              <a:t>görevlerinde danışmanlık yapan iki meclis vardır. Bunlardan biri dinî konsey, diğeri de fahri danışmanlar kuruludur</a:t>
            </a:r>
            <a:r>
              <a:rPr lang="tr-TR" dirty="0" smtClean="0"/>
              <a:t>. </a:t>
            </a:r>
            <a:r>
              <a:rPr lang="tr-TR" dirty="0"/>
              <a:t>Yahudilerin İstanbul ve İzmir’de ortaöğretim düzeyinde eğitim kurumları </a:t>
            </a:r>
            <a:r>
              <a:rPr lang="tr-TR" dirty="0" err="1" smtClean="0"/>
              <a:t>bulunmaktadı</a:t>
            </a:r>
            <a:endParaRPr lang="tr-TR" dirty="0"/>
          </a:p>
        </p:txBody>
      </p:sp>
    </p:spTree>
    <p:extLst>
      <p:ext uri="{BB962C8B-B14F-4D97-AF65-F5344CB8AC3E}">
        <p14:creationId xmlns:p14="http://schemas.microsoft.com/office/powerpoint/2010/main" val="456926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SORULAR:</a:t>
            </a:r>
            <a:endParaRPr lang="tr-TR" dirty="0"/>
          </a:p>
        </p:txBody>
      </p:sp>
      <p:sp>
        <p:nvSpPr>
          <p:cNvPr id="3" name="İçerik Yer Tutucusu 2"/>
          <p:cNvSpPr>
            <a:spLocks noGrp="1"/>
          </p:cNvSpPr>
          <p:nvPr>
            <p:ph idx="1"/>
          </p:nvPr>
        </p:nvSpPr>
        <p:spPr/>
        <p:txBody>
          <a:bodyPr/>
          <a:lstStyle/>
          <a:p>
            <a:pPr marL="457200" indent="-457200">
              <a:buAutoNum type="arabicPeriod"/>
            </a:pPr>
            <a:r>
              <a:rPr lang="tr-TR" dirty="0" smtClean="0"/>
              <a:t>İsrail </a:t>
            </a:r>
            <a:r>
              <a:rPr lang="tr-TR" dirty="0"/>
              <a:t>lakabı aşağıdaki peygamberlerden hangisine aittir</a:t>
            </a:r>
            <a:r>
              <a:rPr lang="tr-TR" dirty="0" smtClean="0"/>
              <a:t>?</a:t>
            </a:r>
          </a:p>
          <a:p>
            <a:pPr marL="0" indent="0">
              <a:buNone/>
            </a:pPr>
            <a:r>
              <a:rPr lang="tr-TR" dirty="0" smtClean="0"/>
              <a:t> </a:t>
            </a:r>
            <a:r>
              <a:rPr lang="tr-TR" dirty="0"/>
              <a:t>A) Hz. </a:t>
            </a:r>
            <a:r>
              <a:rPr lang="tr-TR" dirty="0" smtClean="0"/>
              <a:t>Musa</a:t>
            </a:r>
          </a:p>
          <a:p>
            <a:pPr marL="0" indent="0">
              <a:buNone/>
            </a:pPr>
            <a:r>
              <a:rPr lang="tr-TR" dirty="0" smtClean="0"/>
              <a:t> </a:t>
            </a:r>
            <a:r>
              <a:rPr lang="tr-TR" dirty="0"/>
              <a:t>B) Hz. Süleyman    </a:t>
            </a:r>
            <a:endParaRPr lang="tr-TR" dirty="0" smtClean="0"/>
          </a:p>
          <a:p>
            <a:pPr marL="0" indent="0">
              <a:buNone/>
            </a:pPr>
            <a:r>
              <a:rPr lang="tr-TR" dirty="0"/>
              <a:t> </a:t>
            </a:r>
            <a:r>
              <a:rPr lang="tr-TR" dirty="0" smtClean="0"/>
              <a:t>C</a:t>
            </a:r>
            <a:r>
              <a:rPr lang="tr-TR" dirty="0"/>
              <a:t>) Hz. İbrahim      </a:t>
            </a:r>
            <a:endParaRPr lang="tr-TR" dirty="0" smtClean="0"/>
          </a:p>
          <a:p>
            <a:pPr marL="0" indent="0">
              <a:buNone/>
            </a:pPr>
            <a:r>
              <a:rPr lang="tr-TR" dirty="0"/>
              <a:t> </a:t>
            </a:r>
            <a:r>
              <a:rPr lang="tr-TR" dirty="0" smtClean="0"/>
              <a:t>D</a:t>
            </a:r>
            <a:r>
              <a:rPr lang="tr-TR" dirty="0"/>
              <a:t>) Hz. Yakup </a:t>
            </a:r>
            <a:endParaRPr lang="tr-TR" dirty="0" smtClean="0"/>
          </a:p>
          <a:p>
            <a:pPr marL="0" indent="0">
              <a:buNone/>
            </a:pPr>
            <a:r>
              <a:rPr lang="tr-TR" dirty="0"/>
              <a:t> </a:t>
            </a:r>
            <a:r>
              <a:rPr lang="tr-TR" dirty="0" smtClean="0"/>
              <a:t>E</a:t>
            </a:r>
            <a:r>
              <a:rPr lang="tr-TR" dirty="0"/>
              <a:t>) Hz. Davut</a:t>
            </a:r>
          </a:p>
          <a:p>
            <a:pPr marL="0" indent="0">
              <a:buNone/>
            </a:pPr>
            <a:endParaRPr lang="tr-TR" dirty="0"/>
          </a:p>
        </p:txBody>
      </p:sp>
    </p:spTree>
    <p:extLst>
      <p:ext uri="{BB962C8B-B14F-4D97-AF65-F5344CB8AC3E}">
        <p14:creationId xmlns:p14="http://schemas.microsoft.com/office/powerpoint/2010/main" val="1583868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dirty="0" smtClean="0"/>
              <a:t>   </a:t>
            </a:r>
            <a:r>
              <a:rPr lang="tr-TR" dirty="0"/>
              <a:t>Peygamberler tarihi kronolojisi açısından aşağıdaki sıralamalardan hangisi doğrudur? </a:t>
            </a:r>
            <a:endParaRPr lang="tr-TR" dirty="0" smtClean="0"/>
          </a:p>
          <a:p>
            <a:r>
              <a:rPr lang="tr-TR" dirty="0" smtClean="0"/>
              <a:t>A</a:t>
            </a:r>
            <a:r>
              <a:rPr lang="tr-TR" dirty="0"/>
              <a:t>) Hz. İbrahim, Hz. İshak, Hz. Yakup, Hz. Yusuf. </a:t>
            </a:r>
            <a:endParaRPr lang="tr-TR" dirty="0" smtClean="0"/>
          </a:p>
          <a:p>
            <a:r>
              <a:rPr lang="tr-TR" dirty="0" smtClean="0"/>
              <a:t>B</a:t>
            </a:r>
            <a:r>
              <a:rPr lang="tr-TR" dirty="0"/>
              <a:t>) Hz. İshak, Hz. İbrahim, Hz. Yakup, Hz. </a:t>
            </a:r>
            <a:r>
              <a:rPr lang="tr-TR" dirty="0" smtClean="0"/>
              <a:t>Yusuf.</a:t>
            </a:r>
          </a:p>
          <a:p>
            <a:r>
              <a:rPr lang="tr-TR" dirty="0" smtClean="0"/>
              <a:t>C</a:t>
            </a:r>
            <a:r>
              <a:rPr lang="tr-TR" dirty="0"/>
              <a:t>) Hz. İbrahim, Hz. İsmail, Hz. Yusuf, Hz. </a:t>
            </a:r>
            <a:r>
              <a:rPr lang="tr-TR" dirty="0" smtClean="0"/>
              <a:t>İshak.</a:t>
            </a:r>
          </a:p>
          <a:p>
            <a:r>
              <a:rPr lang="tr-TR" dirty="0" smtClean="0"/>
              <a:t>D</a:t>
            </a:r>
            <a:r>
              <a:rPr lang="tr-TR" dirty="0"/>
              <a:t>) Hz. İbrahim, Hz. İshak, Hz. Süleyman, Hz. </a:t>
            </a:r>
            <a:r>
              <a:rPr lang="tr-TR" dirty="0" smtClean="0"/>
              <a:t>Davut.</a:t>
            </a:r>
          </a:p>
          <a:p>
            <a:r>
              <a:rPr lang="tr-TR" dirty="0" smtClean="0"/>
              <a:t>E</a:t>
            </a:r>
            <a:r>
              <a:rPr lang="tr-TR" dirty="0"/>
              <a:t>) Hz. Musa, Hz. Yusuf, Hz. İbrahim, Hz. İsmail.</a:t>
            </a:r>
          </a:p>
          <a:p>
            <a:endParaRPr lang="tr-TR" dirty="0"/>
          </a:p>
        </p:txBody>
      </p:sp>
    </p:spTree>
    <p:extLst>
      <p:ext uri="{BB962C8B-B14F-4D97-AF65-F5344CB8AC3E}">
        <p14:creationId xmlns:p14="http://schemas.microsoft.com/office/powerpoint/2010/main" val="3097113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dirty="0"/>
              <a:t> </a:t>
            </a:r>
            <a:r>
              <a:rPr lang="tr-TR" dirty="0" smtClean="0"/>
              <a:t>  Yahudilerce </a:t>
            </a:r>
            <a:r>
              <a:rPr lang="tr-TR" dirty="0"/>
              <a:t>kutsal sayılan Kudüs’teki mabet kim tarafından inşa edilmiştir? </a:t>
            </a:r>
            <a:endParaRPr lang="tr-TR" dirty="0" smtClean="0"/>
          </a:p>
          <a:p>
            <a:pPr marL="457200" indent="-457200">
              <a:buAutoNum type="alphaUcParenR"/>
            </a:pPr>
            <a:r>
              <a:rPr lang="tr-TR" dirty="0" smtClean="0"/>
              <a:t> Hz</a:t>
            </a:r>
            <a:r>
              <a:rPr lang="tr-TR" dirty="0"/>
              <a:t>. Musa    </a:t>
            </a:r>
            <a:endParaRPr lang="tr-TR" dirty="0" smtClean="0"/>
          </a:p>
          <a:p>
            <a:pPr marL="457200" indent="-457200">
              <a:buAutoNum type="alphaUcParenR"/>
            </a:pPr>
            <a:r>
              <a:rPr lang="tr-TR" dirty="0" smtClean="0"/>
              <a:t> </a:t>
            </a:r>
            <a:r>
              <a:rPr lang="tr-TR" dirty="0"/>
              <a:t>Hz. Süleyman   </a:t>
            </a:r>
            <a:endParaRPr lang="tr-TR" dirty="0" smtClean="0"/>
          </a:p>
          <a:p>
            <a:pPr marL="457200" indent="-457200">
              <a:buAutoNum type="alphaUcParenR"/>
            </a:pPr>
            <a:r>
              <a:rPr lang="tr-TR" dirty="0" smtClean="0"/>
              <a:t> </a:t>
            </a:r>
            <a:r>
              <a:rPr lang="tr-TR" dirty="0"/>
              <a:t>Hz. Davut    </a:t>
            </a:r>
          </a:p>
          <a:p>
            <a:pPr marL="457200" indent="-457200">
              <a:buAutoNum type="alphaUcParenR"/>
            </a:pPr>
            <a:r>
              <a:rPr lang="tr-TR" dirty="0" smtClean="0"/>
              <a:t> </a:t>
            </a:r>
            <a:r>
              <a:rPr lang="tr-TR" dirty="0"/>
              <a:t>Hz. İbrahim    </a:t>
            </a:r>
          </a:p>
          <a:p>
            <a:pPr marL="457200" indent="-457200">
              <a:buAutoNum type="alphaUcParenR"/>
            </a:pPr>
            <a:r>
              <a:rPr lang="tr-TR" dirty="0" smtClean="0"/>
              <a:t> Hz</a:t>
            </a:r>
            <a:r>
              <a:rPr lang="tr-TR" dirty="0"/>
              <a:t>. Yakup</a:t>
            </a:r>
          </a:p>
          <a:p>
            <a:endParaRPr lang="tr-TR" dirty="0"/>
          </a:p>
        </p:txBody>
      </p:sp>
    </p:spTree>
    <p:extLst>
      <p:ext uri="{BB962C8B-B14F-4D97-AF65-F5344CB8AC3E}">
        <p14:creationId xmlns:p14="http://schemas.microsoft.com/office/powerpoint/2010/main" val="4262099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4339694" y="2133600"/>
            <a:ext cx="5414437" cy="3778250"/>
          </a:xfrm>
          <a:prstGeom prst="rect">
            <a:avLst/>
          </a:prstGeom>
        </p:spPr>
      </p:pic>
    </p:spTree>
    <p:extLst>
      <p:ext uri="{BB962C8B-B14F-4D97-AF65-F5344CB8AC3E}">
        <p14:creationId xmlns:p14="http://schemas.microsoft.com/office/powerpoint/2010/main" val="21375179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838201" y="1825625"/>
            <a:ext cx="4813092" cy="4351338"/>
          </a:xfrm>
          <a:prstGeom prst="rect">
            <a:avLst/>
          </a:prstGeom>
        </p:spPr>
      </p:pic>
      <p:pic>
        <p:nvPicPr>
          <p:cNvPr id="5" name="Resim 4"/>
          <p:cNvPicPr>
            <a:picLocks noChangeAspect="1"/>
          </p:cNvPicPr>
          <p:nvPr/>
        </p:nvPicPr>
        <p:blipFill>
          <a:blip r:embed="rId3"/>
          <a:stretch>
            <a:fillRect/>
          </a:stretch>
        </p:blipFill>
        <p:spPr>
          <a:xfrm>
            <a:off x="5457825" y="1863725"/>
            <a:ext cx="6734175" cy="4448175"/>
          </a:xfrm>
          <a:prstGeom prst="rect">
            <a:avLst/>
          </a:prstGeom>
        </p:spPr>
      </p:pic>
    </p:spTree>
    <p:extLst>
      <p:ext uri="{BB962C8B-B14F-4D97-AF65-F5344CB8AC3E}">
        <p14:creationId xmlns:p14="http://schemas.microsoft.com/office/powerpoint/2010/main" val="2747855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4142544" y="2133600"/>
            <a:ext cx="5808738" cy="3778250"/>
          </a:xfrm>
          <a:prstGeom prst="rect">
            <a:avLst/>
          </a:prstGeom>
        </p:spPr>
      </p:pic>
    </p:spTree>
    <p:extLst>
      <p:ext uri="{BB962C8B-B14F-4D97-AF65-F5344CB8AC3E}">
        <p14:creationId xmlns:p14="http://schemas.microsoft.com/office/powerpoint/2010/main" val="25876424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4453695" y="2133600"/>
            <a:ext cx="5186436" cy="3778250"/>
          </a:xfrm>
          <a:prstGeom prst="rect">
            <a:avLst/>
          </a:prstGeom>
        </p:spPr>
      </p:pic>
    </p:spTree>
    <p:extLst>
      <p:ext uri="{BB962C8B-B14F-4D97-AF65-F5344CB8AC3E}">
        <p14:creationId xmlns:p14="http://schemas.microsoft.com/office/powerpoint/2010/main" val="27313702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608116" y="1955917"/>
            <a:ext cx="6238875" cy="3790950"/>
          </a:xfrm>
          <a:prstGeom prst="rect">
            <a:avLst/>
          </a:prstGeom>
        </p:spPr>
      </p:pic>
      <p:pic>
        <p:nvPicPr>
          <p:cNvPr id="5" name="Resim 4"/>
          <p:cNvPicPr>
            <a:picLocks noChangeAspect="1"/>
          </p:cNvPicPr>
          <p:nvPr/>
        </p:nvPicPr>
        <p:blipFill>
          <a:blip r:embed="rId3"/>
          <a:stretch>
            <a:fillRect/>
          </a:stretch>
        </p:blipFill>
        <p:spPr>
          <a:xfrm>
            <a:off x="6409310" y="2194042"/>
            <a:ext cx="6238875" cy="3552825"/>
          </a:xfrm>
          <a:prstGeom prst="rect">
            <a:avLst/>
          </a:prstGeom>
        </p:spPr>
      </p:pic>
    </p:spTree>
    <p:extLst>
      <p:ext uri="{BB962C8B-B14F-4D97-AF65-F5344CB8AC3E}">
        <p14:creationId xmlns:p14="http://schemas.microsoft.com/office/powerpoint/2010/main" val="3513480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B3CB530-FB05-CB41-B946-1D86E5F90D5B}"/>
              </a:ext>
            </a:extLst>
          </p:cNvPr>
          <p:cNvSpPr>
            <a:spLocks noGrp="1"/>
          </p:cNvSpPr>
          <p:nvPr>
            <p:ph type="title"/>
          </p:nvPr>
        </p:nvSpPr>
        <p:spPr/>
        <p:txBody>
          <a:bodyPr/>
          <a:lstStyle/>
          <a:p>
            <a:r>
              <a:rPr lang="tr-TR"/>
              <a:t>YAHUDİLİĞİN İNANÇ ESASLARI</a:t>
            </a:r>
          </a:p>
        </p:txBody>
      </p:sp>
      <p:sp>
        <p:nvSpPr>
          <p:cNvPr id="3" name="İçerik Yer Tutucusu 2">
            <a:extLst>
              <a:ext uri="{FF2B5EF4-FFF2-40B4-BE49-F238E27FC236}">
                <a16:creationId xmlns:a16="http://schemas.microsoft.com/office/drawing/2014/main" id="{F610F40A-BB3A-444B-86B3-F8958EE9B3A0}"/>
              </a:ext>
            </a:extLst>
          </p:cNvPr>
          <p:cNvSpPr>
            <a:spLocks noGrp="1"/>
          </p:cNvSpPr>
          <p:nvPr>
            <p:ph idx="1"/>
          </p:nvPr>
        </p:nvSpPr>
        <p:spPr>
          <a:xfrm>
            <a:off x="920750" y="2296583"/>
            <a:ext cx="10329333" cy="4434417"/>
          </a:xfrm>
        </p:spPr>
        <p:txBody>
          <a:bodyPr>
            <a:normAutofit fontScale="77500" lnSpcReduction="20000"/>
          </a:bodyPr>
          <a:lstStyle/>
          <a:p>
            <a:pPr algn="ctr"/>
            <a:r>
              <a:rPr lang="tr-TR" sz="3200">
                <a:solidFill>
                  <a:schemeClr val="accent6">
                    <a:lumMod val="75000"/>
                  </a:schemeClr>
                </a:solidFill>
              </a:rPr>
              <a:t>Musa Bin Meymun’un On Üç İman Esası</a:t>
            </a:r>
          </a:p>
          <a:p>
            <a:r>
              <a:rPr lang="tr-TR">
                <a:solidFill>
                  <a:schemeClr val="tx1"/>
                </a:solidFill>
              </a:rPr>
              <a:t>Tanrı’nın varlığına ve her şeyi yarattığına,</a:t>
            </a:r>
          </a:p>
          <a:p>
            <a:r>
              <a:rPr lang="tr-TR">
                <a:solidFill>
                  <a:schemeClr val="tx1"/>
                </a:solidFill>
              </a:rPr>
              <a:t>Tanrı’nın birliğine,</a:t>
            </a:r>
          </a:p>
          <a:p>
            <a:r>
              <a:rPr lang="tr-TR">
                <a:solidFill>
                  <a:schemeClr val="tx1"/>
                </a:solidFill>
              </a:rPr>
              <a:t>Tanrı’nın bir cisminin olmadığına ve tasvir edilemeyeceğine,</a:t>
            </a:r>
          </a:p>
          <a:p>
            <a:r>
              <a:rPr lang="tr-TR">
                <a:solidFill>
                  <a:schemeClr val="tx1"/>
                </a:solidFill>
              </a:rPr>
              <a:t>Tanrı’nın ezeli ve ebedli olduğuna,</a:t>
            </a:r>
          </a:p>
          <a:p>
            <a:r>
              <a:rPr lang="tr-TR">
                <a:solidFill>
                  <a:schemeClr val="tx1"/>
                </a:solidFill>
              </a:rPr>
              <a:t>Ritüellerin sadece Tanrı’ya yapılacağına,</a:t>
            </a:r>
          </a:p>
          <a:p>
            <a:r>
              <a:rPr lang="tr-TR">
                <a:solidFill>
                  <a:schemeClr val="tx1"/>
                </a:solidFill>
              </a:rPr>
              <a:t>Peygamberlerin bütün sözlerinin doğruluğuna,</a:t>
            </a:r>
          </a:p>
          <a:p>
            <a:r>
              <a:rPr lang="tr-TR">
                <a:solidFill>
                  <a:schemeClr val="tx1"/>
                </a:solidFill>
              </a:rPr>
              <a:t>Musa’nın gelmiş ve gelecek bütün peygamberlerin en büyüğü olduğuna,</a:t>
            </a:r>
          </a:p>
          <a:p>
            <a:r>
              <a:rPr lang="tr-TR">
                <a:solidFill>
                  <a:schemeClr val="tx1"/>
                </a:solidFill>
              </a:rPr>
              <a:t>Mevcut Tevrat’ın Tanrı tarafından Musa’ya verilenle aynı olduğuna,</a:t>
            </a:r>
          </a:p>
          <a:p>
            <a:r>
              <a:rPr lang="tr-TR">
                <a:solidFill>
                  <a:schemeClr val="tx1"/>
                </a:solidFill>
              </a:rPr>
              <a:t>Tevrat’ın değiştirilmeyeceğine ve son şeriat olduğuna,</a:t>
            </a:r>
          </a:p>
          <a:p>
            <a:r>
              <a:rPr lang="tr-TR">
                <a:solidFill>
                  <a:schemeClr val="tx1"/>
                </a:solidFill>
              </a:rPr>
              <a:t>Tanrı’nın insanın bütün düşüncelerini ve eylemlerini bildiğine,</a:t>
            </a:r>
          </a:p>
          <a:p>
            <a:r>
              <a:rPr lang="tr-TR">
                <a:solidFill>
                  <a:schemeClr val="tx1"/>
                </a:solidFill>
              </a:rPr>
              <a:t>Tanrı’nın emirlerini yerine getirenleri mükafatlandıracağına, karşı gelenleri cezalandıracağına,</a:t>
            </a:r>
          </a:p>
          <a:p>
            <a:r>
              <a:rPr lang="tr-TR">
                <a:solidFill>
                  <a:schemeClr val="tx1"/>
                </a:solidFill>
              </a:rPr>
              <a:t>Mesih’in gelmesi gecikse de geleceğine,</a:t>
            </a:r>
          </a:p>
          <a:p>
            <a:r>
              <a:rPr lang="tr-TR">
                <a:solidFill>
                  <a:schemeClr val="tx1"/>
                </a:solidFill>
              </a:rPr>
              <a:t>Tanrı’nın ölüleri dirilteceğine inanmak.</a:t>
            </a:r>
          </a:p>
        </p:txBody>
      </p:sp>
    </p:spTree>
    <p:extLst>
      <p:ext uri="{BB962C8B-B14F-4D97-AF65-F5344CB8AC3E}">
        <p14:creationId xmlns:p14="http://schemas.microsoft.com/office/powerpoint/2010/main" val="10562756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350785" y="1831545"/>
            <a:ext cx="6543675" cy="4219575"/>
          </a:xfrm>
          <a:prstGeom prst="rect">
            <a:avLst/>
          </a:prstGeom>
        </p:spPr>
      </p:pic>
      <p:pic>
        <p:nvPicPr>
          <p:cNvPr id="5" name="Resim 4"/>
          <p:cNvPicPr>
            <a:picLocks noChangeAspect="1"/>
          </p:cNvPicPr>
          <p:nvPr/>
        </p:nvPicPr>
        <p:blipFill>
          <a:blip r:embed="rId3"/>
          <a:stretch>
            <a:fillRect/>
          </a:stretch>
        </p:blipFill>
        <p:spPr>
          <a:xfrm>
            <a:off x="5829300" y="1831545"/>
            <a:ext cx="6362700" cy="4019550"/>
          </a:xfrm>
          <a:prstGeom prst="rect">
            <a:avLst/>
          </a:prstGeom>
        </p:spPr>
      </p:pic>
    </p:spTree>
    <p:extLst>
      <p:ext uri="{BB962C8B-B14F-4D97-AF65-F5344CB8AC3E}">
        <p14:creationId xmlns:p14="http://schemas.microsoft.com/office/powerpoint/2010/main" val="23286153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4089424" y="2133600"/>
            <a:ext cx="5914978" cy="3778250"/>
          </a:xfrm>
          <a:prstGeom prst="rect">
            <a:avLst/>
          </a:prstGeom>
        </p:spPr>
      </p:pic>
    </p:spTree>
    <p:extLst>
      <p:ext uri="{BB962C8B-B14F-4D97-AF65-F5344CB8AC3E}">
        <p14:creationId xmlns:p14="http://schemas.microsoft.com/office/powerpoint/2010/main" val="9236950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0" y="1930556"/>
            <a:ext cx="5934380" cy="4351338"/>
          </a:xfrm>
          <a:prstGeom prst="rect">
            <a:avLst/>
          </a:prstGeom>
        </p:spPr>
      </p:pic>
      <p:pic>
        <p:nvPicPr>
          <p:cNvPr id="5" name="Resim 4"/>
          <p:cNvPicPr>
            <a:picLocks noChangeAspect="1"/>
          </p:cNvPicPr>
          <p:nvPr/>
        </p:nvPicPr>
        <p:blipFill>
          <a:blip r:embed="rId3"/>
          <a:stretch>
            <a:fillRect/>
          </a:stretch>
        </p:blipFill>
        <p:spPr>
          <a:xfrm>
            <a:off x="5934380" y="1930556"/>
            <a:ext cx="6562725" cy="4819650"/>
          </a:xfrm>
          <a:prstGeom prst="rect">
            <a:avLst/>
          </a:prstGeom>
        </p:spPr>
      </p:pic>
    </p:spTree>
    <p:extLst>
      <p:ext uri="{BB962C8B-B14F-4D97-AF65-F5344CB8AC3E}">
        <p14:creationId xmlns:p14="http://schemas.microsoft.com/office/powerpoint/2010/main" val="23384827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67390" y="1690688"/>
            <a:ext cx="6400800" cy="4067175"/>
          </a:xfrm>
          <a:prstGeom prst="rect">
            <a:avLst/>
          </a:prstGeom>
        </p:spPr>
      </p:pic>
      <p:pic>
        <p:nvPicPr>
          <p:cNvPr id="5" name="Resim 4"/>
          <p:cNvPicPr>
            <a:picLocks noChangeAspect="1"/>
          </p:cNvPicPr>
          <p:nvPr/>
        </p:nvPicPr>
        <p:blipFill>
          <a:blip r:embed="rId3"/>
          <a:stretch>
            <a:fillRect/>
          </a:stretch>
        </p:blipFill>
        <p:spPr>
          <a:xfrm>
            <a:off x="5838825" y="1804519"/>
            <a:ext cx="6353175" cy="4448175"/>
          </a:xfrm>
          <a:prstGeom prst="rect">
            <a:avLst/>
          </a:prstGeom>
        </p:spPr>
      </p:pic>
    </p:spTree>
    <p:extLst>
      <p:ext uri="{BB962C8B-B14F-4D97-AF65-F5344CB8AC3E}">
        <p14:creationId xmlns:p14="http://schemas.microsoft.com/office/powerpoint/2010/main" val="22845222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4526773" y="2133600"/>
            <a:ext cx="5040279" cy="3778250"/>
          </a:xfrm>
          <a:prstGeom prst="rect">
            <a:avLst/>
          </a:prstGeom>
        </p:spPr>
      </p:pic>
    </p:spTree>
    <p:extLst>
      <p:ext uri="{BB962C8B-B14F-4D97-AF65-F5344CB8AC3E}">
        <p14:creationId xmlns:p14="http://schemas.microsoft.com/office/powerpoint/2010/main" val="19054953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3717925" y="2298700"/>
            <a:ext cx="6657975" cy="3448050"/>
          </a:xfrm>
          <a:prstGeom prst="rect">
            <a:avLst/>
          </a:prstGeom>
        </p:spPr>
      </p:pic>
    </p:spTree>
    <p:extLst>
      <p:ext uri="{BB962C8B-B14F-4D97-AF65-F5344CB8AC3E}">
        <p14:creationId xmlns:p14="http://schemas.microsoft.com/office/powerpoint/2010/main" val="10230299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276665" y="1825625"/>
            <a:ext cx="6212229" cy="4351338"/>
          </a:xfrm>
          <a:prstGeom prst="rect">
            <a:avLst/>
          </a:prstGeom>
        </p:spPr>
      </p:pic>
      <p:pic>
        <p:nvPicPr>
          <p:cNvPr id="5" name="Resim 4"/>
          <p:cNvPicPr>
            <a:picLocks noChangeAspect="1"/>
          </p:cNvPicPr>
          <p:nvPr/>
        </p:nvPicPr>
        <p:blipFill>
          <a:blip r:embed="rId3"/>
          <a:stretch>
            <a:fillRect/>
          </a:stretch>
        </p:blipFill>
        <p:spPr>
          <a:xfrm>
            <a:off x="6029325" y="1825625"/>
            <a:ext cx="6162675" cy="4572000"/>
          </a:xfrm>
          <a:prstGeom prst="rect">
            <a:avLst/>
          </a:prstGeom>
        </p:spPr>
      </p:pic>
    </p:spTree>
    <p:extLst>
      <p:ext uri="{BB962C8B-B14F-4D97-AF65-F5344CB8AC3E}">
        <p14:creationId xmlns:p14="http://schemas.microsoft.com/office/powerpoint/2010/main" val="37094807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4244781" y="2133600"/>
            <a:ext cx="5604263" cy="3778250"/>
          </a:xfrm>
          <a:prstGeom prst="rect">
            <a:avLst/>
          </a:prstGeom>
        </p:spPr>
      </p:pic>
    </p:spTree>
    <p:extLst>
      <p:ext uri="{BB962C8B-B14F-4D97-AF65-F5344CB8AC3E}">
        <p14:creationId xmlns:p14="http://schemas.microsoft.com/office/powerpoint/2010/main" val="31836413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3959010" y="2133600"/>
            <a:ext cx="6175806" cy="3778250"/>
          </a:xfrm>
          <a:prstGeom prst="rect">
            <a:avLst/>
          </a:prstGeom>
        </p:spPr>
      </p:pic>
    </p:spTree>
    <p:extLst>
      <p:ext uri="{BB962C8B-B14F-4D97-AF65-F5344CB8AC3E}">
        <p14:creationId xmlns:p14="http://schemas.microsoft.com/office/powerpoint/2010/main" val="2807167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4361314" y="2133600"/>
            <a:ext cx="5371198" cy="3778250"/>
          </a:xfrm>
          <a:prstGeom prst="rect">
            <a:avLst/>
          </a:prstGeom>
        </p:spPr>
      </p:pic>
    </p:spTree>
    <p:extLst>
      <p:ext uri="{BB962C8B-B14F-4D97-AF65-F5344CB8AC3E}">
        <p14:creationId xmlns:p14="http://schemas.microsoft.com/office/powerpoint/2010/main" val="1762162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5BA53E6-2507-FC44-9F5F-7BB5B4703067}"/>
              </a:ext>
            </a:extLst>
          </p:cNvPr>
          <p:cNvSpPr>
            <a:spLocks noGrp="1"/>
          </p:cNvSpPr>
          <p:nvPr>
            <p:ph type="title"/>
          </p:nvPr>
        </p:nvSpPr>
        <p:spPr/>
        <p:txBody>
          <a:bodyPr/>
          <a:lstStyle/>
          <a:p>
            <a:r>
              <a:rPr lang="tr-TR"/>
              <a:t>Yahudilikte Tanrı</a:t>
            </a:r>
          </a:p>
        </p:txBody>
      </p:sp>
      <p:sp>
        <p:nvSpPr>
          <p:cNvPr id="3" name="İçerik Yer Tutucusu 2">
            <a:extLst>
              <a:ext uri="{FF2B5EF4-FFF2-40B4-BE49-F238E27FC236}">
                <a16:creationId xmlns:a16="http://schemas.microsoft.com/office/drawing/2014/main" id="{AB830B24-B62D-2044-A045-8CF051DC2578}"/>
              </a:ext>
            </a:extLst>
          </p:cNvPr>
          <p:cNvSpPr>
            <a:spLocks noGrp="1"/>
          </p:cNvSpPr>
          <p:nvPr>
            <p:ph idx="1"/>
          </p:nvPr>
        </p:nvSpPr>
        <p:spPr/>
        <p:txBody>
          <a:bodyPr/>
          <a:lstStyle/>
          <a:p>
            <a:r>
              <a:rPr lang="tr-TR"/>
              <a:t>Tanrı birdir..Tanrı’nın eşi,benzeri ve ortağı yoktur.</a:t>
            </a:r>
          </a:p>
          <a:p>
            <a:r>
              <a:rPr lang="tr-TR"/>
              <a:t>Ritüeller sadece Tanrı’ya yapılır.</a:t>
            </a:r>
          </a:p>
          <a:p>
            <a:r>
              <a:rPr lang="tr-TR"/>
              <a:t>Yehova’dan başka Tanrılar edinmek ve puta tapmak büyük günahtır.</a:t>
            </a:r>
          </a:p>
          <a:p>
            <a:r>
              <a:rPr lang="tr-TR"/>
              <a:t>Tanrı tüm insanların yaratıcısıdır özel olarak İsrail’in rehberi,koruyucusu ve kurtarıcısıdır.</a:t>
            </a:r>
          </a:p>
        </p:txBody>
      </p:sp>
    </p:spTree>
    <p:extLst>
      <p:ext uri="{BB962C8B-B14F-4D97-AF65-F5344CB8AC3E}">
        <p14:creationId xmlns:p14="http://schemas.microsoft.com/office/powerpoint/2010/main" val="24373749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4346407" y="2133600"/>
            <a:ext cx="5401012" cy="3778250"/>
          </a:xfrm>
          <a:prstGeom prst="rect">
            <a:avLst/>
          </a:prstGeom>
        </p:spPr>
      </p:pic>
    </p:spTree>
    <p:extLst>
      <p:ext uri="{BB962C8B-B14F-4D97-AF65-F5344CB8AC3E}">
        <p14:creationId xmlns:p14="http://schemas.microsoft.com/office/powerpoint/2010/main" val="21579910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4105399" y="2133600"/>
            <a:ext cx="5883028" cy="3778250"/>
          </a:xfrm>
          <a:prstGeom prst="rect">
            <a:avLst/>
          </a:prstGeom>
        </p:spPr>
      </p:pic>
    </p:spTree>
    <p:extLst>
      <p:ext uri="{BB962C8B-B14F-4D97-AF65-F5344CB8AC3E}">
        <p14:creationId xmlns:p14="http://schemas.microsoft.com/office/powerpoint/2010/main" val="7023980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FF0000"/>
                </a:solidFill>
              </a:rPr>
              <a:t>Başlıca mezhepleri</a:t>
            </a:r>
            <a:endParaRPr lang="tr-TR" dirty="0">
              <a:solidFill>
                <a:srgbClr val="FF0000"/>
              </a:solidFill>
            </a:endParaRPr>
          </a:p>
        </p:txBody>
      </p:sp>
      <p:pic>
        <p:nvPicPr>
          <p:cNvPr id="4" name="İçerik Yer Tutucusu 3"/>
          <p:cNvPicPr>
            <a:picLocks noGrp="1" noChangeAspect="1"/>
          </p:cNvPicPr>
          <p:nvPr>
            <p:ph idx="1"/>
          </p:nvPr>
        </p:nvPicPr>
        <p:blipFill>
          <a:blip r:embed="rId2"/>
          <a:stretch>
            <a:fillRect/>
          </a:stretch>
        </p:blipFill>
        <p:spPr>
          <a:xfrm>
            <a:off x="4272388" y="2133600"/>
            <a:ext cx="5549049" cy="3778250"/>
          </a:xfrm>
          <a:prstGeom prst="rect">
            <a:avLst/>
          </a:prstGeom>
        </p:spPr>
      </p:pic>
    </p:spTree>
    <p:extLst>
      <p:ext uri="{BB962C8B-B14F-4D97-AF65-F5344CB8AC3E}">
        <p14:creationId xmlns:p14="http://schemas.microsoft.com/office/powerpoint/2010/main" val="37098996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4528080" y="2133600"/>
            <a:ext cx="5037666" cy="3778250"/>
          </a:xfrm>
          <a:prstGeom prst="rect">
            <a:avLst/>
          </a:prstGeom>
        </p:spPr>
      </p:pic>
    </p:spTree>
    <p:extLst>
      <p:ext uri="{BB962C8B-B14F-4D97-AF65-F5344CB8AC3E}">
        <p14:creationId xmlns:p14="http://schemas.microsoft.com/office/powerpoint/2010/main" val="25177719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4452719" y="2133600"/>
            <a:ext cx="5188387" cy="3778250"/>
          </a:xfrm>
          <a:prstGeom prst="rect">
            <a:avLst/>
          </a:prstGeom>
        </p:spPr>
      </p:pic>
    </p:spTree>
    <p:extLst>
      <p:ext uri="{BB962C8B-B14F-4D97-AF65-F5344CB8AC3E}">
        <p14:creationId xmlns:p14="http://schemas.microsoft.com/office/powerpoint/2010/main" val="35752142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4489501" y="2133600"/>
            <a:ext cx="5114824" cy="3778250"/>
          </a:xfrm>
          <a:prstGeom prst="rect">
            <a:avLst/>
          </a:prstGeom>
        </p:spPr>
      </p:pic>
    </p:spTree>
    <p:extLst>
      <p:ext uri="{BB962C8B-B14F-4D97-AF65-F5344CB8AC3E}">
        <p14:creationId xmlns:p14="http://schemas.microsoft.com/office/powerpoint/2010/main" val="25777641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C6BC1E0-153C-CD41-B138-68FCB8DF2CFE}"/>
              </a:ext>
            </a:extLst>
          </p:cNvPr>
          <p:cNvSpPr>
            <a:spLocks noGrp="1"/>
          </p:cNvSpPr>
          <p:nvPr>
            <p:ph type="title"/>
          </p:nvPr>
        </p:nvSpPr>
        <p:spPr/>
        <p:txBody>
          <a:bodyPr/>
          <a:lstStyle/>
          <a:p>
            <a:pPr algn="ctr"/>
            <a:r>
              <a:rPr lang="tr-TR"/>
              <a:t>ŞEMA DUASI</a:t>
            </a:r>
          </a:p>
        </p:txBody>
      </p:sp>
      <p:sp>
        <p:nvSpPr>
          <p:cNvPr id="3" name="İçerik Yer Tutucusu 2">
            <a:extLst>
              <a:ext uri="{FF2B5EF4-FFF2-40B4-BE49-F238E27FC236}">
                <a16:creationId xmlns:a16="http://schemas.microsoft.com/office/drawing/2014/main" id="{59A025F9-6717-7B42-976B-46A18BB5B2A8}"/>
              </a:ext>
            </a:extLst>
          </p:cNvPr>
          <p:cNvSpPr>
            <a:spLocks noGrp="1"/>
          </p:cNvSpPr>
          <p:nvPr>
            <p:ph idx="1"/>
          </p:nvPr>
        </p:nvSpPr>
        <p:spPr/>
        <p:txBody>
          <a:bodyPr>
            <a:noAutofit/>
          </a:bodyPr>
          <a:lstStyle/>
          <a:p>
            <a:pPr marL="0" indent="0" algn="ctr">
              <a:buNone/>
            </a:pPr>
            <a:r>
              <a:rPr lang="tr-TR" sz="3200" b="0" i="0">
                <a:solidFill>
                  <a:srgbClr val="000000"/>
                </a:solidFill>
                <a:effectLst/>
                <a:latin typeface="Dia"/>
              </a:rPr>
              <a:t>“Ey İsrâil! Allah’ın Rab’den korkmaktan, O’nun bütün yollarında yürümekten, O’nu sevmekten, bütün yüreğinle ve bütün canınla Allah’ın Rabb’e hizmet etmekten, bugün iyiliğin için sana emretmekte olduğum Rabb’in emirlerini ve kanunlarını tutmaktan başka Allah’ın Rab senden ne istiyor?” (Tesniye, 10/12-13) </a:t>
            </a:r>
            <a:endParaRPr lang="tr-TR" sz="3200"/>
          </a:p>
        </p:txBody>
      </p:sp>
    </p:spTree>
    <p:extLst>
      <p:ext uri="{BB962C8B-B14F-4D97-AF65-F5344CB8AC3E}">
        <p14:creationId xmlns:p14="http://schemas.microsoft.com/office/powerpoint/2010/main" val="13023722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3. Yahudiliğin Temel Özellikleri</a:t>
            </a:r>
          </a:p>
        </p:txBody>
      </p:sp>
      <p:sp>
        <p:nvSpPr>
          <p:cNvPr id="3" name="İçerik Yer Tutucusu 2"/>
          <p:cNvSpPr>
            <a:spLocks noGrp="1"/>
          </p:cNvSpPr>
          <p:nvPr>
            <p:ph idx="1"/>
          </p:nvPr>
        </p:nvSpPr>
        <p:spPr/>
        <p:txBody>
          <a:bodyPr>
            <a:normAutofit/>
          </a:bodyPr>
          <a:lstStyle/>
          <a:p>
            <a:pPr marL="0" indent="0">
              <a:buNone/>
            </a:pPr>
            <a:r>
              <a:rPr lang="tr-TR" dirty="0"/>
              <a:t> </a:t>
            </a:r>
            <a:r>
              <a:rPr lang="tr-TR" b="1" dirty="0" err="1">
                <a:effectLst>
                  <a:outerShdw blurRad="38100" dist="38100" dir="2700000" algn="tl">
                    <a:srgbClr val="000000">
                      <a:alpha val="43137"/>
                    </a:srgbClr>
                  </a:outerShdw>
                </a:effectLst>
              </a:rPr>
              <a:t>Seçilmişlik</a:t>
            </a:r>
            <a:r>
              <a:rPr lang="tr-TR" dirty="0"/>
              <a:t>: Yahudilere göre Tanrı; ataları İbrahim, İshak ve Yakup’la bir ahit yapmış ve onların soyunu kendisi için özel bir millet olarak seçmiştir. Bu yüzden Tanrı, tarihte onlara daima yardım etmiştir. Onları Mısır esaretinden kurtarmak için Hz. Musa’yı görevlendirmiş ve kendisi de onların kurtuluşuna müdahalede bulunmuştur. Kutsal kitap Tevrat’ı diğer milletlere vermemiş, onu seçilmiş millet olarak kabul ettiği Yahudilere vermiştir. </a:t>
            </a:r>
            <a:r>
              <a:rPr lang="tr-TR" dirty="0" err="1"/>
              <a:t>Seçilmişlik</a:t>
            </a:r>
            <a:r>
              <a:rPr lang="tr-TR" dirty="0"/>
              <a:t> fikri, tarih boyunca Yahudileri diğer milletlerden farklı kılmıştır. Yahudiler her türlü baskı ve zorlama karşısında millî ve dinî benliklerini bu fikir sayesinde korumuşlardır. Bu sebepten dolayı onlar, yaklaşık iki bin yıllık sürgün hayatından sonra 1948’de bağımsız Yahudi Devleti’ni kurmuşlardır</a:t>
            </a:r>
          </a:p>
        </p:txBody>
      </p:sp>
    </p:spTree>
    <p:extLst>
      <p:ext uri="{BB962C8B-B14F-4D97-AF65-F5344CB8AC3E}">
        <p14:creationId xmlns:p14="http://schemas.microsoft.com/office/powerpoint/2010/main" val="1429716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buNone/>
            </a:pPr>
            <a:r>
              <a:rPr lang="tr-TR" dirty="0" smtClean="0"/>
              <a:t> </a:t>
            </a:r>
            <a:r>
              <a:rPr lang="tr-TR" b="1" u="sng" dirty="0" smtClean="0">
                <a:effectLst>
                  <a:outerShdw blurRad="38100" dist="38100" dir="2700000" algn="tl">
                    <a:srgbClr val="000000">
                      <a:alpha val="43137"/>
                    </a:srgbClr>
                  </a:outerShdw>
                </a:effectLst>
              </a:rPr>
              <a:t>Kutsal </a:t>
            </a:r>
            <a:r>
              <a:rPr lang="tr-TR" b="1" u="sng" dirty="0">
                <a:effectLst>
                  <a:outerShdw blurRad="38100" dist="38100" dir="2700000" algn="tl">
                    <a:srgbClr val="000000">
                      <a:alpha val="43137"/>
                    </a:srgbClr>
                  </a:outerShdw>
                </a:effectLst>
              </a:rPr>
              <a:t>Toprak</a:t>
            </a:r>
            <a:r>
              <a:rPr lang="tr-TR" dirty="0"/>
              <a:t>: Yahudilik diğer dinlerden farklı olarak belli bir toprakla bütünleşmiş bir dindir. Yahudiliğin en temel kurum ve kuralları bu topraklara göre belirlenmiş ve şekillenmiştir. Tanrı’nın seçmesiyle belirlenen, </a:t>
            </a:r>
            <a:r>
              <a:rPr lang="tr-TR" dirty="0" err="1"/>
              <a:t>vadedilen</a:t>
            </a:r>
            <a:r>
              <a:rPr lang="tr-TR" dirty="0"/>
              <a:t> bu toprakların dışında Yahudilik yaşanamaz. Zorunlu sürgün hariç, Tevrat’ın emirlerine kulak veren Yahudilerin mutlaka bu topraklarda yaşamaları gerekir. Yahudi din bilginleri, şartları uygun olup da kutsal topraklarda yaşamayan Yahudileri Tevrat’ın emirlerine karşı gelmiş bir asi olarak değerlendirmektedirler. Yahudi din geleneğine göre kutsal topraklar içinde yer alan Kudüs, dünyanın merkezidir. Öldükten sonra tekrar dirilme buradan gerçekleşecektir. Dünyanın değişik bölgelerinde gömülmüş Yahudiler, tekrar dirilme gününde yer altındaki kanallar yoluyla kutsal topraklara gelecek ve oradan dirileceklerdir.</a:t>
            </a:r>
          </a:p>
        </p:txBody>
      </p:sp>
    </p:spTree>
    <p:extLst>
      <p:ext uri="{BB962C8B-B14F-4D97-AF65-F5344CB8AC3E}">
        <p14:creationId xmlns:p14="http://schemas.microsoft.com/office/powerpoint/2010/main" val="1139044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buNone/>
            </a:pPr>
            <a:r>
              <a:rPr lang="tr-TR" b="1" u="sng" dirty="0">
                <a:effectLst>
                  <a:outerShdw blurRad="38100" dist="38100" dir="2700000" algn="tl">
                    <a:srgbClr val="000000">
                      <a:alpha val="43137"/>
                    </a:srgbClr>
                  </a:outerShdw>
                </a:effectLst>
              </a:rPr>
              <a:t> Mabet</a:t>
            </a:r>
            <a:r>
              <a:rPr lang="tr-TR" dirty="0"/>
              <a:t>: Yahudilik, aynı zamanda mabet merkezli bir dindir. Yahudilikteki birçok ibadetin mabette gerçekleştirilmesi </a:t>
            </a:r>
            <a:r>
              <a:rPr lang="tr-TR" dirty="0" smtClean="0"/>
              <a:t>gerekir. </a:t>
            </a:r>
            <a:r>
              <a:rPr lang="tr-TR" dirty="0"/>
              <a:t>Yerini Tanrı’nın belirlemiş olduğu ve onun istemesiyle Kral Süleyman tarafından yaptırılan Kudüs’teki Süleyman </a:t>
            </a:r>
            <a:r>
              <a:rPr lang="tr-TR" dirty="0" err="1" smtClean="0"/>
              <a:t>Mabedi’dir</a:t>
            </a:r>
            <a:r>
              <a:rPr lang="tr-TR" dirty="0" smtClean="0"/>
              <a:t>. </a:t>
            </a:r>
            <a:r>
              <a:rPr lang="tr-TR" dirty="0"/>
              <a:t>Bu mabedin Yahudiler nezdindeki adı Bet-</a:t>
            </a:r>
            <a:r>
              <a:rPr lang="tr-TR" dirty="0" err="1"/>
              <a:t>Hamikdaş’tır</a:t>
            </a:r>
            <a:r>
              <a:rPr lang="tr-TR" dirty="0"/>
              <a:t>. Çoğu kez tahribata uğrayan ve en son 70 yılında tamamen yıkılan Süleyman </a:t>
            </a:r>
            <a:r>
              <a:rPr lang="tr-TR" dirty="0" err="1"/>
              <a:t>Mabedi’nden</a:t>
            </a:r>
            <a:r>
              <a:rPr lang="tr-TR" dirty="0"/>
              <a:t> geriye sadece Batı Duvarı kalmıştır. Batı Duvarı günümüzde Yahudiler için önemlidir. Yahudiler, bu duvarın önünde mabet yıkıldığı için ağıt yakarlar ve en kısa zamanda yeniden inşa edilmesi için Tanrı’ya yakarırlar</a:t>
            </a:r>
          </a:p>
        </p:txBody>
      </p:sp>
    </p:spTree>
    <p:extLst>
      <p:ext uri="{BB962C8B-B14F-4D97-AF65-F5344CB8AC3E}">
        <p14:creationId xmlns:p14="http://schemas.microsoft.com/office/powerpoint/2010/main" val="1928373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buNone/>
            </a:pPr>
            <a:r>
              <a:rPr lang="tr-TR" dirty="0"/>
              <a:t> </a:t>
            </a:r>
            <a:r>
              <a:rPr lang="tr-TR" b="1" u="sng" dirty="0" err="1">
                <a:effectLst>
                  <a:outerShdw blurRad="38100" dist="38100" dir="2700000" algn="tl">
                    <a:srgbClr val="000000">
                      <a:alpha val="43137"/>
                    </a:srgbClr>
                  </a:outerShdw>
                </a:effectLst>
              </a:rPr>
              <a:t>Mesihçilik</a:t>
            </a:r>
            <a:r>
              <a:rPr lang="tr-TR" b="1" u="sng" dirty="0">
                <a:effectLst>
                  <a:outerShdw blurRad="38100" dist="38100" dir="2700000" algn="tl">
                    <a:srgbClr val="000000">
                      <a:alpha val="43137"/>
                    </a:srgbClr>
                  </a:outerShdw>
                </a:effectLst>
              </a:rPr>
              <a:t>:</a:t>
            </a:r>
            <a:r>
              <a:rPr lang="tr-TR" dirty="0"/>
              <a:t> Mesih terimi Yahudilerin kutsal kitaplarında herhangi bir göreve gelen kişi veya krallar için </a:t>
            </a:r>
            <a:r>
              <a:rPr lang="tr-TR" dirty="0" err="1" smtClean="0"/>
              <a:t>kullanılmıştır.Yahudilerdeki</a:t>
            </a:r>
            <a:r>
              <a:rPr lang="tr-TR" dirty="0" smtClean="0"/>
              <a:t> </a:t>
            </a:r>
            <a:r>
              <a:rPr lang="tr-TR" dirty="0"/>
              <a:t>Mesih beklentisi 70 yılında Roma İmparatorluğu’nun Kudüs’ü istila edip kutsal mabedi yıkmasından sonra belirgin hâle gelmiştir. Romalılar, mabedi yıkmanın yanında Yahudilerin dinî kurumlarını da ortadan kaldırarak büyük bir baskı uygulamışlardır. Bu yıkımdan sonra bir daha toparlanamayan Yahudiler,1948 yılına kadar devamlı başka milletlerin egemenliği altında yaşamışlardır. Bu durum, onlarda Davut soyundan gelecek ve kendilerini kurtaracak olağanüstü güçlere sahip bir Mesih inancının doğmasına yol </a:t>
            </a:r>
            <a:r>
              <a:rPr lang="tr-TR" dirty="0" smtClean="0"/>
              <a:t>açmıştır.</a:t>
            </a:r>
            <a:endParaRPr lang="tr-TR" dirty="0"/>
          </a:p>
        </p:txBody>
      </p:sp>
    </p:spTree>
    <p:extLst>
      <p:ext uri="{BB962C8B-B14F-4D97-AF65-F5344CB8AC3E}">
        <p14:creationId xmlns:p14="http://schemas.microsoft.com/office/powerpoint/2010/main" val="1262392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TotalTime>
  <Words>2221</Words>
  <Application>Microsoft Office PowerPoint</Application>
  <PresentationFormat>Geniş ekran</PresentationFormat>
  <Paragraphs>98</Paragraphs>
  <Slides>45</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45</vt:i4>
      </vt:variant>
    </vt:vector>
  </HeadingPairs>
  <TitlesOfParts>
    <vt:vector size="51" baseType="lpstr">
      <vt:lpstr>Arial</vt:lpstr>
      <vt:lpstr>Century Gothic</vt:lpstr>
      <vt:lpstr>Dia</vt:lpstr>
      <vt:lpstr>Wingdings</vt:lpstr>
      <vt:lpstr>Wingdings 3</vt:lpstr>
      <vt:lpstr>Duman</vt:lpstr>
      <vt:lpstr>YAHUDİLİĞİN İNANÇ ESASLARI</vt:lpstr>
      <vt:lpstr>İnanç esasları</vt:lpstr>
      <vt:lpstr>YAHUDİLİĞİN İNANÇ ESASLARI</vt:lpstr>
      <vt:lpstr>Yahudilikte Tanrı</vt:lpstr>
      <vt:lpstr>ŞEMA DUASI</vt:lpstr>
      <vt:lpstr>3. Yahudiliğin Temel Özellikleri</vt:lpstr>
      <vt:lpstr>PowerPoint Sunusu</vt:lpstr>
      <vt:lpstr>PowerPoint Sunusu</vt:lpstr>
      <vt:lpstr>PowerPoint Sunusu</vt:lpstr>
      <vt:lpstr>4.Yahudiliğin On Temel İlkesi: On Emir </vt:lpstr>
      <vt:lpstr>Yahudilikteki On Emir şunlardan oluşmaktadır:  </vt:lpstr>
      <vt:lpstr>5. Günümüzde Yahudilik </vt:lpstr>
      <vt:lpstr>PowerPoint Sunusu</vt:lpstr>
      <vt:lpstr>PowerPoint Sunusu</vt:lpstr>
      <vt:lpstr>PowerPoint Sunusu</vt:lpstr>
      <vt:lpstr>6. Yahudiliğin Diğer Dinlere ve Irklara Bakışı </vt:lpstr>
      <vt:lpstr>7. Kur’an-ı Kerim Açısından Yahudilik ve Yahudiler</vt:lpstr>
      <vt:lpstr>Kur’an-ı Kerim’de Yahudilerle ilgili genel olarak şu hususlara değinilmiştir:</vt:lpstr>
      <vt:lpstr>PowerPoint Sunusu</vt:lpstr>
      <vt:lpstr>8. Türkiye’de Yahudilik</vt:lpstr>
      <vt:lpstr>PowerPoint Sunusu</vt:lpstr>
      <vt:lpstr> SORULAR: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Başlıca mezhepleri</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İnanç esasları</dc:title>
  <dc:creator>USER</dc:creator>
  <cp:lastModifiedBy>user</cp:lastModifiedBy>
  <cp:revision>2</cp:revision>
  <dcterms:created xsi:type="dcterms:W3CDTF">2020-03-25T11:19:54Z</dcterms:created>
  <dcterms:modified xsi:type="dcterms:W3CDTF">2020-07-10T15:15:32Z</dcterms:modified>
</cp:coreProperties>
</file>