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05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9144000" cy="6858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5433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1805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77785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598736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85511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990620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54967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97875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940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4463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7199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68434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0652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43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3446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372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4461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573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10755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  <p:sldLayoutId id="2147483723" r:id="rId1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ildiz.edu.tr/~uzun/ED_PDF/DevreDers01.pdf" TargetMode="External"/><Relationship Id="rId2" Type="http://schemas.openxmlformats.org/officeDocument/2006/relationships/hyperlink" Target="http://elektronikhobi.net/elektrik-kaynaklari-ve-kaynaklarin-siniflandirilmasi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hm.kocaeli.edu.tr/dersnotlari_data/obuyuk/Elektrik%20Devre%20Temelleri/Ders-1.pdf" TargetMode="External"/><Relationship Id="rId4" Type="http://schemas.openxmlformats.org/officeDocument/2006/relationships/hyperlink" Target="http://kisi.deu.edu.tr/levent.cetin/h01.pdf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3676" y="476453"/>
            <a:ext cx="367792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dirty="0"/>
              <a:t>İçindekiler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06576" y="1954250"/>
            <a:ext cx="3335020" cy="1321435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75" dirty="0">
                <a:solidFill>
                  <a:srgbClr val="FFFFFF"/>
                </a:solidFill>
                <a:latin typeface="Verdana"/>
                <a:cs typeface="Verdana"/>
              </a:rPr>
              <a:t>Temel</a:t>
            </a:r>
            <a:r>
              <a:rPr sz="20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55" dirty="0">
                <a:solidFill>
                  <a:srgbClr val="FFFFFF"/>
                </a:solidFill>
                <a:latin typeface="Verdana"/>
                <a:cs typeface="Verdana"/>
              </a:rPr>
              <a:t>Kavramlar</a:t>
            </a:r>
            <a:endParaRPr sz="20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30" dirty="0">
                <a:solidFill>
                  <a:srgbClr val="FFFFFF"/>
                </a:solidFill>
                <a:latin typeface="Verdana"/>
                <a:cs typeface="Verdana"/>
              </a:rPr>
              <a:t>Devre</a:t>
            </a:r>
            <a:r>
              <a:rPr sz="2000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60" dirty="0">
                <a:solidFill>
                  <a:srgbClr val="FFFFFF"/>
                </a:solidFill>
                <a:latin typeface="Verdana"/>
                <a:cs typeface="Verdana"/>
              </a:rPr>
              <a:t>Elemanları</a:t>
            </a:r>
            <a:endParaRPr sz="20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00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135" dirty="0">
                <a:solidFill>
                  <a:srgbClr val="FFFFFF"/>
                </a:solidFill>
                <a:latin typeface="Verdana"/>
                <a:cs typeface="Verdana"/>
              </a:rPr>
              <a:t>Elektrik </a:t>
            </a:r>
            <a:r>
              <a:rPr sz="2000" spc="-30" dirty="0">
                <a:solidFill>
                  <a:srgbClr val="FFFFFF"/>
                </a:solidFill>
                <a:latin typeface="Verdana"/>
                <a:cs typeface="Verdana"/>
              </a:rPr>
              <a:t>Devre</a:t>
            </a:r>
            <a:r>
              <a:rPr sz="2000" spc="-3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60" dirty="0">
                <a:solidFill>
                  <a:srgbClr val="FFFFFF"/>
                </a:solidFill>
                <a:latin typeface="Verdana"/>
                <a:cs typeface="Verdana"/>
              </a:rPr>
              <a:t>Kaynakları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3676" y="476453"/>
            <a:ext cx="281051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DİRENÇ</a:t>
            </a:r>
            <a:r>
              <a:rPr sz="4200" spc="-85" dirty="0"/>
              <a:t> </a:t>
            </a:r>
            <a:r>
              <a:rPr sz="4200" dirty="0"/>
              <a:t>(R)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906576" y="1954250"/>
            <a:ext cx="5488940" cy="88900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80" dirty="0">
                <a:solidFill>
                  <a:srgbClr val="FFFFFF"/>
                </a:solidFill>
                <a:latin typeface="Verdana"/>
                <a:cs typeface="Verdana"/>
              </a:rPr>
              <a:t>Akımın</a:t>
            </a:r>
            <a:r>
              <a:rPr sz="2000" spc="-2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65" dirty="0">
                <a:solidFill>
                  <a:srgbClr val="FFFFFF"/>
                </a:solidFill>
                <a:latin typeface="Verdana"/>
                <a:cs typeface="Verdana"/>
              </a:rPr>
              <a:t>akışına</a:t>
            </a:r>
            <a:r>
              <a:rPr sz="2000" spc="-2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Verdana"/>
                <a:cs typeface="Verdana"/>
              </a:rPr>
              <a:t>direnç</a:t>
            </a:r>
            <a:r>
              <a:rPr sz="20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30" dirty="0">
                <a:solidFill>
                  <a:srgbClr val="FFFFFF"/>
                </a:solidFill>
                <a:latin typeface="Verdana"/>
                <a:cs typeface="Verdana"/>
              </a:rPr>
              <a:t>gösteren</a:t>
            </a:r>
            <a:r>
              <a:rPr sz="2000" spc="-2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30" dirty="0">
                <a:solidFill>
                  <a:srgbClr val="FFFFFF"/>
                </a:solidFill>
                <a:latin typeface="Verdana"/>
                <a:cs typeface="Verdana"/>
              </a:rPr>
              <a:t>elamandır.</a:t>
            </a:r>
            <a:endParaRPr sz="20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25" dirty="0">
                <a:solidFill>
                  <a:srgbClr val="FFFFFF"/>
                </a:solidFill>
                <a:latin typeface="Verdana"/>
                <a:cs typeface="Verdana"/>
              </a:rPr>
              <a:t>Değeri </a:t>
            </a:r>
            <a:r>
              <a:rPr sz="2000" spc="-5" dirty="0">
                <a:solidFill>
                  <a:srgbClr val="FFFFFF"/>
                </a:solidFill>
                <a:latin typeface="Verdana"/>
                <a:cs typeface="Verdana"/>
              </a:rPr>
              <a:t>ohm </a:t>
            </a:r>
            <a:r>
              <a:rPr sz="2000" spc="-114" dirty="0">
                <a:solidFill>
                  <a:srgbClr val="FFFFFF"/>
                </a:solidFill>
                <a:latin typeface="Verdana"/>
                <a:cs typeface="Verdana"/>
              </a:rPr>
              <a:t>(Ω) </a:t>
            </a:r>
            <a:r>
              <a:rPr sz="2000" spc="-25" dirty="0">
                <a:solidFill>
                  <a:srgbClr val="FFFFFF"/>
                </a:solidFill>
                <a:latin typeface="Verdana"/>
                <a:cs typeface="Verdana"/>
              </a:rPr>
              <a:t>olarak</a:t>
            </a:r>
            <a:r>
              <a:rPr sz="2000" spc="-4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60" dirty="0">
                <a:solidFill>
                  <a:srgbClr val="FFFFFF"/>
                </a:solidFill>
                <a:latin typeface="Verdana"/>
                <a:cs typeface="Verdana"/>
              </a:rPr>
              <a:t>ölçülür.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880742" y="3185286"/>
            <a:ext cx="123825" cy="17145"/>
          </a:xfrm>
          <a:custGeom>
            <a:avLst/>
            <a:gdLst/>
            <a:ahLst/>
            <a:cxnLst/>
            <a:rect l="l" t="t" r="r" b="b"/>
            <a:pathLst>
              <a:path w="123825" h="17144">
                <a:moveTo>
                  <a:pt x="123443" y="0"/>
                </a:moveTo>
                <a:lnTo>
                  <a:pt x="0" y="0"/>
                </a:lnTo>
                <a:lnTo>
                  <a:pt x="0" y="16763"/>
                </a:lnTo>
                <a:lnTo>
                  <a:pt x="123443" y="16763"/>
                </a:lnTo>
                <a:lnTo>
                  <a:pt x="12344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81176" y="2999613"/>
            <a:ext cx="11480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  <a:tabLst>
                <a:tab pos="3803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175" dirty="0">
                <a:solidFill>
                  <a:srgbClr val="FFFFFF"/>
                </a:solidFill>
                <a:latin typeface="Verdana"/>
                <a:cs typeface="Verdana"/>
              </a:rPr>
              <a:t>R </a:t>
            </a:r>
            <a:r>
              <a:rPr sz="2000" spc="-425" dirty="0">
                <a:solidFill>
                  <a:srgbClr val="FFFFFF"/>
                </a:solidFill>
                <a:latin typeface="Verdana"/>
                <a:cs typeface="Verdana"/>
              </a:rPr>
              <a:t>=</a:t>
            </a:r>
            <a:r>
              <a:rPr sz="2000" spc="-2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70" dirty="0">
                <a:solidFill>
                  <a:srgbClr val="FFFFFF"/>
                </a:solidFill>
                <a:latin typeface="Verdana"/>
                <a:cs typeface="Verdana"/>
              </a:rPr>
              <a:t>ρ</a:t>
            </a:r>
            <a:r>
              <a:rPr sz="2175" spc="-104" baseline="45977" dirty="0">
                <a:solidFill>
                  <a:srgbClr val="FFFFFF"/>
                </a:solidFill>
                <a:latin typeface="Arial"/>
                <a:cs typeface="Arial"/>
              </a:rPr>
              <a:t>𝐿</a:t>
            </a:r>
            <a:endParaRPr sz="2175" baseline="45977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68551" y="3196208"/>
            <a:ext cx="14859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160" dirty="0">
                <a:solidFill>
                  <a:srgbClr val="FFFFFF"/>
                </a:solidFill>
                <a:latin typeface="Arial"/>
                <a:cs typeface="Arial"/>
              </a:rPr>
              <a:t>𝐴</a:t>
            </a:r>
            <a:endParaRPr sz="14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06576" y="3502228"/>
            <a:ext cx="6295390" cy="180593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270" dirty="0">
                <a:solidFill>
                  <a:srgbClr val="FFFFFF"/>
                </a:solidFill>
                <a:latin typeface="Verdana"/>
                <a:cs typeface="Verdana"/>
              </a:rPr>
              <a:t>L: 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malzeme </a:t>
            </a:r>
            <a:r>
              <a:rPr sz="2000" spc="-75" dirty="0">
                <a:solidFill>
                  <a:srgbClr val="FFFFFF"/>
                </a:solidFill>
                <a:latin typeface="Verdana"/>
                <a:cs typeface="Verdana"/>
              </a:rPr>
              <a:t>uzunluğu, </a:t>
            </a:r>
            <a:r>
              <a:rPr sz="2000" spc="-125" dirty="0">
                <a:solidFill>
                  <a:srgbClr val="FFFFFF"/>
                </a:solidFill>
                <a:latin typeface="Verdana"/>
                <a:cs typeface="Verdana"/>
              </a:rPr>
              <a:t>A: 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malzeme</a:t>
            </a:r>
            <a:r>
              <a:rPr sz="2000" spc="-5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10" dirty="0">
                <a:solidFill>
                  <a:srgbClr val="FFFFFF"/>
                </a:solidFill>
                <a:latin typeface="Verdana"/>
                <a:cs typeface="Verdana"/>
              </a:rPr>
              <a:t>kesitinin </a:t>
            </a:r>
            <a:r>
              <a:rPr sz="2000" spc="-35" dirty="0">
                <a:solidFill>
                  <a:srgbClr val="FFFFFF"/>
                </a:solidFill>
                <a:latin typeface="Verdana"/>
                <a:cs typeface="Verdana"/>
              </a:rPr>
              <a:t>alanı,</a:t>
            </a:r>
            <a:endParaRPr sz="2000">
              <a:latin typeface="Verdana"/>
              <a:cs typeface="Verdana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2000" spc="-135" dirty="0">
                <a:solidFill>
                  <a:srgbClr val="FFFFFF"/>
                </a:solidFill>
                <a:latin typeface="Verdana"/>
                <a:cs typeface="Verdana"/>
              </a:rPr>
              <a:t>ρ: </a:t>
            </a:r>
            <a:r>
              <a:rPr sz="2000" spc="-35" dirty="0">
                <a:solidFill>
                  <a:srgbClr val="FFFFFF"/>
                </a:solidFill>
                <a:latin typeface="Verdana"/>
                <a:cs typeface="Verdana"/>
              </a:rPr>
              <a:t>malzemenin</a:t>
            </a:r>
            <a:r>
              <a:rPr sz="2000" spc="-2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70" dirty="0">
                <a:solidFill>
                  <a:srgbClr val="FFFFFF"/>
                </a:solidFill>
                <a:latin typeface="Verdana"/>
                <a:cs typeface="Verdana"/>
              </a:rPr>
              <a:t>iletkenliği</a:t>
            </a:r>
            <a:endParaRPr sz="20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u="heavy" spc="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cs typeface="Verdana"/>
              </a:rPr>
              <a:t>Ohm</a:t>
            </a:r>
            <a:r>
              <a:rPr sz="2000" u="heavy" spc="-16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cs typeface="Verdana"/>
              </a:rPr>
              <a:t> </a:t>
            </a:r>
            <a:r>
              <a:rPr sz="2000" u="heavy" spc="-7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cs typeface="Verdana"/>
              </a:rPr>
              <a:t>Yasası</a:t>
            </a:r>
            <a:endParaRPr sz="2000">
              <a:latin typeface="Verdana"/>
              <a:cs typeface="Verdana"/>
            </a:endParaRPr>
          </a:p>
          <a:p>
            <a:pPr marL="82550">
              <a:lnSpc>
                <a:spcPct val="100000"/>
              </a:lnSpc>
              <a:spcBef>
                <a:spcPts val="1005"/>
              </a:spcBef>
            </a:pPr>
            <a:r>
              <a:rPr sz="2000" spc="40" dirty="0">
                <a:solidFill>
                  <a:srgbClr val="FFFFFF"/>
                </a:solidFill>
                <a:latin typeface="Verdana"/>
                <a:cs typeface="Verdana"/>
              </a:rPr>
              <a:t>V </a:t>
            </a:r>
            <a:r>
              <a:rPr sz="2000" spc="-425" dirty="0">
                <a:solidFill>
                  <a:srgbClr val="FFFFFF"/>
                </a:solidFill>
                <a:latin typeface="Verdana"/>
                <a:cs typeface="Verdana"/>
              </a:rPr>
              <a:t>= </a:t>
            </a:r>
            <a:r>
              <a:rPr sz="2000" spc="-210" dirty="0">
                <a:solidFill>
                  <a:srgbClr val="FFFFFF"/>
                </a:solidFill>
                <a:latin typeface="Verdana"/>
                <a:cs typeface="Verdana"/>
              </a:rPr>
              <a:t>I(t).R </a:t>
            </a:r>
            <a:r>
              <a:rPr sz="2000" spc="-95" dirty="0">
                <a:solidFill>
                  <a:srgbClr val="FFFFFF"/>
                </a:solidFill>
                <a:latin typeface="Verdana"/>
                <a:cs typeface="Verdana"/>
              </a:rPr>
              <a:t>bir </a:t>
            </a:r>
            <a:r>
              <a:rPr sz="2000" spc="-25" dirty="0">
                <a:solidFill>
                  <a:srgbClr val="FFFFFF"/>
                </a:solidFill>
                <a:latin typeface="Verdana"/>
                <a:cs typeface="Verdana"/>
              </a:rPr>
              <a:t>direncin uçlarındaki </a:t>
            </a:r>
            <a:r>
              <a:rPr sz="2000" spc="-80" dirty="0">
                <a:solidFill>
                  <a:srgbClr val="FFFFFF"/>
                </a:solidFill>
                <a:latin typeface="Verdana"/>
                <a:cs typeface="Verdana"/>
              </a:rPr>
              <a:t>gerilim</a:t>
            </a:r>
            <a:r>
              <a:rPr sz="2000" spc="-3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Verdana"/>
                <a:cs typeface="Verdana"/>
              </a:rPr>
              <a:t>direncin</a:t>
            </a:r>
            <a:endParaRPr sz="20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spc="10" dirty="0">
                <a:solidFill>
                  <a:srgbClr val="FFFFFF"/>
                </a:solidFill>
                <a:latin typeface="Verdana"/>
                <a:cs typeface="Verdana"/>
              </a:rPr>
              <a:t>içinden</a:t>
            </a:r>
            <a:r>
              <a:rPr sz="20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20" dirty="0">
                <a:solidFill>
                  <a:srgbClr val="FFFFFF"/>
                </a:solidFill>
                <a:latin typeface="Verdana"/>
                <a:cs typeface="Verdana"/>
              </a:rPr>
              <a:t>akan</a:t>
            </a:r>
            <a:r>
              <a:rPr sz="2000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35" dirty="0">
                <a:solidFill>
                  <a:srgbClr val="FFFFFF"/>
                </a:solidFill>
                <a:latin typeface="Verdana"/>
                <a:cs typeface="Verdana"/>
              </a:rPr>
              <a:t>akımla</a:t>
            </a:r>
            <a:r>
              <a:rPr sz="2000" spc="-20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Verdana"/>
                <a:cs typeface="Verdana"/>
              </a:rPr>
              <a:t>doğru</a:t>
            </a:r>
            <a:r>
              <a:rPr sz="20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90" dirty="0">
                <a:solidFill>
                  <a:srgbClr val="FFFFFF"/>
                </a:solidFill>
                <a:latin typeface="Verdana"/>
                <a:cs typeface="Verdana"/>
              </a:rPr>
              <a:t>orantılıdır.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3676" y="476453"/>
            <a:ext cx="303403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ENDÜKTANS</a:t>
            </a:r>
            <a:endParaRPr sz="4200"/>
          </a:p>
        </p:txBody>
      </p:sp>
      <p:sp>
        <p:nvSpPr>
          <p:cNvPr id="3" name="object 3"/>
          <p:cNvSpPr/>
          <p:nvPr/>
        </p:nvSpPr>
        <p:spPr>
          <a:xfrm>
            <a:off x="1850263" y="3372739"/>
            <a:ext cx="205740" cy="17145"/>
          </a:xfrm>
          <a:custGeom>
            <a:avLst/>
            <a:gdLst/>
            <a:ahLst/>
            <a:cxnLst/>
            <a:rect l="l" t="t" r="r" b="b"/>
            <a:pathLst>
              <a:path w="205739" h="17145">
                <a:moveTo>
                  <a:pt x="205739" y="0"/>
                </a:moveTo>
                <a:lnTo>
                  <a:pt x="0" y="0"/>
                </a:lnTo>
                <a:lnTo>
                  <a:pt x="0" y="16763"/>
                </a:lnTo>
                <a:lnTo>
                  <a:pt x="205739" y="16763"/>
                </a:lnTo>
                <a:lnTo>
                  <a:pt x="2057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635123" y="3372739"/>
            <a:ext cx="108585" cy="17145"/>
          </a:xfrm>
          <a:custGeom>
            <a:avLst/>
            <a:gdLst/>
            <a:ahLst/>
            <a:cxnLst/>
            <a:rect l="l" t="t" r="r" b="b"/>
            <a:pathLst>
              <a:path w="108585" h="17145">
                <a:moveTo>
                  <a:pt x="108204" y="0"/>
                </a:moveTo>
                <a:lnTo>
                  <a:pt x="0" y="0"/>
                </a:lnTo>
                <a:lnTo>
                  <a:pt x="0" y="16763"/>
                </a:lnTo>
                <a:lnTo>
                  <a:pt x="108204" y="16763"/>
                </a:lnTo>
                <a:lnTo>
                  <a:pt x="1082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43076" y="2080387"/>
            <a:ext cx="6333490" cy="15519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19100" marR="17780" indent="-342900">
              <a:lnSpc>
                <a:spcPct val="100000"/>
              </a:lnSpc>
              <a:spcBef>
                <a:spcPts val="105"/>
              </a:spcBef>
              <a:tabLst>
                <a:tab pos="4184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210" dirty="0">
                <a:solidFill>
                  <a:srgbClr val="FFFFFF"/>
                </a:solidFill>
                <a:latin typeface="Verdana"/>
                <a:cs typeface="Verdana"/>
              </a:rPr>
              <a:t>Bir </a:t>
            </a:r>
            <a:r>
              <a:rPr sz="2000" spc="-45" dirty="0">
                <a:solidFill>
                  <a:srgbClr val="FFFFFF"/>
                </a:solidFill>
                <a:latin typeface="Verdana"/>
                <a:cs typeface="Verdana"/>
              </a:rPr>
              <a:t>endüktansın </a:t>
            </a:r>
            <a:r>
              <a:rPr sz="2000" spc="-25" dirty="0">
                <a:solidFill>
                  <a:srgbClr val="FFFFFF"/>
                </a:solidFill>
                <a:latin typeface="Verdana"/>
                <a:cs typeface="Verdana"/>
              </a:rPr>
              <a:t>uçlarındaki </a:t>
            </a:r>
            <a:r>
              <a:rPr sz="2000" spc="-95" dirty="0">
                <a:solidFill>
                  <a:srgbClr val="FFFFFF"/>
                </a:solidFill>
                <a:latin typeface="Verdana"/>
                <a:cs typeface="Verdana"/>
              </a:rPr>
              <a:t>gerilim, </a:t>
            </a:r>
            <a:r>
              <a:rPr sz="2000" spc="10" dirty="0">
                <a:solidFill>
                  <a:srgbClr val="FFFFFF"/>
                </a:solidFill>
                <a:latin typeface="Verdana"/>
                <a:cs typeface="Verdana"/>
              </a:rPr>
              <a:t>içinden</a:t>
            </a:r>
            <a:r>
              <a:rPr sz="2000" spc="-5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20" dirty="0">
                <a:solidFill>
                  <a:srgbClr val="FFFFFF"/>
                </a:solidFill>
                <a:latin typeface="Verdana"/>
                <a:cs typeface="Verdana"/>
              </a:rPr>
              <a:t>akan  </a:t>
            </a:r>
            <a:r>
              <a:rPr sz="2000" spc="-70" dirty="0">
                <a:solidFill>
                  <a:srgbClr val="FFFFFF"/>
                </a:solidFill>
                <a:latin typeface="Verdana"/>
                <a:cs typeface="Verdana"/>
              </a:rPr>
              <a:t>akımın </a:t>
            </a:r>
            <a:r>
              <a:rPr sz="2000" spc="30" dirty="0">
                <a:solidFill>
                  <a:srgbClr val="FFFFFF"/>
                </a:solidFill>
                <a:latin typeface="Verdana"/>
                <a:cs typeface="Verdana"/>
              </a:rPr>
              <a:t>zamana </a:t>
            </a:r>
            <a:r>
              <a:rPr sz="2000" spc="10" dirty="0">
                <a:solidFill>
                  <a:srgbClr val="FFFFFF"/>
                </a:solidFill>
                <a:latin typeface="Verdana"/>
                <a:cs typeface="Verdana"/>
              </a:rPr>
              <a:t>göre </a:t>
            </a:r>
            <a:r>
              <a:rPr sz="2000" spc="-85" dirty="0">
                <a:solidFill>
                  <a:srgbClr val="FFFFFF"/>
                </a:solidFill>
                <a:latin typeface="Verdana"/>
                <a:cs typeface="Verdana"/>
              </a:rPr>
              <a:t>türevinin </a:t>
            </a:r>
            <a:r>
              <a:rPr sz="2000" spc="-30" dirty="0">
                <a:solidFill>
                  <a:srgbClr val="FFFFFF"/>
                </a:solidFill>
                <a:latin typeface="Verdana"/>
                <a:cs typeface="Verdana"/>
              </a:rPr>
              <a:t>endüktans  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değeriyle</a:t>
            </a:r>
            <a:r>
              <a:rPr sz="20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50" dirty="0">
                <a:solidFill>
                  <a:srgbClr val="FFFFFF"/>
                </a:solidFill>
                <a:latin typeface="Verdana"/>
                <a:cs typeface="Verdana"/>
              </a:rPr>
              <a:t>çarpımıdır.</a:t>
            </a:r>
            <a:endParaRPr sz="2000">
              <a:latin typeface="Verdana"/>
              <a:cs typeface="Verdana"/>
            </a:endParaRPr>
          </a:p>
          <a:p>
            <a:pPr marL="76200">
              <a:lnSpc>
                <a:spcPts val="1980"/>
              </a:lnSpc>
              <a:spcBef>
                <a:spcPts val="1510"/>
              </a:spcBef>
              <a:tabLst>
                <a:tab pos="418465" algn="l"/>
                <a:tab pos="144780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35" dirty="0">
                <a:solidFill>
                  <a:srgbClr val="FFFFFF"/>
                </a:solidFill>
                <a:latin typeface="Verdana"/>
                <a:cs typeface="Verdana"/>
              </a:rPr>
              <a:t>V</a:t>
            </a:r>
            <a:r>
              <a:rPr sz="2000" spc="-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425" dirty="0">
                <a:solidFill>
                  <a:srgbClr val="FFFFFF"/>
                </a:solidFill>
                <a:latin typeface="Verdana"/>
                <a:cs typeface="Verdana"/>
              </a:rPr>
              <a:t>= </a:t>
            </a:r>
            <a:r>
              <a:rPr sz="2000" spc="-4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290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2175" spc="-434" baseline="45977" dirty="0">
                <a:solidFill>
                  <a:srgbClr val="FFFFFF"/>
                </a:solidFill>
                <a:latin typeface="Arial"/>
                <a:cs typeface="Arial"/>
              </a:rPr>
              <a:t>𝑑𝑖	</a:t>
            </a:r>
            <a:r>
              <a:rPr sz="2000" spc="-150" dirty="0">
                <a:solidFill>
                  <a:srgbClr val="FFFFFF"/>
                </a:solidFill>
                <a:latin typeface="Verdana"/>
                <a:cs typeface="Verdana"/>
              </a:rPr>
              <a:t>i </a:t>
            </a:r>
            <a:r>
              <a:rPr sz="2000" spc="-425" dirty="0">
                <a:solidFill>
                  <a:srgbClr val="FFFFFF"/>
                </a:solidFill>
                <a:latin typeface="Verdana"/>
                <a:cs typeface="Verdana"/>
              </a:rPr>
              <a:t>=</a:t>
            </a:r>
            <a:r>
              <a:rPr sz="2000" spc="-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175" spc="-277" baseline="45977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2000" spc="-185" dirty="0">
                <a:solidFill>
                  <a:srgbClr val="FFFFFF"/>
                </a:solidFill>
                <a:latin typeface="Verdana"/>
                <a:cs typeface="Verdana"/>
              </a:rPr>
              <a:t>∫vdt+i(0)</a:t>
            </a:r>
            <a:endParaRPr sz="2000">
              <a:latin typeface="Verdana"/>
              <a:cs typeface="Verdana"/>
            </a:endParaRPr>
          </a:p>
          <a:p>
            <a:pPr marL="1007110">
              <a:lnSpc>
                <a:spcPts val="1320"/>
              </a:lnSpc>
              <a:tabLst>
                <a:tab pos="1791970" algn="l"/>
              </a:tabLst>
            </a:pPr>
            <a:r>
              <a:rPr sz="1450" spc="-300" dirty="0">
                <a:solidFill>
                  <a:srgbClr val="FFFFFF"/>
                </a:solidFill>
                <a:latin typeface="Arial"/>
                <a:cs typeface="Arial"/>
              </a:rPr>
              <a:t>𝑑𝑡	</a:t>
            </a:r>
            <a:r>
              <a:rPr sz="1450" spc="-290" dirty="0">
                <a:solidFill>
                  <a:srgbClr val="FFFFFF"/>
                </a:solidFill>
                <a:latin typeface="Arial"/>
                <a:cs typeface="Arial"/>
              </a:rPr>
              <a:t>𝐿</a:t>
            </a:r>
            <a:endParaRPr sz="145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3676" y="476453"/>
            <a:ext cx="163639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BOBİN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906576" y="2080387"/>
            <a:ext cx="6497955" cy="31515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147955" indent="-3429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75" dirty="0">
                <a:solidFill>
                  <a:srgbClr val="FFFFFF"/>
                </a:solidFill>
                <a:latin typeface="Verdana"/>
                <a:cs typeface="Verdana"/>
              </a:rPr>
              <a:t>Bobinler, </a:t>
            </a:r>
            <a:r>
              <a:rPr sz="2000" spc="-25" dirty="0">
                <a:solidFill>
                  <a:srgbClr val="FFFFFF"/>
                </a:solidFill>
                <a:latin typeface="Verdana"/>
                <a:cs typeface="Verdana"/>
              </a:rPr>
              <a:t>makara,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madren </a:t>
            </a:r>
            <a:r>
              <a:rPr sz="2000" spc="25" dirty="0">
                <a:solidFill>
                  <a:srgbClr val="FFFFFF"/>
                </a:solidFill>
                <a:latin typeface="Verdana"/>
                <a:cs typeface="Verdana"/>
              </a:rPr>
              <a:t>veya </a:t>
            </a:r>
            <a:r>
              <a:rPr sz="2000" spc="-90" dirty="0">
                <a:solidFill>
                  <a:srgbClr val="FFFFFF"/>
                </a:solidFill>
                <a:latin typeface="Verdana"/>
                <a:cs typeface="Verdana"/>
              </a:rPr>
              <a:t>karkas </a:t>
            </a:r>
            <a:r>
              <a:rPr sz="2000" spc="-25" dirty="0">
                <a:solidFill>
                  <a:srgbClr val="FFFFFF"/>
                </a:solidFill>
                <a:latin typeface="Verdana"/>
                <a:cs typeface="Verdana"/>
              </a:rPr>
              <a:t>olarak  </a:t>
            </a:r>
            <a:r>
              <a:rPr sz="2000" spc="-20" dirty="0">
                <a:solidFill>
                  <a:srgbClr val="FFFFFF"/>
                </a:solidFill>
                <a:latin typeface="Verdana"/>
                <a:cs typeface="Verdana"/>
              </a:rPr>
              <a:t>adlandırılan </a:t>
            </a:r>
            <a:r>
              <a:rPr sz="2000" spc="-60" dirty="0">
                <a:solidFill>
                  <a:srgbClr val="FFFFFF"/>
                </a:solidFill>
                <a:latin typeface="Verdana"/>
                <a:cs typeface="Verdana"/>
              </a:rPr>
              <a:t>yalıtkanlar </a:t>
            </a:r>
            <a:r>
              <a:rPr sz="2000" spc="-70" dirty="0">
                <a:solidFill>
                  <a:srgbClr val="FFFFFF"/>
                </a:solidFill>
                <a:latin typeface="Verdana"/>
                <a:cs typeface="Verdana"/>
              </a:rPr>
              <a:t>üzerine </a:t>
            </a:r>
            <a:r>
              <a:rPr sz="2000" spc="-110" dirty="0">
                <a:solidFill>
                  <a:srgbClr val="FFFFFF"/>
                </a:solidFill>
                <a:latin typeface="Verdana"/>
                <a:cs typeface="Verdana"/>
              </a:rPr>
              <a:t>(plastik, </a:t>
            </a:r>
            <a:r>
              <a:rPr sz="2000" spc="-105" dirty="0">
                <a:solidFill>
                  <a:srgbClr val="FFFFFF"/>
                </a:solidFill>
                <a:latin typeface="Verdana"/>
                <a:cs typeface="Verdana"/>
              </a:rPr>
              <a:t>seramik,  </a:t>
            </a:r>
            <a:r>
              <a:rPr sz="2000" spc="-90" dirty="0">
                <a:solidFill>
                  <a:srgbClr val="FFFFFF"/>
                </a:solidFill>
                <a:latin typeface="Verdana"/>
                <a:cs typeface="Verdana"/>
              </a:rPr>
              <a:t>sertkağıt)</a:t>
            </a:r>
            <a:r>
              <a:rPr sz="2000" spc="-2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05" dirty="0">
                <a:solidFill>
                  <a:srgbClr val="FFFFFF"/>
                </a:solidFill>
                <a:latin typeface="Verdana"/>
                <a:cs typeface="Verdana"/>
              </a:rPr>
              <a:t>spiral,</a:t>
            </a:r>
            <a:r>
              <a:rPr sz="2000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35" dirty="0">
                <a:solidFill>
                  <a:srgbClr val="FFFFFF"/>
                </a:solidFill>
                <a:latin typeface="Verdana"/>
                <a:cs typeface="Verdana"/>
              </a:rPr>
              <a:t>helezon,</a:t>
            </a:r>
            <a:r>
              <a:rPr sz="2000" spc="-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80" dirty="0">
                <a:solidFill>
                  <a:srgbClr val="FFFFFF"/>
                </a:solidFill>
                <a:latin typeface="Verdana"/>
                <a:cs typeface="Verdana"/>
              </a:rPr>
              <a:t>düz,</a:t>
            </a:r>
            <a:r>
              <a:rPr sz="20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Verdana"/>
                <a:cs typeface="Verdana"/>
              </a:rPr>
              <a:t>petek</a:t>
            </a:r>
            <a:r>
              <a:rPr sz="2000" spc="-2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60" dirty="0">
                <a:solidFill>
                  <a:srgbClr val="FFFFFF"/>
                </a:solidFill>
                <a:latin typeface="Verdana"/>
                <a:cs typeface="Verdana"/>
              </a:rPr>
              <a:t>şeklinde</a:t>
            </a:r>
            <a:r>
              <a:rPr sz="20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35" dirty="0">
                <a:solidFill>
                  <a:srgbClr val="FFFFFF"/>
                </a:solidFill>
                <a:latin typeface="Verdana"/>
                <a:cs typeface="Verdana"/>
              </a:rPr>
              <a:t>sarılı  </a:t>
            </a:r>
            <a:r>
              <a:rPr sz="2000" spc="-30" dirty="0">
                <a:solidFill>
                  <a:srgbClr val="FFFFFF"/>
                </a:solidFill>
                <a:latin typeface="Verdana"/>
                <a:cs typeface="Verdana"/>
              </a:rPr>
              <a:t>tellerden </a:t>
            </a:r>
            <a:r>
              <a:rPr sz="2000" spc="-110" dirty="0">
                <a:solidFill>
                  <a:srgbClr val="FFFFFF"/>
                </a:solidFill>
                <a:latin typeface="Verdana"/>
                <a:cs typeface="Verdana"/>
              </a:rPr>
              <a:t>(sargı </a:t>
            </a:r>
            <a:r>
              <a:rPr sz="2000" spc="-135" dirty="0">
                <a:solidFill>
                  <a:srgbClr val="FFFFFF"/>
                </a:solidFill>
                <a:latin typeface="Verdana"/>
                <a:cs typeface="Verdana"/>
              </a:rPr>
              <a:t>şekli) </a:t>
            </a:r>
            <a:r>
              <a:rPr sz="2000" spc="-45" dirty="0">
                <a:solidFill>
                  <a:srgbClr val="FFFFFF"/>
                </a:solidFill>
                <a:latin typeface="Verdana"/>
                <a:cs typeface="Verdana"/>
              </a:rPr>
              <a:t>oluşan </a:t>
            </a:r>
            <a:r>
              <a:rPr sz="2000" spc="5" dirty="0">
                <a:solidFill>
                  <a:srgbClr val="FFFFFF"/>
                </a:solidFill>
                <a:latin typeface="Verdana"/>
                <a:cs typeface="Verdana"/>
              </a:rPr>
              <a:t>devre</a:t>
            </a:r>
            <a:r>
              <a:rPr sz="2000" spc="-5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40" dirty="0">
                <a:solidFill>
                  <a:srgbClr val="FFFFFF"/>
                </a:solidFill>
                <a:latin typeface="Verdana"/>
                <a:cs typeface="Verdana"/>
              </a:rPr>
              <a:t>elemanıdır.</a:t>
            </a:r>
            <a:endParaRPr sz="20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60" dirty="0">
                <a:solidFill>
                  <a:srgbClr val="FFFFFF"/>
                </a:solidFill>
                <a:latin typeface="Verdana"/>
                <a:cs typeface="Verdana"/>
              </a:rPr>
              <a:t>Bobinin </a:t>
            </a:r>
            <a:r>
              <a:rPr sz="2000" spc="-20" dirty="0">
                <a:solidFill>
                  <a:srgbClr val="FFFFFF"/>
                </a:solidFill>
                <a:latin typeface="Verdana"/>
                <a:cs typeface="Verdana"/>
              </a:rPr>
              <a:t>diğer </a:t>
            </a:r>
            <a:r>
              <a:rPr sz="2000" spc="45" dirty="0">
                <a:solidFill>
                  <a:srgbClr val="FFFFFF"/>
                </a:solidFill>
                <a:latin typeface="Verdana"/>
                <a:cs typeface="Verdana"/>
              </a:rPr>
              <a:t>adı</a:t>
            </a:r>
            <a:r>
              <a:rPr sz="2000" spc="-4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65" dirty="0">
                <a:solidFill>
                  <a:srgbClr val="FFFFFF"/>
                </a:solidFill>
                <a:latin typeface="Verdana"/>
                <a:cs typeface="Verdana"/>
              </a:rPr>
              <a:t>"self" </a:t>
            </a:r>
            <a:r>
              <a:rPr sz="2000" spc="-175" dirty="0">
                <a:solidFill>
                  <a:srgbClr val="FFFFFF"/>
                </a:solidFill>
                <a:latin typeface="Verdana"/>
                <a:cs typeface="Verdana"/>
              </a:rPr>
              <a:t>tir.</a:t>
            </a:r>
            <a:endParaRPr sz="2000">
              <a:latin typeface="Verdana"/>
              <a:cs typeface="Verdana"/>
            </a:endParaRPr>
          </a:p>
          <a:p>
            <a:pPr marL="355600" marR="5080" indent="-342900">
              <a:lnSpc>
                <a:spcPct val="100000"/>
              </a:lnSpc>
              <a:spcBef>
                <a:spcPts val="1010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75" dirty="0">
                <a:solidFill>
                  <a:srgbClr val="FFFFFF"/>
                </a:solidFill>
                <a:latin typeface="Verdana"/>
                <a:cs typeface="Verdana"/>
              </a:rPr>
              <a:t>Bobinler,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65" dirty="0">
                <a:solidFill>
                  <a:srgbClr val="FFFFFF"/>
                </a:solidFill>
                <a:latin typeface="Verdana"/>
                <a:cs typeface="Verdana"/>
              </a:rPr>
              <a:t>bakır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25" dirty="0">
                <a:solidFill>
                  <a:srgbClr val="FFFFFF"/>
                </a:solidFill>
                <a:latin typeface="Verdana"/>
                <a:cs typeface="Verdana"/>
              </a:rPr>
              <a:t>veya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65" dirty="0">
                <a:solidFill>
                  <a:srgbClr val="FFFFFF"/>
                </a:solidFill>
                <a:latin typeface="Verdana"/>
                <a:cs typeface="Verdana"/>
              </a:rPr>
              <a:t>gümüş</a:t>
            </a:r>
            <a:r>
              <a:rPr sz="2000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50" dirty="0">
                <a:solidFill>
                  <a:srgbClr val="FFFFFF"/>
                </a:solidFill>
                <a:latin typeface="Verdana"/>
                <a:cs typeface="Verdana"/>
              </a:rPr>
              <a:t>tel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25" dirty="0">
                <a:solidFill>
                  <a:srgbClr val="FFFFFF"/>
                </a:solidFill>
                <a:latin typeface="Verdana"/>
                <a:cs typeface="Verdana"/>
              </a:rPr>
              <a:t>veya</a:t>
            </a:r>
            <a:r>
              <a:rPr sz="20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50" dirty="0">
                <a:solidFill>
                  <a:srgbClr val="FFFFFF"/>
                </a:solidFill>
                <a:latin typeface="Verdana"/>
                <a:cs typeface="Verdana"/>
              </a:rPr>
              <a:t>litz</a:t>
            </a:r>
            <a:r>
              <a:rPr sz="2000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70" dirty="0">
                <a:solidFill>
                  <a:srgbClr val="FFFFFF"/>
                </a:solidFill>
                <a:latin typeface="Verdana"/>
                <a:cs typeface="Verdana"/>
              </a:rPr>
              <a:t>teli</a:t>
            </a:r>
            <a:r>
              <a:rPr sz="2000" spc="-1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denilen  </a:t>
            </a:r>
            <a:r>
              <a:rPr sz="2000" spc="-25" dirty="0">
                <a:solidFill>
                  <a:srgbClr val="FFFFFF"/>
                </a:solidFill>
                <a:latin typeface="Verdana"/>
                <a:cs typeface="Verdana"/>
              </a:rPr>
              <a:t>ipekle </a:t>
            </a:r>
            <a:r>
              <a:rPr sz="2000" spc="-114" dirty="0">
                <a:solidFill>
                  <a:srgbClr val="FFFFFF"/>
                </a:solidFill>
                <a:latin typeface="Verdana"/>
                <a:cs typeface="Verdana"/>
              </a:rPr>
              <a:t>yalıtılmış </a:t>
            </a:r>
            <a:r>
              <a:rPr sz="2000" spc="-50" dirty="0">
                <a:solidFill>
                  <a:srgbClr val="FFFFFF"/>
                </a:solidFill>
                <a:latin typeface="Verdana"/>
                <a:cs typeface="Verdana"/>
              </a:rPr>
              <a:t>tel </a:t>
            </a:r>
            <a:r>
              <a:rPr sz="2000" spc="-65" dirty="0">
                <a:solidFill>
                  <a:srgbClr val="FFFFFF"/>
                </a:solidFill>
                <a:latin typeface="Verdana"/>
                <a:cs typeface="Verdana"/>
              </a:rPr>
              <a:t>ile</a:t>
            </a:r>
            <a:r>
              <a:rPr sz="2000" spc="-5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35" dirty="0">
                <a:solidFill>
                  <a:srgbClr val="FFFFFF"/>
                </a:solidFill>
                <a:latin typeface="Verdana"/>
                <a:cs typeface="Verdana"/>
              </a:rPr>
              <a:t>sarılırlar.</a:t>
            </a:r>
            <a:endParaRPr sz="2000">
              <a:latin typeface="Verdana"/>
              <a:cs typeface="Verdana"/>
            </a:endParaRPr>
          </a:p>
          <a:p>
            <a:pPr marL="355600" marR="217170" indent="-3429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70" dirty="0">
                <a:solidFill>
                  <a:srgbClr val="FFFFFF"/>
                </a:solidFill>
                <a:latin typeface="Verdana"/>
                <a:cs typeface="Verdana"/>
              </a:rPr>
              <a:t>Bobinlerin</a:t>
            </a:r>
            <a:r>
              <a:rPr sz="2000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30" dirty="0">
                <a:solidFill>
                  <a:srgbClr val="FFFFFF"/>
                </a:solidFill>
                <a:latin typeface="Verdana"/>
                <a:cs typeface="Verdana"/>
              </a:rPr>
              <a:t>değerleri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65" dirty="0">
                <a:solidFill>
                  <a:srgbClr val="FFFFFF"/>
                </a:solidFill>
                <a:latin typeface="Verdana"/>
                <a:cs typeface="Verdana"/>
              </a:rPr>
              <a:t>sıcaklıkla</a:t>
            </a:r>
            <a:r>
              <a:rPr sz="2000" spc="-1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10" dirty="0">
                <a:solidFill>
                  <a:srgbClr val="FFFFFF"/>
                </a:solidFill>
                <a:latin typeface="Verdana"/>
                <a:cs typeface="Verdana"/>
              </a:rPr>
              <a:t>değişir;</a:t>
            </a:r>
            <a:r>
              <a:rPr sz="2000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30" dirty="0">
                <a:solidFill>
                  <a:srgbClr val="FFFFFF"/>
                </a:solidFill>
                <a:latin typeface="Verdana"/>
                <a:cs typeface="Verdana"/>
              </a:rPr>
              <a:t>bu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30" dirty="0">
                <a:solidFill>
                  <a:srgbClr val="FFFFFF"/>
                </a:solidFill>
                <a:latin typeface="Verdana"/>
                <a:cs typeface="Verdana"/>
              </a:rPr>
              <a:t>nedenle  </a:t>
            </a:r>
            <a:r>
              <a:rPr sz="2000" spc="55" dirty="0">
                <a:solidFill>
                  <a:srgbClr val="FFFFFF"/>
                </a:solidFill>
                <a:latin typeface="Verdana"/>
                <a:cs typeface="Verdana"/>
              </a:rPr>
              <a:t>çok </a:t>
            </a:r>
            <a:r>
              <a:rPr sz="2000" spc="-95" dirty="0">
                <a:solidFill>
                  <a:srgbClr val="FFFFFF"/>
                </a:solidFill>
                <a:latin typeface="Verdana"/>
                <a:cs typeface="Verdana"/>
              </a:rPr>
              <a:t>kararlı </a:t>
            </a:r>
            <a:r>
              <a:rPr sz="2000" spc="-5" dirty="0">
                <a:solidFill>
                  <a:srgbClr val="FFFFFF"/>
                </a:solidFill>
                <a:latin typeface="Verdana"/>
                <a:cs typeface="Verdana"/>
              </a:rPr>
              <a:t>devrelerde</a:t>
            </a:r>
            <a:r>
              <a:rPr sz="2000" spc="-4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85" dirty="0">
                <a:solidFill>
                  <a:srgbClr val="FFFFFF"/>
                </a:solidFill>
                <a:latin typeface="Verdana"/>
                <a:cs typeface="Verdana"/>
              </a:rPr>
              <a:t>kullanılmazlar.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3676" y="476453"/>
            <a:ext cx="401447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KONDANSATÖR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906576" y="2080387"/>
            <a:ext cx="6494780" cy="40005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b="1" spc="-20" dirty="0">
                <a:solidFill>
                  <a:srgbClr val="FFFFFF"/>
                </a:solidFill>
                <a:latin typeface="TeXGyreAdventor"/>
                <a:cs typeface="TeXGyreAdventor"/>
              </a:rPr>
              <a:t>Kondansatör</a:t>
            </a:r>
            <a:r>
              <a:rPr sz="2000" spc="-20" dirty="0">
                <a:solidFill>
                  <a:srgbClr val="FFFFFF"/>
                </a:solidFill>
                <a:latin typeface="Verdana"/>
                <a:cs typeface="Verdana"/>
              </a:rPr>
              <a:t>, </a:t>
            </a:r>
            <a:r>
              <a:rPr sz="2000" spc="-65" dirty="0">
                <a:solidFill>
                  <a:srgbClr val="FFFFFF"/>
                </a:solidFill>
                <a:latin typeface="Verdana"/>
                <a:cs typeface="Verdana"/>
              </a:rPr>
              <a:t>elektronların </a:t>
            </a:r>
            <a:r>
              <a:rPr sz="2000" spc="-35" dirty="0">
                <a:solidFill>
                  <a:srgbClr val="FFFFFF"/>
                </a:solidFill>
                <a:latin typeface="Verdana"/>
                <a:cs typeface="Verdana"/>
              </a:rPr>
              <a:t>kutuplanarak</a:t>
            </a:r>
            <a:r>
              <a:rPr sz="2000" spc="-4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05" dirty="0">
                <a:solidFill>
                  <a:srgbClr val="FFFFFF"/>
                </a:solidFill>
                <a:latin typeface="Verdana"/>
                <a:cs typeface="Verdana"/>
              </a:rPr>
              <a:t>elektriksel  </a:t>
            </a:r>
            <a:r>
              <a:rPr sz="2000" spc="-100" dirty="0">
                <a:solidFill>
                  <a:srgbClr val="FFFFFF"/>
                </a:solidFill>
                <a:latin typeface="Verdana"/>
                <a:cs typeface="Verdana"/>
              </a:rPr>
              <a:t>yükü elektrik 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alanın </a:t>
            </a:r>
            <a:r>
              <a:rPr sz="2000" spc="-45" dirty="0">
                <a:solidFill>
                  <a:srgbClr val="FFFFFF"/>
                </a:solidFill>
                <a:latin typeface="Verdana"/>
                <a:cs typeface="Verdana"/>
              </a:rPr>
              <a:t>içerisinde </a:t>
            </a:r>
            <a:r>
              <a:rPr sz="2000" spc="25" dirty="0">
                <a:solidFill>
                  <a:srgbClr val="FFFFFF"/>
                </a:solidFill>
                <a:latin typeface="Verdana"/>
                <a:cs typeface="Verdana"/>
              </a:rPr>
              <a:t>depolayabilme  </a:t>
            </a:r>
            <a:r>
              <a:rPr sz="2000" spc="-65" dirty="0">
                <a:solidFill>
                  <a:srgbClr val="FFFFFF"/>
                </a:solidFill>
                <a:latin typeface="Verdana"/>
                <a:cs typeface="Verdana"/>
              </a:rPr>
              <a:t>özelliklerinden </a:t>
            </a:r>
            <a:r>
              <a:rPr sz="2000" spc="-25" dirty="0">
                <a:solidFill>
                  <a:srgbClr val="FFFFFF"/>
                </a:solidFill>
                <a:latin typeface="Verdana"/>
                <a:cs typeface="Verdana"/>
              </a:rPr>
              <a:t>faydalanılarak, </a:t>
            </a:r>
            <a:r>
              <a:rPr sz="2000" spc="-100" dirty="0">
                <a:solidFill>
                  <a:srgbClr val="FFFFFF"/>
                </a:solidFill>
                <a:latin typeface="Verdana"/>
                <a:cs typeface="Verdana"/>
              </a:rPr>
              <a:t>bir </a:t>
            </a:r>
            <a:r>
              <a:rPr sz="2000" spc="-55" dirty="0">
                <a:solidFill>
                  <a:srgbClr val="FFFFFF"/>
                </a:solidFill>
                <a:latin typeface="Verdana"/>
                <a:cs typeface="Verdana"/>
              </a:rPr>
              <a:t>yalıtkan  </a:t>
            </a:r>
            <a:r>
              <a:rPr sz="2000" spc="-35" dirty="0">
                <a:solidFill>
                  <a:srgbClr val="FFFFFF"/>
                </a:solidFill>
                <a:latin typeface="Verdana"/>
                <a:cs typeface="Verdana"/>
              </a:rPr>
              <a:t>malzemenin </a:t>
            </a:r>
            <a:r>
              <a:rPr sz="2000" spc="-165" dirty="0">
                <a:solidFill>
                  <a:srgbClr val="FFFFFF"/>
                </a:solidFill>
                <a:latin typeface="Verdana"/>
                <a:cs typeface="Verdana"/>
              </a:rPr>
              <a:t>iki 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metal </a:t>
            </a:r>
            <a:r>
              <a:rPr sz="2000" spc="50" dirty="0">
                <a:solidFill>
                  <a:srgbClr val="FFFFFF"/>
                </a:solidFill>
                <a:latin typeface="Verdana"/>
                <a:cs typeface="Verdana"/>
              </a:rPr>
              <a:t>tabaka </a:t>
            </a:r>
            <a:r>
              <a:rPr sz="2000" spc="-35" dirty="0">
                <a:solidFill>
                  <a:srgbClr val="FFFFFF"/>
                </a:solidFill>
                <a:latin typeface="Verdana"/>
                <a:cs typeface="Verdana"/>
              </a:rPr>
              <a:t>arasına  </a:t>
            </a:r>
            <a:r>
              <a:rPr sz="2000" spc="-105" dirty="0">
                <a:solidFill>
                  <a:srgbClr val="FFFFFF"/>
                </a:solidFill>
                <a:latin typeface="Verdana"/>
                <a:cs typeface="Verdana"/>
              </a:rPr>
              <a:t>yerleştirilmesiyle </a:t>
            </a:r>
            <a:r>
              <a:rPr sz="2000" spc="-80" dirty="0">
                <a:solidFill>
                  <a:srgbClr val="FFFFFF"/>
                </a:solidFill>
                <a:latin typeface="Verdana"/>
                <a:cs typeface="Verdana"/>
              </a:rPr>
              <a:t>oluşturulan </a:t>
            </a:r>
            <a:r>
              <a:rPr sz="2000" spc="-20" dirty="0">
                <a:solidFill>
                  <a:srgbClr val="FFFFFF"/>
                </a:solidFill>
                <a:latin typeface="Verdana"/>
                <a:cs typeface="Verdana"/>
              </a:rPr>
              <a:t>temel </a:t>
            </a:r>
            <a:r>
              <a:rPr sz="2000" spc="-100" dirty="0">
                <a:solidFill>
                  <a:srgbClr val="FFFFFF"/>
                </a:solidFill>
                <a:latin typeface="Verdana"/>
                <a:cs typeface="Verdana"/>
              </a:rPr>
              <a:t>elektrik </a:t>
            </a:r>
            <a:r>
              <a:rPr sz="2000" spc="25" dirty="0">
                <a:solidFill>
                  <a:srgbClr val="FFFFFF"/>
                </a:solidFill>
                <a:latin typeface="Verdana"/>
                <a:cs typeface="Verdana"/>
              </a:rPr>
              <a:t>ve  </a:t>
            </a:r>
            <a:r>
              <a:rPr sz="2000" spc="-75" dirty="0">
                <a:solidFill>
                  <a:srgbClr val="FFFFFF"/>
                </a:solidFill>
                <a:latin typeface="Verdana"/>
                <a:cs typeface="Verdana"/>
              </a:rPr>
              <a:t>elektronik </a:t>
            </a:r>
            <a:r>
              <a:rPr sz="2000" spc="5" dirty="0">
                <a:solidFill>
                  <a:srgbClr val="FFFFFF"/>
                </a:solidFill>
                <a:latin typeface="Verdana"/>
                <a:cs typeface="Verdana"/>
              </a:rPr>
              <a:t>devre</a:t>
            </a:r>
            <a:r>
              <a:rPr sz="2000" spc="-3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45" dirty="0">
                <a:solidFill>
                  <a:srgbClr val="FFFFFF"/>
                </a:solidFill>
                <a:latin typeface="Verdana"/>
                <a:cs typeface="Verdana"/>
              </a:rPr>
              <a:t>elemanıdır.</a:t>
            </a:r>
            <a:endParaRPr sz="2000">
              <a:latin typeface="Verdana"/>
              <a:cs typeface="Verdana"/>
            </a:endParaRPr>
          </a:p>
          <a:p>
            <a:pPr marL="355600" marR="763270" indent="-3429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20" dirty="0">
                <a:solidFill>
                  <a:srgbClr val="FFFFFF"/>
                </a:solidFill>
                <a:latin typeface="Verdana"/>
                <a:cs typeface="Verdana"/>
              </a:rPr>
              <a:t>Kondansatörlerde</a:t>
            </a:r>
            <a:r>
              <a:rPr sz="2000" spc="-2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Verdana"/>
                <a:cs typeface="Verdana"/>
              </a:rPr>
              <a:t>temel</a:t>
            </a:r>
            <a:r>
              <a:rPr sz="2000" spc="-2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Verdana"/>
                <a:cs typeface="Verdana"/>
              </a:rPr>
              <a:t>olarak</a:t>
            </a:r>
            <a:r>
              <a:rPr sz="2000" spc="-1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65" dirty="0">
                <a:solidFill>
                  <a:srgbClr val="FFFFFF"/>
                </a:solidFill>
                <a:latin typeface="Verdana"/>
                <a:cs typeface="Verdana"/>
              </a:rPr>
              <a:t>iki</a:t>
            </a:r>
            <a:r>
              <a:rPr sz="2000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40" dirty="0">
                <a:solidFill>
                  <a:srgbClr val="FFFFFF"/>
                </a:solidFill>
                <a:latin typeface="Verdana"/>
                <a:cs typeface="Verdana"/>
              </a:rPr>
              <a:t>değişken,  </a:t>
            </a:r>
            <a:r>
              <a:rPr sz="2000" spc="-50" dirty="0">
                <a:solidFill>
                  <a:srgbClr val="FFFFFF"/>
                </a:solidFill>
                <a:latin typeface="Verdana"/>
                <a:cs typeface="Verdana"/>
              </a:rPr>
              <a:t>tüketici </a:t>
            </a:r>
            <a:r>
              <a:rPr sz="2000" spc="-30" dirty="0">
                <a:solidFill>
                  <a:srgbClr val="FFFFFF"/>
                </a:solidFill>
                <a:latin typeface="Verdana"/>
                <a:cs typeface="Verdana"/>
              </a:rPr>
              <a:t>için </a:t>
            </a:r>
            <a:r>
              <a:rPr sz="2000" spc="25" dirty="0">
                <a:solidFill>
                  <a:srgbClr val="FFFFFF"/>
                </a:solidFill>
                <a:latin typeface="Verdana"/>
                <a:cs typeface="Verdana"/>
              </a:rPr>
              <a:t>seçme olanağı </a:t>
            </a:r>
            <a:r>
              <a:rPr sz="2000" spc="-90" dirty="0">
                <a:solidFill>
                  <a:srgbClr val="FFFFFF"/>
                </a:solidFill>
                <a:latin typeface="Verdana"/>
                <a:cs typeface="Verdana"/>
              </a:rPr>
              <a:t>sunar </a:t>
            </a:r>
            <a:r>
              <a:rPr sz="2000" spc="25" dirty="0">
                <a:solidFill>
                  <a:srgbClr val="FFFFFF"/>
                </a:solidFill>
                <a:latin typeface="Verdana"/>
                <a:cs typeface="Verdana"/>
              </a:rPr>
              <a:t>ve  </a:t>
            </a:r>
            <a:r>
              <a:rPr sz="2000" spc="-40" dirty="0">
                <a:solidFill>
                  <a:srgbClr val="FFFFFF"/>
                </a:solidFill>
                <a:latin typeface="Verdana"/>
                <a:cs typeface="Verdana"/>
              </a:rPr>
              <a:t>kondansatörler </a:t>
            </a:r>
            <a:r>
              <a:rPr sz="2000" spc="-45" dirty="0">
                <a:solidFill>
                  <a:srgbClr val="FFFFFF"/>
                </a:solidFill>
                <a:latin typeface="Verdana"/>
                <a:cs typeface="Verdana"/>
              </a:rPr>
              <a:t>arasındaki </a:t>
            </a:r>
            <a:r>
              <a:rPr sz="2000" spc="-95" dirty="0">
                <a:solidFill>
                  <a:srgbClr val="FFFFFF"/>
                </a:solidFill>
                <a:latin typeface="Verdana"/>
                <a:cs typeface="Verdana"/>
              </a:rPr>
              <a:t>farkları</a:t>
            </a:r>
            <a:r>
              <a:rPr sz="2000" spc="-4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25" dirty="0">
                <a:solidFill>
                  <a:srgbClr val="FFFFFF"/>
                </a:solidFill>
                <a:latin typeface="Verdana"/>
                <a:cs typeface="Verdana"/>
              </a:rPr>
              <a:t>oluşturur.</a:t>
            </a:r>
            <a:endParaRPr sz="2000">
              <a:latin typeface="Verdana"/>
              <a:cs typeface="Verdana"/>
            </a:endParaRPr>
          </a:p>
          <a:p>
            <a:pPr marL="355600" marR="31115" indent="-342900">
              <a:lnSpc>
                <a:spcPct val="80000"/>
              </a:lnSpc>
              <a:spcBef>
                <a:spcPts val="1010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105" dirty="0">
                <a:solidFill>
                  <a:srgbClr val="FFFFFF"/>
                </a:solidFill>
                <a:latin typeface="Verdana"/>
                <a:cs typeface="Verdana"/>
              </a:rPr>
              <a:t>Bunlar, </a:t>
            </a:r>
            <a:r>
              <a:rPr sz="2000" spc="-25" dirty="0">
                <a:solidFill>
                  <a:srgbClr val="FFFFFF"/>
                </a:solidFill>
                <a:latin typeface="Verdana"/>
                <a:cs typeface="Verdana"/>
              </a:rPr>
              <a:t>kondansatörün </a:t>
            </a:r>
            <a:r>
              <a:rPr sz="2000" spc="-5" dirty="0">
                <a:solidFill>
                  <a:srgbClr val="FFFFFF"/>
                </a:solidFill>
                <a:latin typeface="Verdana"/>
                <a:cs typeface="Verdana"/>
              </a:rPr>
              <a:t>çalışma </a:t>
            </a:r>
            <a:r>
              <a:rPr sz="2000" spc="-245" dirty="0">
                <a:solidFill>
                  <a:srgbClr val="FFFFFF"/>
                </a:solidFill>
                <a:latin typeface="Verdana"/>
                <a:cs typeface="Verdana"/>
              </a:rPr>
              <a:t>- </a:t>
            </a:r>
            <a:r>
              <a:rPr sz="2000" spc="50" dirty="0">
                <a:solidFill>
                  <a:srgbClr val="FFFFFF"/>
                </a:solidFill>
                <a:latin typeface="Verdana"/>
                <a:cs typeface="Verdana"/>
              </a:rPr>
              <a:t>dayanma</a:t>
            </a:r>
            <a:r>
              <a:rPr sz="2000" spc="-5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85" dirty="0">
                <a:solidFill>
                  <a:srgbClr val="FFFFFF"/>
                </a:solidFill>
                <a:latin typeface="Verdana"/>
                <a:cs typeface="Verdana"/>
              </a:rPr>
              <a:t>gerilim 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değeri </a:t>
            </a:r>
            <a:r>
              <a:rPr sz="2000" spc="25" dirty="0">
                <a:solidFill>
                  <a:srgbClr val="FFFFFF"/>
                </a:solidFill>
                <a:latin typeface="Verdana"/>
                <a:cs typeface="Verdana"/>
              </a:rPr>
              <a:t>ve </a:t>
            </a:r>
            <a:r>
              <a:rPr sz="2000" spc="45" dirty="0">
                <a:solidFill>
                  <a:srgbClr val="FFFFFF"/>
                </a:solidFill>
                <a:latin typeface="Verdana"/>
                <a:cs typeface="Verdana"/>
              </a:rPr>
              <a:t>depolayabileceği </a:t>
            </a:r>
            <a:r>
              <a:rPr sz="2000" spc="-114" dirty="0">
                <a:solidFill>
                  <a:srgbClr val="FFFFFF"/>
                </a:solidFill>
                <a:latin typeface="Verdana"/>
                <a:cs typeface="Verdana"/>
              </a:rPr>
              <a:t>yük </a:t>
            </a:r>
            <a:r>
              <a:rPr sz="2000" spc="-105" dirty="0">
                <a:solidFill>
                  <a:srgbClr val="FFFFFF"/>
                </a:solidFill>
                <a:latin typeface="Verdana"/>
                <a:cs typeface="Verdana"/>
              </a:rPr>
              <a:t>miktarıdır </a:t>
            </a:r>
            <a:r>
              <a:rPr sz="2000" spc="25" dirty="0">
                <a:solidFill>
                  <a:srgbClr val="FFFFFF"/>
                </a:solidFill>
                <a:latin typeface="Verdana"/>
                <a:cs typeface="Verdana"/>
              </a:rPr>
              <a:t>ve  </a:t>
            </a:r>
            <a:r>
              <a:rPr sz="2000" spc="-35" dirty="0">
                <a:solidFill>
                  <a:srgbClr val="FFFFFF"/>
                </a:solidFill>
                <a:latin typeface="Verdana"/>
                <a:cs typeface="Verdana"/>
              </a:rPr>
              <a:t>bunlar </a:t>
            </a:r>
            <a:r>
              <a:rPr sz="2000" spc="-65" dirty="0">
                <a:solidFill>
                  <a:srgbClr val="FFFFFF"/>
                </a:solidFill>
                <a:latin typeface="Verdana"/>
                <a:cs typeface="Verdana"/>
              </a:rPr>
              <a:t>her </a:t>
            </a:r>
            <a:r>
              <a:rPr sz="2000" spc="-30" dirty="0">
                <a:solidFill>
                  <a:srgbClr val="FFFFFF"/>
                </a:solidFill>
                <a:latin typeface="Verdana"/>
                <a:cs typeface="Verdana"/>
              </a:rPr>
              <a:t>kondansatörün </a:t>
            </a:r>
            <a:r>
              <a:rPr sz="2000" spc="-45" dirty="0">
                <a:solidFill>
                  <a:srgbClr val="FFFFFF"/>
                </a:solidFill>
                <a:latin typeface="Verdana"/>
                <a:cs typeface="Verdana"/>
              </a:rPr>
              <a:t>üzerinde </a:t>
            </a:r>
            <a:r>
              <a:rPr sz="2000" spc="-114" dirty="0">
                <a:solidFill>
                  <a:srgbClr val="FFFFFF"/>
                </a:solidFill>
                <a:latin typeface="Verdana"/>
                <a:cs typeface="Verdana"/>
              </a:rPr>
              <a:t>belirtilmiş  </a:t>
            </a:r>
            <a:r>
              <a:rPr sz="2000" spc="-30" dirty="0">
                <a:solidFill>
                  <a:srgbClr val="FFFFFF"/>
                </a:solidFill>
                <a:latin typeface="Verdana"/>
                <a:cs typeface="Verdana"/>
              </a:rPr>
              <a:t>olmak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60" dirty="0">
                <a:solidFill>
                  <a:srgbClr val="FFFFFF"/>
                </a:solidFill>
                <a:latin typeface="Verdana"/>
                <a:cs typeface="Verdana"/>
              </a:rPr>
              <a:t>zorundadır.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3676" y="476453"/>
            <a:ext cx="557212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ELEKTRİK</a:t>
            </a:r>
            <a:r>
              <a:rPr sz="4200" spc="-75" dirty="0"/>
              <a:t> </a:t>
            </a:r>
            <a:r>
              <a:rPr sz="4200" spc="-5" dirty="0"/>
              <a:t>KAYNAKLARI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906576" y="2043810"/>
            <a:ext cx="6394450" cy="368427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355600" marR="36830" indent="-342900">
              <a:lnSpc>
                <a:spcPct val="90000"/>
              </a:lnSpc>
              <a:spcBef>
                <a:spcPts val="385"/>
              </a:spcBef>
              <a:tabLst>
                <a:tab pos="354965" algn="l"/>
              </a:tabLst>
            </a:pPr>
            <a:r>
              <a:rPr sz="1900" spc="35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400" spc="-155" dirty="0">
                <a:solidFill>
                  <a:srgbClr val="FFFFFF"/>
                </a:solidFill>
                <a:latin typeface="Verdana"/>
                <a:cs typeface="Verdana"/>
              </a:rPr>
              <a:t>Elektriksel </a:t>
            </a:r>
            <a:r>
              <a:rPr sz="2400" spc="-105" dirty="0">
                <a:solidFill>
                  <a:srgbClr val="FFFFFF"/>
                </a:solidFill>
                <a:latin typeface="Verdana"/>
                <a:cs typeface="Verdana"/>
              </a:rPr>
              <a:t>enerji </a:t>
            </a:r>
            <a:r>
              <a:rPr sz="2400" spc="-70" dirty="0">
                <a:solidFill>
                  <a:srgbClr val="FFFFFF"/>
                </a:solidFill>
                <a:latin typeface="Verdana"/>
                <a:cs typeface="Verdana"/>
              </a:rPr>
              <a:t>kaynakları </a:t>
            </a:r>
            <a:r>
              <a:rPr sz="2400" spc="-10" dirty="0">
                <a:solidFill>
                  <a:srgbClr val="FFFFFF"/>
                </a:solidFill>
                <a:latin typeface="Verdana"/>
                <a:cs typeface="Verdana"/>
              </a:rPr>
              <a:t>birkaç </a:t>
            </a:r>
            <a:r>
              <a:rPr sz="2400" spc="-75" dirty="0">
                <a:solidFill>
                  <a:srgbClr val="FFFFFF"/>
                </a:solidFill>
                <a:latin typeface="Verdana"/>
                <a:cs typeface="Verdana"/>
              </a:rPr>
              <a:t>şekilde  </a:t>
            </a:r>
            <a:r>
              <a:rPr sz="2400" spc="-120" dirty="0">
                <a:solidFill>
                  <a:srgbClr val="FFFFFF"/>
                </a:solidFill>
                <a:latin typeface="Verdana"/>
                <a:cs typeface="Verdana"/>
              </a:rPr>
              <a:t>sınıflandırılabilir. </a:t>
            </a:r>
            <a:r>
              <a:rPr sz="2400" spc="-45" dirty="0">
                <a:solidFill>
                  <a:srgbClr val="FFFFFF"/>
                </a:solidFill>
                <a:latin typeface="Verdana"/>
                <a:cs typeface="Verdana"/>
              </a:rPr>
              <a:t>Bunlardan </a:t>
            </a:r>
            <a:r>
              <a:rPr sz="2400" spc="-195" dirty="0">
                <a:solidFill>
                  <a:srgbClr val="FFFFFF"/>
                </a:solidFill>
                <a:latin typeface="Verdana"/>
                <a:cs typeface="Verdana"/>
              </a:rPr>
              <a:t>ilki, </a:t>
            </a:r>
            <a:r>
              <a:rPr sz="2400" spc="-75" dirty="0">
                <a:solidFill>
                  <a:srgbClr val="FFFFFF"/>
                </a:solidFill>
                <a:latin typeface="Verdana"/>
                <a:cs typeface="Verdana"/>
              </a:rPr>
              <a:t>akım </a:t>
            </a:r>
            <a:r>
              <a:rPr sz="2400" spc="25" dirty="0">
                <a:solidFill>
                  <a:srgbClr val="FFFFFF"/>
                </a:solidFill>
                <a:latin typeface="Verdana"/>
                <a:cs typeface="Verdana"/>
              </a:rPr>
              <a:t>ve  </a:t>
            </a:r>
            <a:r>
              <a:rPr sz="2400" spc="-95" dirty="0">
                <a:solidFill>
                  <a:srgbClr val="FFFFFF"/>
                </a:solidFill>
                <a:latin typeface="Verdana"/>
                <a:cs typeface="Verdana"/>
              </a:rPr>
              <a:t>gerilim </a:t>
            </a:r>
            <a:r>
              <a:rPr sz="2400" spc="-70" dirty="0">
                <a:solidFill>
                  <a:srgbClr val="FFFFFF"/>
                </a:solidFill>
                <a:latin typeface="Verdana"/>
                <a:cs typeface="Verdana"/>
              </a:rPr>
              <a:t>kaynakları </a:t>
            </a:r>
            <a:r>
              <a:rPr sz="2400" spc="-85" dirty="0">
                <a:solidFill>
                  <a:srgbClr val="FFFFFF"/>
                </a:solidFill>
                <a:latin typeface="Verdana"/>
                <a:cs typeface="Verdana"/>
              </a:rPr>
              <a:t>şeklinde, </a:t>
            </a:r>
            <a:r>
              <a:rPr sz="2400" spc="-45" dirty="0">
                <a:solidFill>
                  <a:srgbClr val="FFFFFF"/>
                </a:solidFill>
                <a:latin typeface="Verdana"/>
                <a:cs typeface="Verdana"/>
              </a:rPr>
              <a:t>kaynak</a:t>
            </a:r>
            <a:r>
              <a:rPr sz="2400" spc="-6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-95" dirty="0">
                <a:solidFill>
                  <a:srgbClr val="FFFFFF"/>
                </a:solidFill>
                <a:latin typeface="Verdana"/>
                <a:cs typeface="Verdana"/>
              </a:rPr>
              <a:t>tipinin  </a:t>
            </a:r>
            <a:r>
              <a:rPr sz="2400" spc="-5" dirty="0">
                <a:solidFill>
                  <a:srgbClr val="FFFFFF"/>
                </a:solidFill>
                <a:latin typeface="Verdana"/>
                <a:cs typeface="Verdana"/>
              </a:rPr>
              <a:t>göz </a:t>
            </a:r>
            <a:r>
              <a:rPr sz="2400" spc="15" dirty="0">
                <a:solidFill>
                  <a:srgbClr val="FFFFFF"/>
                </a:solidFill>
                <a:latin typeface="Verdana"/>
                <a:cs typeface="Verdana"/>
              </a:rPr>
              <a:t>önüne </a:t>
            </a:r>
            <a:r>
              <a:rPr sz="2400" spc="-45" dirty="0">
                <a:solidFill>
                  <a:srgbClr val="FFFFFF"/>
                </a:solidFill>
                <a:latin typeface="Verdana"/>
                <a:cs typeface="Verdana"/>
              </a:rPr>
              <a:t>alındığı</a:t>
            </a:r>
            <a:r>
              <a:rPr sz="2400" spc="-5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-100" dirty="0">
                <a:solidFill>
                  <a:srgbClr val="FFFFFF"/>
                </a:solidFill>
                <a:latin typeface="Verdana"/>
                <a:cs typeface="Verdana"/>
              </a:rPr>
              <a:t>sınıflandırmadır.</a:t>
            </a:r>
            <a:endParaRPr sz="2400">
              <a:latin typeface="Verdana"/>
              <a:cs typeface="Verdana"/>
            </a:endParaRPr>
          </a:p>
          <a:p>
            <a:pPr marL="355600">
              <a:lnSpc>
                <a:spcPts val="2450"/>
              </a:lnSpc>
            </a:pPr>
            <a:r>
              <a:rPr sz="2400" spc="-60" dirty="0">
                <a:solidFill>
                  <a:srgbClr val="FFFFFF"/>
                </a:solidFill>
                <a:latin typeface="Verdana"/>
                <a:cs typeface="Verdana"/>
              </a:rPr>
              <a:t>Diğer </a:t>
            </a:r>
            <a:r>
              <a:rPr sz="2400" spc="-110" dirty="0">
                <a:solidFill>
                  <a:srgbClr val="FFFFFF"/>
                </a:solidFill>
                <a:latin typeface="Verdana"/>
                <a:cs typeface="Verdana"/>
              </a:rPr>
              <a:t>bir </a:t>
            </a:r>
            <a:r>
              <a:rPr sz="2400" spc="-90" dirty="0">
                <a:solidFill>
                  <a:srgbClr val="FFFFFF"/>
                </a:solidFill>
                <a:latin typeface="Verdana"/>
                <a:cs typeface="Verdana"/>
              </a:rPr>
              <a:t>sınıflandırma </a:t>
            </a:r>
            <a:r>
              <a:rPr sz="2400" spc="-120" dirty="0">
                <a:solidFill>
                  <a:srgbClr val="FFFFFF"/>
                </a:solidFill>
                <a:latin typeface="Verdana"/>
                <a:cs typeface="Verdana"/>
              </a:rPr>
              <a:t>ise </a:t>
            </a:r>
            <a:r>
              <a:rPr sz="2400" spc="-30" dirty="0">
                <a:solidFill>
                  <a:srgbClr val="FFFFFF"/>
                </a:solidFill>
                <a:latin typeface="Verdana"/>
                <a:cs typeface="Verdana"/>
              </a:rPr>
              <a:t>bağımlı</a:t>
            </a:r>
            <a:r>
              <a:rPr sz="2400" spc="-6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25" dirty="0">
                <a:solidFill>
                  <a:srgbClr val="FFFFFF"/>
                </a:solidFill>
                <a:latin typeface="Verdana"/>
                <a:cs typeface="Verdana"/>
              </a:rPr>
              <a:t>ve</a:t>
            </a:r>
            <a:endParaRPr sz="2400">
              <a:latin typeface="Verdana"/>
              <a:cs typeface="Verdana"/>
            </a:endParaRPr>
          </a:p>
          <a:p>
            <a:pPr marL="355600" marR="5080">
              <a:lnSpc>
                <a:spcPct val="90000"/>
              </a:lnSpc>
              <a:spcBef>
                <a:spcPts val="145"/>
              </a:spcBef>
            </a:pPr>
            <a:r>
              <a:rPr sz="2400" spc="-75" dirty="0">
                <a:solidFill>
                  <a:srgbClr val="FFFFFF"/>
                </a:solidFill>
                <a:latin typeface="Verdana"/>
                <a:cs typeface="Verdana"/>
              </a:rPr>
              <a:t>bağımsız </a:t>
            </a:r>
            <a:r>
              <a:rPr sz="2400" spc="-60" dirty="0">
                <a:solidFill>
                  <a:srgbClr val="FFFFFF"/>
                </a:solidFill>
                <a:latin typeface="Verdana"/>
                <a:cs typeface="Verdana"/>
              </a:rPr>
              <a:t>kaynaklar </a:t>
            </a:r>
            <a:r>
              <a:rPr sz="2400" spc="-85" dirty="0">
                <a:solidFill>
                  <a:srgbClr val="FFFFFF"/>
                </a:solidFill>
                <a:latin typeface="Verdana"/>
                <a:cs typeface="Verdana"/>
              </a:rPr>
              <a:t>şeklinde, </a:t>
            </a:r>
            <a:r>
              <a:rPr sz="2400" spc="20" dirty="0">
                <a:solidFill>
                  <a:srgbClr val="FFFFFF"/>
                </a:solidFill>
                <a:latin typeface="Verdana"/>
                <a:cs typeface="Verdana"/>
              </a:rPr>
              <a:t>eleman  </a:t>
            </a:r>
            <a:r>
              <a:rPr sz="2400" spc="-70" dirty="0">
                <a:solidFill>
                  <a:srgbClr val="FFFFFF"/>
                </a:solidFill>
                <a:latin typeface="Verdana"/>
                <a:cs typeface="Verdana"/>
              </a:rPr>
              <a:t>bağımlılığının </a:t>
            </a:r>
            <a:r>
              <a:rPr sz="2400" spc="-5" dirty="0">
                <a:solidFill>
                  <a:srgbClr val="FFFFFF"/>
                </a:solidFill>
                <a:latin typeface="Verdana"/>
                <a:cs typeface="Verdana"/>
              </a:rPr>
              <a:t>göz </a:t>
            </a:r>
            <a:r>
              <a:rPr sz="2400" spc="15" dirty="0">
                <a:solidFill>
                  <a:srgbClr val="FFFFFF"/>
                </a:solidFill>
                <a:latin typeface="Verdana"/>
                <a:cs typeface="Verdana"/>
              </a:rPr>
              <a:t>önüne </a:t>
            </a:r>
            <a:r>
              <a:rPr sz="2400" spc="-45" dirty="0">
                <a:solidFill>
                  <a:srgbClr val="FFFFFF"/>
                </a:solidFill>
                <a:latin typeface="Verdana"/>
                <a:cs typeface="Verdana"/>
              </a:rPr>
              <a:t>alındığı  </a:t>
            </a:r>
            <a:r>
              <a:rPr sz="2400" spc="-100" dirty="0">
                <a:solidFill>
                  <a:srgbClr val="FFFFFF"/>
                </a:solidFill>
                <a:latin typeface="Verdana"/>
                <a:cs typeface="Verdana"/>
              </a:rPr>
              <a:t>sınıflandırmadır. </a:t>
            </a:r>
            <a:r>
              <a:rPr sz="2400" spc="-45" dirty="0">
                <a:solidFill>
                  <a:srgbClr val="FFFFFF"/>
                </a:solidFill>
                <a:latin typeface="Verdana"/>
                <a:cs typeface="Verdana"/>
              </a:rPr>
              <a:t>Bunlardan </a:t>
            </a:r>
            <a:r>
              <a:rPr sz="2400" spc="-40" dirty="0">
                <a:solidFill>
                  <a:srgbClr val="FFFFFF"/>
                </a:solidFill>
                <a:latin typeface="Verdana"/>
                <a:cs typeface="Verdana"/>
              </a:rPr>
              <a:t>başka, </a:t>
            </a:r>
            <a:r>
              <a:rPr sz="2400" spc="100" dirty="0">
                <a:solidFill>
                  <a:srgbClr val="FFFFFF"/>
                </a:solidFill>
                <a:latin typeface="Verdana"/>
                <a:cs typeface="Verdana"/>
              </a:rPr>
              <a:t>DC  </a:t>
            </a:r>
            <a:r>
              <a:rPr sz="2400" spc="-40" dirty="0">
                <a:solidFill>
                  <a:srgbClr val="FFFFFF"/>
                </a:solidFill>
                <a:latin typeface="Verdana"/>
                <a:cs typeface="Verdana"/>
              </a:rPr>
              <a:t>kaynak</a:t>
            </a:r>
            <a:r>
              <a:rPr sz="2400" spc="-20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30" dirty="0">
                <a:solidFill>
                  <a:srgbClr val="FFFFFF"/>
                </a:solidFill>
                <a:latin typeface="Verdana"/>
                <a:cs typeface="Verdana"/>
              </a:rPr>
              <a:t>ve</a:t>
            </a:r>
            <a:r>
              <a:rPr sz="2400" spc="-2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204" dirty="0">
                <a:solidFill>
                  <a:srgbClr val="FFFFFF"/>
                </a:solidFill>
                <a:latin typeface="Verdana"/>
                <a:cs typeface="Verdana"/>
              </a:rPr>
              <a:t>AC</a:t>
            </a:r>
            <a:r>
              <a:rPr sz="2400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-40" dirty="0">
                <a:solidFill>
                  <a:srgbClr val="FFFFFF"/>
                </a:solidFill>
                <a:latin typeface="Verdana"/>
                <a:cs typeface="Verdana"/>
              </a:rPr>
              <a:t>kaynak</a:t>
            </a:r>
            <a:r>
              <a:rPr sz="2400" spc="-20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-85" dirty="0">
                <a:solidFill>
                  <a:srgbClr val="FFFFFF"/>
                </a:solidFill>
                <a:latin typeface="Verdana"/>
                <a:cs typeface="Verdana"/>
              </a:rPr>
              <a:t>şeklinde,</a:t>
            </a:r>
            <a:r>
              <a:rPr sz="2400" spc="-2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35" dirty="0">
                <a:solidFill>
                  <a:srgbClr val="FFFFFF"/>
                </a:solidFill>
                <a:latin typeface="Verdana"/>
                <a:cs typeface="Verdana"/>
              </a:rPr>
              <a:t>zamana  </a:t>
            </a:r>
            <a:r>
              <a:rPr sz="2400" spc="15" dirty="0">
                <a:solidFill>
                  <a:srgbClr val="FFFFFF"/>
                </a:solidFill>
                <a:latin typeface="Verdana"/>
                <a:cs typeface="Verdana"/>
              </a:rPr>
              <a:t>göre</a:t>
            </a:r>
            <a:r>
              <a:rPr sz="2400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-70" dirty="0">
                <a:solidFill>
                  <a:srgbClr val="FFFFFF"/>
                </a:solidFill>
                <a:latin typeface="Verdana"/>
                <a:cs typeface="Verdana"/>
              </a:rPr>
              <a:t>değişimin</a:t>
            </a:r>
            <a:r>
              <a:rPr sz="2400" spc="-22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Verdana"/>
                <a:cs typeface="Verdana"/>
              </a:rPr>
              <a:t>göz</a:t>
            </a:r>
            <a:r>
              <a:rPr sz="2400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15" dirty="0">
                <a:solidFill>
                  <a:srgbClr val="FFFFFF"/>
                </a:solidFill>
                <a:latin typeface="Verdana"/>
                <a:cs typeface="Verdana"/>
              </a:rPr>
              <a:t>önüne</a:t>
            </a:r>
            <a:r>
              <a:rPr sz="2400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-70" dirty="0">
                <a:solidFill>
                  <a:srgbClr val="FFFFFF"/>
                </a:solidFill>
                <a:latin typeface="Verdana"/>
                <a:cs typeface="Verdana"/>
              </a:rPr>
              <a:t>alınmasıyla</a:t>
            </a:r>
            <a:r>
              <a:rPr sz="2400" spc="-22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165" dirty="0">
                <a:solidFill>
                  <a:srgbClr val="FFFFFF"/>
                </a:solidFill>
                <a:latin typeface="Verdana"/>
                <a:cs typeface="Verdana"/>
              </a:rPr>
              <a:t>da  </a:t>
            </a:r>
            <a:r>
              <a:rPr sz="2400" spc="-90" dirty="0">
                <a:solidFill>
                  <a:srgbClr val="FFFFFF"/>
                </a:solidFill>
                <a:latin typeface="Verdana"/>
                <a:cs typeface="Verdana"/>
              </a:rPr>
              <a:t>sınıflandırma</a:t>
            </a:r>
            <a:r>
              <a:rPr sz="2400" spc="-2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-55" dirty="0">
                <a:solidFill>
                  <a:srgbClr val="FFFFFF"/>
                </a:solidFill>
                <a:latin typeface="Verdana"/>
                <a:cs typeface="Verdana"/>
              </a:rPr>
              <a:t>yapılmaktadır.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3676" y="478282"/>
            <a:ext cx="4699635" cy="1122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KAYNAK TİPİNE</a:t>
            </a:r>
            <a:r>
              <a:rPr sz="3600" spc="-55" dirty="0"/>
              <a:t> </a:t>
            </a:r>
            <a:r>
              <a:rPr sz="3600" dirty="0"/>
              <a:t>GÖRE  </a:t>
            </a:r>
            <a:r>
              <a:rPr sz="3600" spc="-10" dirty="0"/>
              <a:t>SINIFLANDIRMA</a:t>
            </a:r>
            <a:endParaRPr sz="3600"/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spc="-235" dirty="0"/>
              <a:t>GERİLİM </a:t>
            </a:r>
            <a:r>
              <a:rPr spc="-125" dirty="0"/>
              <a:t>VE </a:t>
            </a:r>
            <a:r>
              <a:rPr spc="-130" dirty="0"/>
              <a:t>AKIM</a:t>
            </a:r>
            <a:r>
              <a:rPr spc="-420" dirty="0"/>
              <a:t> </a:t>
            </a:r>
            <a:r>
              <a:rPr spc="-145" dirty="0"/>
              <a:t>KAYNAKLARI</a:t>
            </a:r>
          </a:p>
          <a:p>
            <a:pPr marL="355600">
              <a:lnSpc>
                <a:spcPct val="100000"/>
              </a:lnSpc>
              <a:spcBef>
                <a:spcPts val="145"/>
              </a:spcBef>
              <a:tabLst>
                <a:tab pos="697865" algn="l"/>
              </a:tabLst>
            </a:pPr>
            <a:r>
              <a:rPr sz="1600" u="none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u="none" spc="-35" dirty="0">
                <a:solidFill>
                  <a:srgbClr val="FFFFFF"/>
                </a:solidFill>
              </a:rPr>
              <a:t>Kaynak</a:t>
            </a:r>
            <a:r>
              <a:rPr sz="2000" u="none" spc="-170" dirty="0">
                <a:solidFill>
                  <a:srgbClr val="FFFFFF"/>
                </a:solidFill>
              </a:rPr>
              <a:t> </a:t>
            </a:r>
            <a:r>
              <a:rPr sz="2000" u="none" spc="-40" dirty="0">
                <a:solidFill>
                  <a:srgbClr val="FFFFFF"/>
                </a:solidFill>
              </a:rPr>
              <a:t>tipine</a:t>
            </a:r>
            <a:r>
              <a:rPr sz="2000" u="none" spc="-175" dirty="0">
                <a:solidFill>
                  <a:srgbClr val="FFFFFF"/>
                </a:solidFill>
              </a:rPr>
              <a:t> </a:t>
            </a:r>
            <a:r>
              <a:rPr sz="2000" u="none" spc="-25" dirty="0">
                <a:solidFill>
                  <a:srgbClr val="FFFFFF"/>
                </a:solidFill>
              </a:rPr>
              <a:t>göre,</a:t>
            </a:r>
            <a:r>
              <a:rPr sz="2000" u="none" spc="-170" dirty="0">
                <a:solidFill>
                  <a:srgbClr val="FFFFFF"/>
                </a:solidFill>
              </a:rPr>
              <a:t> </a:t>
            </a:r>
            <a:r>
              <a:rPr sz="2000" u="none" spc="-60" dirty="0">
                <a:solidFill>
                  <a:srgbClr val="FFFFFF"/>
                </a:solidFill>
              </a:rPr>
              <a:t>akım</a:t>
            </a:r>
            <a:r>
              <a:rPr sz="2000" u="none" spc="-170" dirty="0">
                <a:solidFill>
                  <a:srgbClr val="FFFFFF"/>
                </a:solidFill>
              </a:rPr>
              <a:t> </a:t>
            </a:r>
            <a:r>
              <a:rPr sz="2000" u="none" spc="25" dirty="0">
                <a:solidFill>
                  <a:srgbClr val="FFFFFF"/>
                </a:solidFill>
              </a:rPr>
              <a:t>ve</a:t>
            </a:r>
            <a:r>
              <a:rPr sz="2000" u="none" spc="-170" dirty="0">
                <a:solidFill>
                  <a:srgbClr val="FFFFFF"/>
                </a:solidFill>
              </a:rPr>
              <a:t> </a:t>
            </a:r>
            <a:r>
              <a:rPr sz="2000" u="none" spc="-80" dirty="0">
                <a:solidFill>
                  <a:srgbClr val="FFFFFF"/>
                </a:solidFill>
              </a:rPr>
              <a:t>gerilim</a:t>
            </a:r>
            <a:r>
              <a:rPr sz="2000" u="none" spc="-165" dirty="0">
                <a:solidFill>
                  <a:srgbClr val="FFFFFF"/>
                </a:solidFill>
              </a:rPr>
              <a:t> </a:t>
            </a:r>
            <a:r>
              <a:rPr sz="2000" u="none" spc="-60" dirty="0">
                <a:solidFill>
                  <a:srgbClr val="FFFFFF"/>
                </a:solidFill>
              </a:rPr>
              <a:t>kaynakları</a:t>
            </a:r>
            <a:endParaRPr sz="2000">
              <a:latin typeface="Arial"/>
              <a:cs typeface="Arial"/>
            </a:endParaRPr>
          </a:p>
          <a:p>
            <a:pPr marL="698500">
              <a:lnSpc>
                <a:spcPct val="100000"/>
              </a:lnSpc>
            </a:pPr>
            <a:r>
              <a:rPr sz="2000" u="none" spc="-60" dirty="0">
                <a:solidFill>
                  <a:srgbClr val="FFFFFF"/>
                </a:solidFill>
              </a:rPr>
              <a:t>şeklinde </a:t>
            </a:r>
            <a:r>
              <a:rPr sz="2000" u="none" spc="-95" dirty="0">
                <a:solidFill>
                  <a:srgbClr val="FFFFFF"/>
                </a:solidFill>
              </a:rPr>
              <a:t>bir </a:t>
            </a:r>
            <a:r>
              <a:rPr sz="2000" u="none" spc="-70" dirty="0">
                <a:solidFill>
                  <a:srgbClr val="FFFFFF"/>
                </a:solidFill>
              </a:rPr>
              <a:t>sınıflandırma</a:t>
            </a:r>
            <a:r>
              <a:rPr sz="2000" u="none" spc="-400" dirty="0">
                <a:solidFill>
                  <a:srgbClr val="FFFFFF"/>
                </a:solidFill>
              </a:rPr>
              <a:t> </a:t>
            </a:r>
            <a:r>
              <a:rPr sz="2000" u="none" spc="-65" dirty="0">
                <a:solidFill>
                  <a:srgbClr val="FFFFFF"/>
                </a:solidFill>
              </a:rPr>
              <a:t>yapılabilir.</a:t>
            </a:r>
            <a:endParaRPr sz="2000"/>
          </a:p>
          <a:p>
            <a:pPr marL="698500" marR="5080" indent="-342900">
              <a:lnSpc>
                <a:spcPct val="100000"/>
              </a:lnSpc>
              <a:spcBef>
                <a:spcPts val="994"/>
              </a:spcBef>
              <a:tabLst>
                <a:tab pos="697865" algn="l"/>
              </a:tabLst>
            </a:pPr>
            <a:r>
              <a:rPr sz="1600" u="none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u="none" spc="-60" dirty="0">
                <a:solidFill>
                  <a:srgbClr val="FFFFFF"/>
                </a:solidFill>
              </a:rPr>
              <a:t>Kendisine </a:t>
            </a:r>
            <a:r>
              <a:rPr sz="2000" u="none" spc="55" dirty="0">
                <a:solidFill>
                  <a:srgbClr val="FFFFFF"/>
                </a:solidFill>
              </a:rPr>
              <a:t>bağlanan </a:t>
            </a:r>
            <a:r>
              <a:rPr sz="2000" u="none" spc="-65" dirty="0">
                <a:solidFill>
                  <a:srgbClr val="FFFFFF"/>
                </a:solidFill>
              </a:rPr>
              <a:t>yükten </a:t>
            </a:r>
            <a:r>
              <a:rPr sz="2000" u="none" spc="-60" dirty="0">
                <a:solidFill>
                  <a:srgbClr val="FFFFFF"/>
                </a:solidFill>
              </a:rPr>
              <a:t>bağımsız </a:t>
            </a:r>
            <a:r>
              <a:rPr sz="2000" u="none" spc="-45" dirty="0">
                <a:solidFill>
                  <a:srgbClr val="FFFFFF"/>
                </a:solidFill>
              </a:rPr>
              <a:t>olarak, </a:t>
            </a:r>
            <a:r>
              <a:rPr sz="2000" u="none" spc="-65" dirty="0">
                <a:solidFill>
                  <a:srgbClr val="FFFFFF"/>
                </a:solidFill>
              </a:rPr>
              <a:t>her  </a:t>
            </a:r>
            <a:r>
              <a:rPr sz="2000" u="none" spc="5" dirty="0">
                <a:solidFill>
                  <a:srgbClr val="FFFFFF"/>
                </a:solidFill>
              </a:rPr>
              <a:t>zaman</a:t>
            </a:r>
            <a:r>
              <a:rPr sz="2000" u="none" spc="-165" dirty="0">
                <a:solidFill>
                  <a:srgbClr val="FFFFFF"/>
                </a:solidFill>
              </a:rPr>
              <a:t> </a:t>
            </a:r>
            <a:r>
              <a:rPr sz="2000" u="none" spc="-45" dirty="0">
                <a:solidFill>
                  <a:srgbClr val="FFFFFF"/>
                </a:solidFill>
              </a:rPr>
              <a:t>belli</a:t>
            </a:r>
            <a:r>
              <a:rPr sz="2000" u="none" spc="-180" dirty="0">
                <a:solidFill>
                  <a:srgbClr val="FFFFFF"/>
                </a:solidFill>
              </a:rPr>
              <a:t> </a:t>
            </a:r>
            <a:r>
              <a:rPr sz="2000" u="none" spc="-100" dirty="0">
                <a:solidFill>
                  <a:srgbClr val="FFFFFF"/>
                </a:solidFill>
              </a:rPr>
              <a:t>bir</a:t>
            </a:r>
            <a:r>
              <a:rPr sz="2000" u="none" spc="-150" dirty="0">
                <a:solidFill>
                  <a:srgbClr val="FFFFFF"/>
                </a:solidFill>
              </a:rPr>
              <a:t> </a:t>
            </a:r>
            <a:r>
              <a:rPr sz="2000" u="none" spc="-80" dirty="0">
                <a:solidFill>
                  <a:srgbClr val="FFFFFF"/>
                </a:solidFill>
              </a:rPr>
              <a:t>gerilim</a:t>
            </a:r>
            <a:r>
              <a:rPr sz="2000" u="none" spc="-170" dirty="0">
                <a:solidFill>
                  <a:srgbClr val="FFFFFF"/>
                </a:solidFill>
              </a:rPr>
              <a:t> </a:t>
            </a:r>
            <a:r>
              <a:rPr sz="2000" u="none" spc="-75" dirty="0">
                <a:solidFill>
                  <a:srgbClr val="FFFFFF"/>
                </a:solidFill>
              </a:rPr>
              <a:t>oluşturan</a:t>
            </a:r>
            <a:r>
              <a:rPr sz="2000" u="none" spc="-185" dirty="0">
                <a:solidFill>
                  <a:srgbClr val="FFFFFF"/>
                </a:solidFill>
              </a:rPr>
              <a:t> </a:t>
            </a:r>
            <a:r>
              <a:rPr sz="2000" u="none" spc="-60" dirty="0">
                <a:solidFill>
                  <a:srgbClr val="FFFFFF"/>
                </a:solidFill>
              </a:rPr>
              <a:t>kaynaklar,</a:t>
            </a:r>
            <a:r>
              <a:rPr sz="2000" u="none" spc="-200" dirty="0">
                <a:solidFill>
                  <a:srgbClr val="FFFFFF"/>
                </a:solidFill>
              </a:rPr>
              <a:t> </a:t>
            </a:r>
            <a:r>
              <a:rPr sz="2000" u="none" spc="-85" dirty="0">
                <a:solidFill>
                  <a:srgbClr val="FFFFFF"/>
                </a:solidFill>
              </a:rPr>
              <a:t>gerilim  </a:t>
            </a:r>
            <a:r>
              <a:rPr sz="2000" u="none" spc="-10" dirty="0">
                <a:solidFill>
                  <a:srgbClr val="FFFFFF"/>
                </a:solidFill>
              </a:rPr>
              <a:t>kaynağı </a:t>
            </a:r>
            <a:r>
              <a:rPr sz="2000" u="none" spc="-30" dirty="0">
                <a:solidFill>
                  <a:srgbClr val="FFFFFF"/>
                </a:solidFill>
              </a:rPr>
              <a:t>olarak</a:t>
            </a:r>
            <a:r>
              <a:rPr sz="2000" u="none" spc="-335" dirty="0">
                <a:solidFill>
                  <a:srgbClr val="FFFFFF"/>
                </a:solidFill>
              </a:rPr>
              <a:t> </a:t>
            </a:r>
            <a:r>
              <a:rPr sz="2000" u="none" spc="-75" dirty="0">
                <a:solidFill>
                  <a:srgbClr val="FFFFFF"/>
                </a:solidFill>
              </a:rPr>
              <a:t>tanımlanır.</a:t>
            </a:r>
            <a:endParaRPr sz="2000">
              <a:latin typeface="Arial"/>
              <a:cs typeface="Arial"/>
            </a:endParaRPr>
          </a:p>
          <a:p>
            <a:pPr marL="698500" marR="47625" indent="-342900" algn="just">
              <a:lnSpc>
                <a:spcPct val="100000"/>
              </a:lnSpc>
              <a:spcBef>
                <a:spcPts val="1015"/>
              </a:spcBef>
            </a:pPr>
            <a:r>
              <a:rPr sz="1600" u="none" spc="270" dirty="0">
                <a:solidFill>
                  <a:srgbClr val="89D0D5"/>
                </a:solidFill>
                <a:latin typeface="Arial"/>
                <a:cs typeface="Arial"/>
              </a:rPr>
              <a:t> </a:t>
            </a:r>
            <a:r>
              <a:rPr sz="2000" u="none" spc="-60" dirty="0">
                <a:solidFill>
                  <a:srgbClr val="FFFFFF"/>
                </a:solidFill>
              </a:rPr>
              <a:t>Kendisine </a:t>
            </a:r>
            <a:r>
              <a:rPr sz="2000" u="none" spc="55" dirty="0">
                <a:solidFill>
                  <a:srgbClr val="FFFFFF"/>
                </a:solidFill>
              </a:rPr>
              <a:t>bağlanan </a:t>
            </a:r>
            <a:r>
              <a:rPr sz="2000" u="none" spc="-65" dirty="0">
                <a:solidFill>
                  <a:srgbClr val="FFFFFF"/>
                </a:solidFill>
              </a:rPr>
              <a:t>yükten </a:t>
            </a:r>
            <a:r>
              <a:rPr sz="2000" u="none" spc="-60" dirty="0">
                <a:solidFill>
                  <a:srgbClr val="FFFFFF"/>
                </a:solidFill>
              </a:rPr>
              <a:t>bağımsız </a:t>
            </a:r>
            <a:r>
              <a:rPr sz="2000" u="none" spc="-45" dirty="0">
                <a:solidFill>
                  <a:srgbClr val="FFFFFF"/>
                </a:solidFill>
              </a:rPr>
              <a:t>olarak,</a:t>
            </a:r>
            <a:r>
              <a:rPr sz="2000" u="none" spc="-355" dirty="0">
                <a:solidFill>
                  <a:srgbClr val="FFFFFF"/>
                </a:solidFill>
              </a:rPr>
              <a:t> </a:t>
            </a:r>
            <a:r>
              <a:rPr sz="2000" u="none" spc="-65" dirty="0">
                <a:solidFill>
                  <a:srgbClr val="FFFFFF"/>
                </a:solidFill>
              </a:rPr>
              <a:t>her  </a:t>
            </a:r>
            <a:r>
              <a:rPr sz="2000" u="none" spc="5" dirty="0">
                <a:solidFill>
                  <a:srgbClr val="FFFFFF"/>
                </a:solidFill>
              </a:rPr>
              <a:t>zaman</a:t>
            </a:r>
            <a:r>
              <a:rPr sz="2000" u="none" spc="-175" dirty="0">
                <a:solidFill>
                  <a:srgbClr val="FFFFFF"/>
                </a:solidFill>
              </a:rPr>
              <a:t> </a:t>
            </a:r>
            <a:r>
              <a:rPr sz="2000" u="none" spc="-45" dirty="0">
                <a:solidFill>
                  <a:srgbClr val="FFFFFF"/>
                </a:solidFill>
              </a:rPr>
              <a:t>belli</a:t>
            </a:r>
            <a:r>
              <a:rPr sz="2000" u="none" spc="-185" dirty="0">
                <a:solidFill>
                  <a:srgbClr val="FFFFFF"/>
                </a:solidFill>
              </a:rPr>
              <a:t> </a:t>
            </a:r>
            <a:r>
              <a:rPr sz="2000" u="none" spc="-100" dirty="0">
                <a:solidFill>
                  <a:srgbClr val="FFFFFF"/>
                </a:solidFill>
              </a:rPr>
              <a:t>bir</a:t>
            </a:r>
            <a:r>
              <a:rPr sz="2000" u="none" spc="-160" dirty="0">
                <a:solidFill>
                  <a:srgbClr val="FFFFFF"/>
                </a:solidFill>
              </a:rPr>
              <a:t> </a:t>
            </a:r>
            <a:r>
              <a:rPr sz="2000" u="none" spc="-60" dirty="0">
                <a:solidFill>
                  <a:srgbClr val="FFFFFF"/>
                </a:solidFill>
              </a:rPr>
              <a:t>akım</a:t>
            </a:r>
            <a:r>
              <a:rPr sz="2000" u="none" spc="-185" dirty="0">
                <a:solidFill>
                  <a:srgbClr val="FFFFFF"/>
                </a:solidFill>
              </a:rPr>
              <a:t> </a:t>
            </a:r>
            <a:r>
              <a:rPr sz="2000" u="none" spc="-75" dirty="0">
                <a:solidFill>
                  <a:srgbClr val="FFFFFF"/>
                </a:solidFill>
              </a:rPr>
              <a:t>oluşturan</a:t>
            </a:r>
            <a:r>
              <a:rPr sz="2000" u="none" spc="-190" dirty="0">
                <a:solidFill>
                  <a:srgbClr val="FFFFFF"/>
                </a:solidFill>
              </a:rPr>
              <a:t> </a:t>
            </a:r>
            <a:r>
              <a:rPr sz="2000" u="none" spc="-45" dirty="0">
                <a:solidFill>
                  <a:srgbClr val="FFFFFF"/>
                </a:solidFill>
              </a:rPr>
              <a:t>kaynaklar</a:t>
            </a:r>
            <a:r>
              <a:rPr sz="2000" u="none" spc="-195" dirty="0">
                <a:solidFill>
                  <a:srgbClr val="FFFFFF"/>
                </a:solidFill>
              </a:rPr>
              <a:t> </a:t>
            </a:r>
            <a:r>
              <a:rPr sz="2000" u="none" spc="-125" dirty="0">
                <a:solidFill>
                  <a:srgbClr val="FFFFFF"/>
                </a:solidFill>
              </a:rPr>
              <a:t>ise,</a:t>
            </a:r>
            <a:r>
              <a:rPr sz="2000" u="none" spc="-170" dirty="0">
                <a:solidFill>
                  <a:srgbClr val="FFFFFF"/>
                </a:solidFill>
              </a:rPr>
              <a:t> </a:t>
            </a:r>
            <a:r>
              <a:rPr sz="2000" u="none" spc="-60" dirty="0">
                <a:solidFill>
                  <a:srgbClr val="FFFFFF"/>
                </a:solidFill>
              </a:rPr>
              <a:t>akım  </a:t>
            </a:r>
            <a:r>
              <a:rPr sz="2000" u="none" spc="-10" dirty="0">
                <a:solidFill>
                  <a:srgbClr val="FFFFFF"/>
                </a:solidFill>
              </a:rPr>
              <a:t>kaynağı </a:t>
            </a:r>
            <a:r>
              <a:rPr sz="2000" u="none" spc="-25" dirty="0">
                <a:solidFill>
                  <a:srgbClr val="FFFFFF"/>
                </a:solidFill>
              </a:rPr>
              <a:t>olarak</a:t>
            </a:r>
            <a:r>
              <a:rPr sz="2000" u="none" spc="-335" dirty="0">
                <a:solidFill>
                  <a:srgbClr val="FFFFFF"/>
                </a:solidFill>
              </a:rPr>
              <a:t> </a:t>
            </a:r>
            <a:r>
              <a:rPr sz="2000" u="none" spc="-75" dirty="0">
                <a:solidFill>
                  <a:srgbClr val="FFFFFF"/>
                </a:solidFill>
              </a:rPr>
              <a:t>tanımlanır.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2004" y="429844"/>
            <a:ext cx="6073775" cy="13512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677545">
              <a:lnSpc>
                <a:spcPct val="100000"/>
              </a:lnSpc>
              <a:spcBef>
                <a:spcPts val="105"/>
              </a:spcBef>
            </a:pPr>
            <a:r>
              <a:rPr sz="2900" spc="-5" dirty="0"/>
              <a:t>ELEMAN </a:t>
            </a:r>
            <a:r>
              <a:rPr sz="2900" dirty="0"/>
              <a:t>BAĞIMLILIĞINA </a:t>
            </a:r>
            <a:r>
              <a:rPr sz="2900" spc="-5" dirty="0"/>
              <a:t>GÖRE  SINIFLANDIRMA</a:t>
            </a:r>
            <a:endParaRPr sz="2900"/>
          </a:p>
          <a:p>
            <a:pPr marL="12700">
              <a:lnSpc>
                <a:spcPts val="3470"/>
              </a:lnSpc>
            </a:pPr>
            <a:r>
              <a:rPr sz="2900" b="0" u="heavy" spc="-155" dirty="0">
                <a:uFill>
                  <a:solidFill>
                    <a:srgbClr val="EBEBEB"/>
                  </a:solidFill>
                </a:uFill>
                <a:latin typeface="Verdana"/>
                <a:cs typeface="Verdana"/>
              </a:rPr>
              <a:t>BAĞIMLI </a:t>
            </a:r>
            <a:r>
              <a:rPr sz="2900" b="0" u="heavy" spc="-114" dirty="0">
                <a:uFill>
                  <a:solidFill>
                    <a:srgbClr val="EBEBEB"/>
                  </a:solidFill>
                </a:uFill>
                <a:latin typeface="Verdana"/>
                <a:cs typeface="Verdana"/>
              </a:rPr>
              <a:t>VE </a:t>
            </a:r>
            <a:r>
              <a:rPr sz="2900" b="0" u="heavy" spc="-245" dirty="0">
                <a:uFill>
                  <a:solidFill>
                    <a:srgbClr val="EBEBEB"/>
                  </a:solidFill>
                </a:uFill>
                <a:latin typeface="Verdana"/>
                <a:cs typeface="Verdana"/>
              </a:rPr>
              <a:t>BAĞIMSIZ</a:t>
            </a:r>
            <a:r>
              <a:rPr sz="2900" b="0" u="heavy" spc="-495" dirty="0">
                <a:uFill>
                  <a:solidFill>
                    <a:srgbClr val="EBEBEB"/>
                  </a:solidFill>
                </a:uFill>
                <a:latin typeface="Verdana"/>
                <a:cs typeface="Verdana"/>
              </a:rPr>
              <a:t> </a:t>
            </a:r>
            <a:r>
              <a:rPr sz="2900" b="0" u="heavy" spc="-80" dirty="0">
                <a:uFill>
                  <a:solidFill>
                    <a:srgbClr val="EBEBEB"/>
                  </a:solidFill>
                </a:uFill>
                <a:latin typeface="Verdana"/>
                <a:cs typeface="Verdana"/>
              </a:rPr>
              <a:t>KAYNAKLAR</a:t>
            </a:r>
            <a:endParaRPr sz="29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6576" y="2080387"/>
            <a:ext cx="6380480" cy="27197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30" dirty="0">
                <a:solidFill>
                  <a:srgbClr val="FFFFFF"/>
                </a:solidFill>
                <a:latin typeface="Verdana"/>
                <a:cs typeface="Verdana"/>
              </a:rPr>
              <a:t>Eleman</a:t>
            </a:r>
            <a:r>
              <a:rPr sz="2000" spc="-1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30" dirty="0">
                <a:solidFill>
                  <a:srgbClr val="FFFFFF"/>
                </a:solidFill>
                <a:latin typeface="Verdana"/>
                <a:cs typeface="Verdana"/>
              </a:rPr>
              <a:t>bağımlılığına</a:t>
            </a:r>
            <a:r>
              <a:rPr sz="2000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Verdana"/>
                <a:cs typeface="Verdana"/>
              </a:rPr>
              <a:t>göre,</a:t>
            </a:r>
            <a:r>
              <a:rPr sz="20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Verdana"/>
                <a:cs typeface="Verdana"/>
              </a:rPr>
              <a:t>bağımlı</a:t>
            </a:r>
            <a:r>
              <a:rPr sz="2000" spc="-1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25" dirty="0">
                <a:solidFill>
                  <a:srgbClr val="FFFFFF"/>
                </a:solidFill>
                <a:latin typeface="Verdana"/>
                <a:cs typeface="Verdana"/>
              </a:rPr>
              <a:t>ve</a:t>
            </a:r>
            <a:r>
              <a:rPr sz="2000" spc="-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60" dirty="0">
                <a:solidFill>
                  <a:srgbClr val="FFFFFF"/>
                </a:solidFill>
                <a:latin typeface="Verdana"/>
                <a:cs typeface="Verdana"/>
              </a:rPr>
              <a:t>bağımsız</a:t>
            </a:r>
            <a:endParaRPr sz="2000">
              <a:latin typeface="Verdana"/>
              <a:cs typeface="Verdana"/>
            </a:endParaRPr>
          </a:p>
          <a:p>
            <a:pPr marL="355600">
              <a:lnSpc>
                <a:spcPct val="100000"/>
              </a:lnSpc>
            </a:pPr>
            <a:r>
              <a:rPr sz="2000" spc="-45" dirty="0">
                <a:solidFill>
                  <a:srgbClr val="FFFFFF"/>
                </a:solidFill>
                <a:latin typeface="Verdana"/>
                <a:cs typeface="Verdana"/>
              </a:rPr>
              <a:t>kaynaklar </a:t>
            </a:r>
            <a:r>
              <a:rPr sz="2000" spc="-60" dirty="0">
                <a:solidFill>
                  <a:srgbClr val="FFFFFF"/>
                </a:solidFill>
                <a:latin typeface="Verdana"/>
                <a:cs typeface="Verdana"/>
              </a:rPr>
              <a:t>şeklinde </a:t>
            </a:r>
            <a:r>
              <a:rPr sz="2000" spc="-95" dirty="0">
                <a:solidFill>
                  <a:srgbClr val="FFFFFF"/>
                </a:solidFill>
                <a:latin typeface="Verdana"/>
                <a:cs typeface="Verdana"/>
              </a:rPr>
              <a:t>bir </a:t>
            </a:r>
            <a:r>
              <a:rPr sz="2000" spc="-70" dirty="0">
                <a:solidFill>
                  <a:srgbClr val="FFFFFF"/>
                </a:solidFill>
                <a:latin typeface="Verdana"/>
                <a:cs typeface="Verdana"/>
              </a:rPr>
              <a:t>sınıflandırma</a:t>
            </a:r>
            <a:r>
              <a:rPr sz="2000" spc="-5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65" dirty="0">
                <a:solidFill>
                  <a:srgbClr val="FFFFFF"/>
                </a:solidFill>
                <a:latin typeface="Verdana"/>
                <a:cs typeface="Verdana"/>
              </a:rPr>
              <a:t>yapılabilir.</a:t>
            </a:r>
            <a:endParaRPr sz="2000">
              <a:latin typeface="Verdana"/>
              <a:cs typeface="Verdana"/>
            </a:endParaRPr>
          </a:p>
          <a:p>
            <a:pPr marL="355600" marR="93345" indent="-3429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100" dirty="0">
                <a:solidFill>
                  <a:srgbClr val="FFFFFF"/>
                </a:solidFill>
                <a:latin typeface="Verdana"/>
                <a:cs typeface="Verdana"/>
              </a:rPr>
              <a:t>Bağımsız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60" dirty="0">
                <a:solidFill>
                  <a:srgbClr val="FFFFFF"/>
                </a:solidFill>
                <a:latin typeface="Verdana"/>
                <a:cs typeface="Verdana"/>
              </a:rPr>
              <a:t>kaynaklar,</a:t>
            </a:r>
            <a:r>
              <a:rPr sz="2000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çekilen</a:t>
            </a:r>
            <a:r>
              <a:rPr sz="2000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60" dirty="0">
                <a:solidFill>
                  <a:srgbClr val="FFFFFF"/>
                </a:solidFill>
                <a:latin typeface="Verdana"/>
                <a:cs typeface="Verdana"/>
              </a:rPr>
              <a:t>akım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30" dirty="0">
                <a:solidFill>
                  <a:srgbClr val="FFFFFF"/>
                </a:solidFill>
                <a:latin typeface="Verdana"/>
                <a:cs typeface="Verdana"/>
              </a:rPr>
              <a:t>ne</a:t>
            </a:r>
            <a:r>
              <a:rPr sz="20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75" dirty="0">
                <a:solidFill>
                  <a:srgbClr val="FFFFFF"/>
                </a:solidFill>
                <a:latin typeface="Verdana"/>
                <a:cs typeface="Verdana"/>
              </a:rPr>
              <a:t>olursa</a:t>
            </a:r>
            <a:r>
              <a:rPr sz="2000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00" dirty="0">
                <a:solidFill>
                  <a:srgbClr val="FFFFFF"/>
                </a:solidFill>
                <a:latin typeface="Verdana"/>
                <a:cs typeface="Verdana"/>
              </a:rPr>
              <a:t>olsun,  </a:t>
            </a:r>
            <a:r>
              <a:rPr sz="2000" spc="-30" dirty="0">
                <a:solidFill>
                  <a:srgbClr val="FFFFFF"/>
                </a:solidFill>
                <a:latin typeface="Verdana"/>
                <a:cs typeface="Verdana"/>
              </a:rPr>
              <a:t>kaynak </a:t>
            </a:r>
            <a:r>
              <a:rPr sz="2000" spc="-25" dirty="0">
                <a:solidFill>
                  <a:srgbClr val="FFFFFF"/>
                </a:solidFill>
                <a:latin typeface="Verdana"/>
                <a:cs typeface="Verdana"/>
              </a:rPr>
              <a:t>değerinin 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değişmediği </a:t>
            </a:r>
            <a:r>
              <a:rPr sz="2000" spc="25" dirty="0">
                <a:solidFill>
                  <a:srgbClr val="FFFFFF"/>
                </a:solidFill>
                <a:latin typeface="Verdana"/>
                <a:cs typeface="Verdana"/>
              </a:rPr>
              <a:t>ve 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devredeki  </a:t>
            </a:r>
            <a:r>
              <a:rPr sz="2000" spc="-20" dirty="0">
                <a:solidFill>
                  <a:srgbClr val="FFFFFF"/>
                </a:solidFill>
                <a:latin typeface="Verdana"/>
                <a:cs typeface="Verdana"/>
              </a:rPr>
              <a:t>herhangi </a:t>
            </a:r>
            <a:r>
              <a:rPr sz="2000" spc="-95" dirty="0">
                <a:solidFill>
                  <a:srgbClr val="FFFFFF"/>
                </a:solidFill>
                <a:latin typeface="Verdana"/>
                <a:cs typeface="Verdana"/>
              </a:rPr>
              <a:t>bir </a:t>
            </a:r>
            <a:r>
              <a:rPr sz="2000" spc="45" dirty="0">
                <a:solidFill>
                  <a:srgbClr val="FFFFFF"/>
                </a:solidFill>
                <a:latin typeface="Verdana"/>
                <a:cs typeface="Verdana"/>
              </a:rPr>
              <a:t>elemana </a:t>
            </a:r>
            <a:r>
              <a:rPr sz="2000" spc="15" dirty="0">
                <a:solidFill>
                  <a:srgbClr val="FFFFFF"/>
                </a:solidFill>
                <a:latin typeface="Verdana"/>
                <a:cs typeface="Verdana"/>
              </a:rPr>
              <a:t>bağlı </a:t>
            </a:r>
            <a:r>
              <a:rPr sz="2000" spc="5" dirty="0">
                <a:solidFill>
                  <a:srgbClr val="FFFFFF"/>
                </a:solidFill>
                <a:latin typeface="Verdana"/>
                <a:cs typeface="Verdana"/>
              </a:rPr>
              <a:t>olmayan </a:t>
            </a:r>
            <a:r>
              <a:rPr sz="2000" spc="-30" dirty="0">
                <a:solidFill>
                  <a:srgbClr val="FFFFFF"/>
                </a:solidFill>
                <a:latin typeface="Verdana"/>
                <a:cs typeface="Verdana"/>
              </a:rPr>
              <a:t>kaynak  </a:t>
            </a:r>
            <a:r>
              <a:rPr sz="2000" spc="-60" dirty="0">
                <a:solidFill>
                  <a:srgbClr val="FFFFFF"/>
                </a:solidFill>
                <a:latin typeface="Verdana"/>
                <a:cs typeface="Verdana"/>
              </a:rPr>
              <a:t>çeşididir.</a:t>
            </a:r>
            <a:endParaRPr sz="2000">
              <a:latin typeface="Verdana"/>
              <a:cs typeface="Verdana"/>
            </a:endParaRPr>
          </a:p>
          <a:p>
            <a:pPr marL="355600" marR="5080" indent="-342900">
              <a:lnSpc>
                <a:spcPct val="100000"/>
              </a:lnSpc>
              <a:spcBef>
                <a:spcPts val="1010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70" dirty="0">
                <a:solidFill>
                  <a:srgbClr val="FFFFFF"/>
                </a:solidFill>
                <a:latin typeface="Verdana"/>
                <a:cs typeface="Verdana"/>
              </a:rPr>
              <a:t>Bağımlı</a:t>
            </a:r>
            <a:r>
              <a:rPr sz="2000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45" dirty="0">
                <a:solidFill>
                  <a:srgbClr val="FFFFFF"/>
                </a:solidFill>
                <a:latin typeface="Verdana"/>
                <a:cs typeface="Verdana"/>
              </a:rPr>
              <a:t>kaynaklar</a:t>
            </a:r>
            <a:r>
              <a:rPr sz="2000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25" dirty="0">
                <a:solidFill>
                  <a:srgbClr val="FFFFFF"/>
                </a:solidFill>
                <a:latin typeface="Verdana"/>
                <a:cs typeface="Verdana"/>
              </a:rPr>
              <a:t>ise,</a:t>
            </a:r>
            <a:r>
              <a:rPr sz="20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35" dirty="0">
                <a:solidFill>
                  <a:srgbClr val="FFFFFF"/>
                </a:solidFill>
                <a:latin typeface="Verdana"/>
                <a:cs typeface="Verdana"/>
              </a:rPr>
              <a:t>devrede</a:t>
            </a:r>
            <a:r>
              <a:rPr sz="2000" spc="-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75" dirty="0">
                <a:solidFill>
                  <a:srgbClr val="FFFFFF"/>
                </a:solidFill>
                <a:latin typeface="Verdana"/>
                <a:cs typeface="Verdana"/>
              </a:rPr>
              <a:t>tanımlı</a:t>
            </a:r>
            <a:r>
              <a:rPr sz="2000" spc="-1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00" dirty="0">
                <a:solidFill>
                  <a:srgbClr val="FFFFFF"/>
                </a:solidFill>
                <a:latin typeface="Verdana"/>
                <a:cs typeface="Verdana"/>
              </a:rPr>
              <a:t>bir</a:t>
            </a:r>
            <a:r>
              <a:rPr sz="2000" spc="-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60" dirty="0">
                <a:solidFill>
                  <a:srgbClr val="FFFFFF"/>
                </a:solidFill>
                <a:latin typeface="Verdana"/>
                <a:cs typeface="Verdana"/>
              </a:rPr>
              <a:t>gerilime  </a:t>
            </a:r>
            <a:r>
              <a:rPr sz="2000" spc="25" dirty="0">
                <a:solidFill>
                  <a:srgbClr val="FFFFFF"/>
                </a:solidFill>
                <a:latin typeface="Verdana"/>
                <a:cs typeface="Verdana"/>
              </a:rPr>
              <a:t>veya</a:t>
            </a:r>
            <a:r>
              <a:rPr sz="2000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akıma</a:t>
            </a:r>
            <a:r>
              <a:rPr sz="2000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15" dirty="0">
                <a:solidFill>
                  <a:srgbClr val="FFFFFF"/>
                </a:solidFill>
                <a:latin typeface="Verdana"/>
                <a:cs typeface="Verdana"/>
              </a:rPr>
              <a:t>bağlı</a:t>
            </a:r>
            <a:r>
              <a:rPr sz="2000" spc="-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15" dirty="0">
                <a:solidFill>
                  <a:srgbClr val="FFFFFF"/>
                </a:solidFill>
                <a:latin typeface="Verdana"/>
                <a:cs typeface="Verdana"/>
              </a:rPr>
              <a:t>olan</a:t>
            </a:r>
            <a:r>
              <a:rPr sz="20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30" dirty="0">
                <a:solidFill>
                  <a:srgbClr val="FFFFFF"/>
                </a:solidFill>
                <a:latin typeface="Verdana"/>
                <a:cs typeface="Verdana"/>
              </a:rPr>
              <a:t>kaynak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60" dirty="0">
                <a:solidFill>
                  <a:srgbClr val="FFFFFF"/>
                </a:solidFill>
                <a:latin typeface="Verdana"/>
                <a:cs typeface="Verdana"/>
              </a:rPr>
              <a:t>çeşididir.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287782"/>
            <a:ext cx="780351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0"/>
              </a:spcBef>
              <a:tabLst>
                <a:tab pos="35560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70" dirty="0">
                <a:solidFill>
                  <a:srgbClr val="FFFFFF"/>
                </a:solidFill>
                <a:latin typeface="Verdana"/>
                <a:cs typeface="Verdana"/>
              </a:rPr>
              <a:t>Bağımlı</a:t>
            </a:r>
            <a:r>
              <a:rPr sz="2000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45" dirty="0">
                <a:solidFill>
                  <a:srgbClr val="FFFFFF"/>
                </a:solidFill>
                <a:latin typeface="Verdana"/>
                <a:cs typeface="Verdana"/>
              </a:rPr>
              <a:t>kaynaklar</a:t>
            </a:r>
            <a:r>
              <a:rPr sz="2000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25" dirty="0">
                <a:solidFill>
                  <a:srgbClr val="FFFFFF"/>
                </a:solidFill>
                <a:latin typeface="Verdana"/>
                <a:cs typeface="Verdana"/>
              </a:rPr>
              <a:t>baklava</a:t>
            </a:r>
            <a:r>
              <a:rPr sz="2000" spc="-1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95" dirty="0">
                <a:solidFill>
                  <a:srgbClr val="FFFFFF"/>
                </a:solidFill>
                <a:latin typeface="Verdana"/>
                <a:cs typeface="Verdana"/>
              </a:rPr>
              <a:t>dilimi</a:t>
            </a:r>
            <a:r>
              <a:rPr sz="20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70" dirty="0">
                <a:solidFill>
                  <a:srgbClr val="FFFFFF"/>
                </a:solidFill>
                <a:latin typeface="Verdana"/>
                <a:cs typeface="Verdana"/>
              </a:rPr>
              <a:t>şeklinde,</a:t>
            </a:r>
            <a:r>
              <a:rPr sz="20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60" dirty="0">
                <a:solidFill>
                  <a:srgbClr val="FFFFFF"/>
                </a:solidFill>
                <a:latin typeface="Verdana"/>
                <a:cs typeface="Verdana"/>
              </a:rPr>
              <a:t>bağımsız</a:t>
            </a:r>
            <a:r>
              <a:rPr sz="2000" spc="-1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45" dirty="0">
                <a:solidFill>
                  <a:srgbClr val="FFFFFF"/>
                </a:solidFill>
                <a:latin typeface="Verdana"/>
                <a:cs typeface="Verdana"/>
              </a:rPr>
              <a:t>kaynaklar  </a:t>
            </a:r>
            <a:r>
              <a:rPr sz="2000" spc="-105" dirty="0">
                <a:solidFill>
                  <a:srgbClr val="FFFFFF"/>
                </a:solidFill>
                <a:latin typeface="Verdana"/>
                <a:cs typeface="Verdana"/>
              </a:rPr>
              <a:t>ise </a:t>
            </a:r>
            <a:r>
              <a:rPr sz="2000" spc="-5" dirty="0">
                <a:solidFill>
                  <a:srgbClr val="FFFFFF"/>
                </a:solidFill>
                <a:latin typeface="Verdana"/>
                <a:cs typeface="Verdana"/>
              </a:rPr>
              <a:t>daire </a:t>
            </a:r>
            <a:r>
              <a:rPr sz="2000" spc="-40" dirty="0">
                <a:solidFill>
                  <a:srgbClr val="FFFFFF"/>
                </a:solidFill>
                <a:latin typeface="Verdana"/>
                <a:cs typeface="Verdana"/>
              </a:rPr>
              <a:t>sembolüyle</a:t>
            </a:r>
            <a:r>
              <a:rPr sz="2000" spc="-4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05" dirty="0">
                <a:solidFill>
                  <a:srgbClr val="FFFFFF"/>
                </a:solidFill>
                <a:latin typeface="Verdana"/>
                <a:cs typeface="Verdana"/>
              </a:rPr>
              <a:t>gösterilirler.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4048505"/>
            <a:ext cx="800036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0"/>
              </a:spcBef>
              <a:tabLst>
                <a:tab pos="42545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	</a:t>
            </a:r>
            <a:r>
              <a:rPr sz="2000" spc="35" dirty="0">
                <a:solidFill>
                  <a:srgbClr val="FFFFFF"/>
                </a:solidFill>
                <a:latin typeface="Verdana"/>
                <a:cs typeface="Verdana"/>
              </a:rPr>
              <a:t>(a)’da </a:t>
            </a:r>
            <a:r>
              <a:rPr sz="2000" spc="-20" dirty="0">
                <a:solidFill>
                  <a:srgbClr val="FFFFFF"/>
                </a:solidFill>
                <a:latin typeface="Verdana"/>
                <a:cs typeface="Verdana"/>
              </a:rPr>
              <a:t>bağımlı </a:t>
            </a:r>
            <a:r>
              <a:rPr sz="2000" spc="-80" dirty="0">
                <a:solidFill>
                  <a:srgbClr val="FFFFFF"/>
                </a:solidFill>
                <a:latin typeface="Verdana"/>
                <a:cs typeface="Verdana"/>
              </a:rPr>
              <a:t>gerilim </a:t>
            </a:r>
            <a:r>
              <a:rPr sz="2000" spc="-30" dirty="0">
                <a:solidFill>
                  <a:srgbClr val="FFFFFF"/>
                </a:solidFill>
                <a:latin typeface="Verdana"/>
                <a:cs typeface="Verdana"/>
              </a:rPr>
              <a:t>kaynağı, </a:t>
            </a:r>
            <a:r>
              <a:rPr sz="2000" spc="15" dirty="0">
                <a:solidFill>
                  <a:srgbClr val="FFFFFF"/>
                </a:solidFill>
                <a:latin typeface="Verdana"/>
                <a:cs typeface="Verdana"/>
              </a:rPr>
              <a:t>(b)’de </a:t>
            </a:r>
            <a:r>
              <a:rPr sz="2000" spc="-60" dirty="0">
                <a:solidFill>
                  <a:srgbClr val="FFFFFF"/>
                </a:solidFill>
                <a:latin typeface="Verdana"/>
                <a:cs typeface="Verdana"/>
              </a:rPr>
              <a:t>bağımsız </a:t>
            </a:r>
            <a:r>
              <a:rPr sz="2000" spc="-85" dirty="0">
                <a:solidFill>
                  <a:srgbClr val="FFFFFF"/>
                </a:solidFill>
                <a:latin typeface="Verdana"/>
                <a:cs typeface="Verdana"/>
              </a:rPr>
              <a:t>gerilim  </a:t>
            </a:r>
            <a:r>
              <a:rPr sz="2000" spc="-30" dirty="0">
                <a:solidFill>
                  <a:srgbClr val="FFFFFF"/>
                </a:solidFill>
                <a:latin typeface="Verdana"/>
                <a:cs typeface="Verdana"/>
              </a:rPr>
              <a:t>kaynağı,</a:t>
            </a:r>
            <a:r>
              <a:rPr sz="20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Verdana"/>
                <a:cs typeface="Verdana"/>
              </a:rPr>
              <a:t>(c)’de</a:t>
            </a:r>
            <a:r>
              <a:rPr sz="20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Verdana"/>
                <a:cs typeface="Verdana"/>
              </a:rPr>
              <a:t>bağımlı</a:t>
            </a:r>
            <a:r>
              <a:rPr sz="2000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60" dirty="0">
                <a:solidFill>
                  <a:srgbClr val="FFFFFF"/>
                </a:solidFill>
                <a:latin typeface="Verdana"/>
                <a:cs typeface="Verdana"/>
              </a:rPr>
              <a:t>akım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kaynağı</a:t>
            </a:r>
            <a:r>
              <a:rPr sz="20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25" dirty="0">
                <a:solidFill>
                  <a:srgbClr val="FFFFFF"/>
                </a:solidFill>
                <a:latin typeface="Verdana"/>
                <a:cs typeface="Verdana"/>
              </a:rPr>
              <a:t>ve</a:t>
            </a:r>
            <a:r>
              <a:rPr sz="20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15" dirty="0">
                <a:solidFill>
                  <a:srgbClr val="FFFFFF"/>
                </a:solidFill>
                <a:latin typeface="Verdana"/>
                <a:cs typeface="Verdana"/>
              </a:rPr>
              <a:t>(d)’de</a:t>
            </a:r>
            <a:r>
              <a:rPr sz="200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60" dirty="0">
                <a:solidFill>
                  <a:srgbClr val="FFFFFF"/>
                </a:solidFill>
                <a:latin typeface="Verdana"/>
                <a:cs typeface="Verdana"/>
              </a:rPr>
              <a:t>bağımsız</a:t>
            </a:r>
            <a:r>
              <a:rPr sz="2000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60" dirty="0">
                <a:solidFill>
                  <a:srgbClr val="FFFFFF"/>
                </a:solidFill>
                <a:latin typeface="Verdana"/>
                <a:cs typeface="Verdana"/>
              </a:rPr>
              <a:t>akım  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kaynağı</a:t>
            </a:r>
            <a:r>
              <a:rPr sz="20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75" dirty="0">
                <a:solidFill>
                  <a:srgbClr val="FFFFFF"/>
                </a:solidFill>
                <a:latin typeface="Verdana"/>
                <a:cs typeface="Verdana"/>
              </a:rPr>
              <a:t>gösterilmektedir.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9495" y="1269491"/>
            <a:ext cx="8065008" cy="18714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ZAMAN </a:t>
            </a:r>
            <a:r>
              <a:rPr spc="-5" dirty="0"/>
              <a:t>BAĞIMLILIĞINA </a:t>
            </a:r>
            <a:r>
              <a:rPr dirty="0"/>
              <a:t>GÖRE</a:t>
            </a:r>
            <a:r>
              <a:rPr spc="-90" dirty="0"/>
              <a:t> </a:t>
            </a:r>
            <a:r>
              <a:rPr dirty="0"/>
              <a:t>SINIFLANDIRMA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-29768" y="587831"/>
            <a:ext cx="8484870" cy="4899660"/>
          </a:xfrm>
          <a:prstGeom prst="rect">
            <a:avLst/>
          </a:prstGeom>
        </p:spPr>
        <p:txBody>
          <a:bodyPr vert="horz" wrap="square" lIns="0" tIns="199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70"/>
              </a:spcBef>
            </a:pPr>
            <a:r>
              <a:rPr sz="2500" u="heavy" spc="100" dirty="0">
                <a:solidFill>
                  <a:srgbClr val="EBEBEB"/>
                </a:solidFill>
                <a:uFill>
                  <a:solidFill>
                    <a:srgbClr val="EBEBEB"/>
                  </a:solidFill>
                </a:uFill>
                <a:latin typeface="Verdana"/>
                <a:cs typeface="Verdana"/>
              </a:rPr>
              <a:t>DC </a:t>
            </a:r>
            <a:r>
              <a:rPr sz="2500" u="heavy" spc="-110" dirty="0">
                <a:solidFill>
                  <a:srgbClr val="EBEBEB"/>
                </a:solidFill>
                <a:uFill>
                  <a:solidFill>
                    <a:srgbClr val="EBEBEB"/>
                  </a:solidFill>
                </a:uFill>
                <a:latin typeface="Verdana"/>
                <a:cs typeface="Verdana"/>
              </a:rPr>
              <a:t>VE </a:t>
            </a:r>
            <a:r>
              <a:rPr sz="2500" u="heavy" spc="210" dirty="0">
                <a:solidFill>
                  <a:srgbClr val="EBEBEB"/>
                </a:solidFill>
                <a:uFill>
                  <a:solidFill>
                    <a:srgbClr val="EBEBEB"/>
                  </a:solidFill>
                </a:uFill>
                <a:latin typeface="Verdana"/>
                <a:cs typeface="Verdana"/>
              </a:rPr>
              <a:t>AC</a:t>
            </a:r>
            <a:r>
              <a:rPr sz="2500" u="heavy" spc="-545" dirty="0">
                <a:solidFill>
                  <a:srgbClr val="EBEBEB"/>
                </a:solidFill>
                <a:uFill>
                  <a:solidFill>
                    <a:srgbClr val="EBEBEB"/>
                  </a:solidFill>
                </a:uFill>
                <a:latin typeface="Verdana"/>
                <a:cs typeface="Verdana"/>
              </a:rPr>
              <a:t> </a:t>
            </a:r>
            <a:r>
              <a:rPr sz="2500" u="heavy" spc="-70" dirty="0">
                <a:solidFill>
                  <a:srgbClr val="EBEBEB"/>
                </a:solidFill>
                <a:uFill>
                  <a:solidFill>
                    <a:srgbClr val="EBEBEB"/>
                  </a:solidFill>
                </a:uFill>
                <a:latin typeface="Verdana"/>
                <a:cs typeface="Verdana"/>
              </a:rPr>
              <a:t>KAYNAKLAR</a:t>
            </a:r>
            <a:endParaRPr sz="2500">
              <a:latin typeface="Verdana"/>
              <a:cs typeface="Verdana"/>
            </a:endParaRPr>
          </a:p>
          <a:p>
            <a:pPr marL="921385" marR="814069" indent="-343535">
              <a:lnSpc>
                <a:spcPct val="100000"/>
              </a:lnSpc>
              <a:spcBef>
                <a:spcPts val="1655"/>
              </a:spcBef>
            </a:pPr>
            <a:r>
              <a:rPr sz="2250" spc="380" dirty="0">
                <a:solidFill>
                  <a:srgbClr val="89D0D5"/>
                </a:solidFill>
                <a:latin typeface="Arial"/>
                <a:cs typeface="Arial"/>
              </a:rPr>
              <a:t> </a:t>
            </a:r>
            <a:r>
              <a:rPr sz="2800" spc="-55" dirty="0">
                <a:solidFill>
                  <a:srgbClr val="FFFFFF"/>
                </a:solidFill>
                <a:latin typeface="Verdana"/>
                <a:cs typeface="Verdana"/>
              </a:rPr>
              <a:t>Kaynak </a:t>
            </a:r>
            <a:r>
              <a:rPr sz="2800" spc="-80" dirty="0">
                <a:solidFill>
                  <a:srgbClr val="FFFFFF"/>
                </a:solidFill>
                <a:latin typeface="Verdana"/>
                <a:cs typeface="Verdana"/>
              </a:rPr>
              <a:t>sınıflandırmalarından</a:t>
            </a:r>
            <a:r>
              <a:rPr sz="2800" spc="-7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135" dirty="0">
                <a:solidFill>
                  <a:srgbClr val="FFFFFF"/>
                </a:solidFill>
                <a:latin typeface="Verdana"/>
                <a:cs typeface="Verdana"/>
              </a:rPr>
              <a:t>bir </a:t>
            </a:r>
            <a:r>
              <a:rPr sz="2800" spc="-80" dirty="0">
                <a:solidFill>
                  <a:srgbClr val="FFFFFF"/>
                </a:solidFill>
                <a:latin typeface="Verdana"/>
                <a:cs typeface="Verdana"/>
              </a:rPr>
              <a:t>diğeri,  </a:t>
            </a: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zaman </a:t>
            </a:r>
            <a:r>
              <a:rPr sz="2800" spc="-45" dirty="0">
                <a:solidFill>
                  <a:srgbClr val="FFFFFF"/>
                </a:solidFill>
                <a:latin typeface="Verdana"/>
                <a:cs typeface="Verdana"/>
              </a:rPr>
              <a:t>bağımlılığına </a:t>
            </a:r>
            <a:r>
              <a:rPr sz="2800" spc="15" dirty="0">
                <a:solidFill>
                  <a:srgbClr val="FFFFFF"/>
                </a:solidFill>
                <a:latin typeface="Verdana"/>
                <a:cs typeface="Verdana"/>
              </a:rPr>
              <a:t>göre </a:t>
            </a:r>
            <a:r>
              <a:rPr sz="2800" spc="-10" dirty="0">
                <a:solidFill>
                  <a:srgbClr val="FFFFFF"/>
                </a:solidFill>
                <a:latin typeface="Verdana"/>
                <a:cs typeface="Verdana"/>
              </a:rPr>
              <a:t>yapılan </a:t>
            </a:r>
            <a:r>
              <a:rPr sz="2800" spc="114" dirty="0">
                <a:solidFill>
                  <a:srgbClr val="FFFFFF"/>
                </a:solidFill>
                <a:latin typeface="Verdana"/>
                <a:cs typeface="Verdana"/>
              </a:rPr>
              <a:t>DC  </a:t>
            </a:r>
            <a:r>
              <a:rPr sz="2800" spc="-50" dirty="0">
                <a:solidFill>
                  <a:srgbClr val="FFFFFF"/>
                </a:solidFill>
                <a:latin typeface="Verdana"/>
                <a:cs typeface="Verdana"/>
              </a:rPr>
              <a:t>kaynak </a:t>
            </a:r>
            <a:r>
              <a:rPr sz="2800" spc="15" dirty="0">
                <a:solidFill>
                  <a:srgbClr val="FFFFFF"/>
                </a:solidFill>
                <a:latin typeface="Verdana"/>
                <a:cs typeface="Verdana"/>
              </a:rPr>
              <a:t>ve </a:t>
            </a:r>
            <a:r>
              <a:rPr sz="2800" spc="235" dirty="0">
                <a:solidFill>
                  <a:srgbClr val="FFFFFF"/>
                </a:solidFill>
                <a:latin typeface="Verdana"/>
                <a:cs typeface="Verdana"/>
              </a:rPr>
              <a:t>AC</a:t>
            </a:r>
            <a:r>
              <a:rPr sz="2800" spc="-7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Verdana"/>
                <a:cs typeface="Verdana"/>
              </a:rPr>
              <a:t>kaynak </a:t>
            </a:r>
            <a:r>
              <a:rPr sz="2800" spc="-135" dirty="0">
                <a:solidFill>
                  <a:srgbClr val="FFFFFF"/>
                </a:solidFill>
                <a:latin typeface="Verdana"/>
                <a:cs typeface="Verdana"/>
              </a:rPr>
              <a:t>sınıflandırmasıdır.</a:t>
            </a:r>
            <a:endParaRPr sz="2800">
              <a:latin typeface="Verdana"/>
              <a:cs typeface="Verdana"/>
            </a:endParaRPr>
          </a:p>
          <a:p>
            <a:pPr marL="577850">
              <a:lnSpc>
                <a:spcPct val="100000"/>
              </a:lnSpc>
              <a:spcBef>
                <a:spcPts val="1010"/>
              </a:spcBef>
              <a:tabLst>
                <a:tab pos="1020444" algn="l"/>
              </a:tabLst>
            </a:pPr>
            <a:r>
              <a:rPr sz="2250" spc="38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800" spc="120" dirty="0">
                <a:solidFill>
                  <a:srgbClr val="FFFFFF"/>
                </a:solidFill>
                <a:latin typeface="Verdana"/>
                <a:cs typeface="Verdana"/>
              </a:rPr>
              <a:t>DC </a:t>
            </a:r>
            <a:r>
              <a:rPr sz="2800" spc="-85" dirty="0">
                <a:solidFill>
                  <a:srgbClr val="FFFFFF"/>
                </a:solidFill>
                <a:latin typeface="Verdana"/>
                <a:cs typeface="Verdana"/>
              </a:rPr>
              <a:t>kaynakların </a:t>
            </a:r>
            <a:r>
              <a:rPr sz="2800" spc="-150" dirty="0">
                <a:solidFill>
                  <a:srgbClr val="FFFFFF"/>
                </a:solidFill>
                <a:latin typeface="Verdana"/>
                <a:cs typeface="Verdana"/>
              </a:rPr>
              <a:t>çıkışı</a:t>
            </a:r>
            <a:r>
              <a:rPr sz="2800" spc="-6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40" dirty="0">
                <a:solidFill>
                  <a:srgbClr val="FFFFFF"/>
                </a:solidFill>
                <a:latin typeface="Verdana"/>
                <a:cs typeface="Verdana"/>
              </a:rPr>
              <a:t>zamandan</a:t>
            </a:r>
            <a:endParaRPr sz="2800">
              <a:latin typeface="Verdana"/>
              <a:cs typeface="Verdana"/>
            </a:endParaRPr>
          </a:p>
          <a:p>
            <a:pPr marL="921385" marR="5080">
              <a:lnSpc>
                <a:spcPct val="100000"/>
              </a:lnSpc>
              <a:spcBef>
                <a:spcPts val="5"/>
              </a:spcBef>
            </a:pPr>
            <a:r>
              <a:rPr sz="2800" spc="-85" dirty="0">
                <a:solidFill>
                  <a:srgbClr val="FFFFFF"/>
                </a:solidFill>
                <a:latin typeface="Verdana"/>
                <a:cs typeface="Verdana"/>
              </a:rPr>
              <a:t>bağımsız </a:t>
            </a:r>
            <a:r>
              <a:rPr sz="2800" spc="-125" dirty="0">
                <a:solidFill>
                  <a:srgbClr val="FFFFFF"/>
                </a:solidFill>
                <a:latin typeface="Verdana"/>
                <a:cs typeface="Verdana"/>
              </a:rPr>
              <a:t>iken, </a:t>
            </a:r>
            <a:r>
              <a:rPr sz="2800" spc="225" dirty="0">
                <a:solidFill>
                  <a:srgbClr val="FFFFFF"/>
                </a:solidFill>
                <a:latin typeface="Verdana"/>
                <a:cs typeface="Verdana"/>
              </a:rPr>
              <a:t>AC</a:t>
            </a:r>
            <a:r>
              <a:rPr sz="2800" spc="-5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85" dirty="0">
                <a:solidFill>
                  <a:srgbClr val="FFFFFF"/>
                </a:solidFill>
                <a:latin typeface="Verdana"/>
                <a:cs typeface="Verdana"/>
              </a:rPr>
              <a:t>kaynakların </a:t>
            </a:r>
            <a:r>
              <a:rPr sz="2800" spc="-150" dirty="0">
                <a:solidFill>
                  <a:srgbClr val="FFFFFF"/>
                </a:solidFill>
                <a:latin typeface="Verdana"/>
                <a:cs typeface="Verdana"/>
              </a:rPr>
              <a:t>çıkışı </a:t>
            </a: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zamanla  </a:t>
            </a:r>
            <a:r>
              <a:rPr sz="2800" spc="-120" dirty="0">
                <a:solidFill>
                  <a:srgbClr val="FFFFFF"/>
                </a:solidFill>
                <a:latin typeface="Verdana"/>
                <a:cs typeface="Verdana"/>
              </a:rPr>
              <a:t>değişir. </a:t>
            </a:r>
            <a:r>
              <a:rPr sz="2800" spc="235" dirty="0">
                <a:solidFill>
                  <a:srgbClr val="FFFFFF"/>
                </a:solidFill>
                <a:latin typeface="Verdana"/>
                <a:cs typeface="Verdana"/>
              </a:rPr>
              <a:t>AC </a:t>
            </a:r>
            <a:r>
              <a:rPr sz="2800" spc="-85" dirty="0">
                <a:solidFill>
                  <a:srgbClr val="FFFFFF"/>
                </a:solidFill>
                <a:latin typeface="Verdana"/>
                <a:cs typeface="Verdana"/>
              </a:rPr>
              <a:t>kaynakların </a:t>
            </a:r>
            <a:r>
              <a:rPr sz="2800" spc="-150" dirty="0">
                <a:solidFill>
                  <a:srgbClr val="FFFFFF"/>
                </a:solidFill>
                <a:latin typeface="Verdana"/>
                <a:cs typeface="Verdana"/>
              </a:rPr>
              <a:t>çıkışı </a:t>
            </a:r>
            <a:r>
              <a:rPr sz="2800" spc="-40" dirty="0">
                <a:solidFill>
                  <a:srgbClr val="FFFFFF"/>
                </a:solidFill>
                <a:latin typeface="Verdana"/>
                <a:cs typeface="Verdana"/>
              </a:rPr>
              <a:t>zamanın </a:t>
            </a:r>
            <a:r>
              <a:rPr sz="2800" spc="-135" dirty="0">
                <a:solidFill>
                  <a:srgbClr val="FFFFFF"/>
                </a:solidFill>
                <a:latin typeface="Verdana"/>
                <a:cs typeface="Verdana"/>
              </a:rPr>
              <a:t>bir  </a:t>
            </a:r>
            <a:r>
              <a:rPr sz="2800" spc="-105" dirty="0">
                <a:solidFill>
                  <a:srgbClr val="FFFFFF"/>
                </a:solidFill>
                <a:latin typeface="Verdana"/>
                <a:cs typeface="Verdana"/>
              </a:rPr>
              <a:t>fonksiyonu</a:t>
            </a:r>
            <a:r>
              <a:rPr sz="2800" spc="-2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105" dirty="0">
                <a:solidFill>
                  <a:srgbClr val="FFFFFF"/>
                </a:solidFill>
                <a:latin typeface="Verdana"/>
                <a:cs typeface="Verdana"/>
              </a:rPr>
              <a:t>şeklindedir.</a:t>
            </a:r>
            <a:endParaRPr sz="2800">
              <a:latin typeface="Verdana"/>
              <a:cs typeface="Verdana"/>
            </a:endParaRPr>
          </a:p>
          <a:p>
            <a:pPr marL="921385" marR="163195" indent="-343535">
              <a:lnSpc>
                <a:spcPct val="100000"/>
              </a:lnSpc>
              <a:spcBef>
                <a:spcPts val="994"/>
              </a:spcBef>
            </a:pPr>
            <a:r>
              <a:rPr sz="2250" spc="380" dirty="0">
                <a:solidFill>
                  <a:srgbClr val="89D0D5"/>
                </a:solidFill>
                <a:latin typeface="Arial"/>
                <a:cs typeface="Arial"/>
              </a:rPr>
              <a:t></a:t>
            </a:r>
            <a:r>
              <a:rPr sz="2250" spc="100" dirty="0">
                <a:solidFill>
                  <a:srgbClr val="89D0D5"/>
                </a:solidFill>
                <a:latin typeface="Arial"/>
                <a:cs typeface="Arial"/>
              </a:rPr>
              <a:t> </a:t>
            </a:r>
            <a:r>
              <a:rPr sz="2800" spc="-65" dirty="0">
                <a:solidFill>
                  <a:srgbClr val="FFFFFF"/>
                </a:solidFill>
                <a:latin typeface="Verdana"/>
                <a:cs typeface="Verdana"/>
              </a:rPr>
              <a:t>Şekil’de</a:t>
            </a:r>
            <a:r>
              <a:rPr sz="2800" spc="-2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100" dirty="0">
                <a:solidFill>
                  <a:srgbClr val="FFFFFF"/>
                </a:solidFill>
                <a:latin typeface="Verdana"/>
                <a:cs typeface="Verdana"/>
              </a:rPr>
              <a:t>verilen</a:t>
            </a:r>
            <a:r>
              <a:rPr sz="2800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35" dirty="0">
                <a:solidFill>
                  <a:srgbClr val="FFFFFF"/>
                </a:solidFill>
                <a:latin typeface="Verdana"/>
                <a:cs typeface="Verdana"/>
              </a:rPr>
              <a:t>bağımlı</a:t>
            </a:r>
            <a:r>
              <a:rPr sz="2800" spc="-20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15" dirty="0">
                <a:solidFill>
                  <a:srgbClr val="FFFFFF"/>
                </a:solidFill>
                <a:latin typeface="Verdana"/>
                <a:cs typeface="Verdana"/>
              </a:rPr>
              <a:t>ve</a:t>
            </a:r>
            <a:r>
              <a:rPr sz="2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85" dirty="0">
                <a:solidFill>
                  <a:srgbClr val="FFFFFF"/>
                </a:solidFill>
                <a:latin typeface="Verdana"/>
                <a:cs typeface="Verdana"/>
              </a:rPr>
              <a:t>bağımsız</a:t>
            </a:r>
            <a:r>
              <a:rPr sz="2800" spc="-1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145" dirty="0">
                <a:solidFill>
                  <a:srgbClr val="FFFFFF"/>
                </a:solidFill>
                <a:latin typeface="Verdana"/>
                <a:cs typeface="Verdana"/>
              </a:rPr>
              <a:t>kaynak  </a:t>
            </a:r>
            <a:r>
              <a:rPr sz="2800" spc="-120" dirty="0">
                <a:solidFill>
                  <a:srgbClr val="FFFFFF"/>
                </a:solidFill>
                <a:latin typeface="Verdana"/>
                <a:cs typeface="Verdana"/>
              </a:rPr>
              <a:t>gösterimleri </a:t>
            </a:r>
            <a:r>
              <a:rPr sz="2800" spc="114" dirty="0">
                <a:solidFill>
                  <a:srgbClr val="FFFFFF"/>
                </a:solidFill>
                <a:latin typeface="Verdana"/>
                <a:cs typeface="Verdana"/>
              </a:rPr>
              <a:t>DC </a:t>
            </a:r>
            <a:r>
              <a:rPr sz="2800" spc="-70" dirty="0">
                <a:solidFill>
                  <a:srgbClr val="FFFFFF"/>
                </a:solidFill>
                <a:latin typeface="Verdana"/>
                <a:cs typeface="Verdana"/>
              </a:rPr>
              <a:t>kaynaklar </a:t>
            </a:r>
            <a:r>
              <a:rPr sz="2800" spc="-30" dirty="0">
                <a:solidFill>
                  <a:srgbClr val="FFFFFF"/>
                </a:solidFill>
                <a:latin typeface="Verdana"/>
                <a:cs typeface="Verdana"/>
              </a:rPr>
              <a:t>için</a:t>
            </a:r>
            <a:r>
              <a:rPr sz="2800" spc="-7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170" dirty="0">
                <a:solidFill>
                  <a:srgbClr val="FFFFFF"/>
                </a:solidFill>
                <a:latin typeface="Verdana"/>
                <a:cs typeface="Verdana"/>
              </a:rPr>
              <a:t>kullanılır.</a:t>
            </a:r>
            <a:endParaRPr sz="2800">
              <a:latin typeface="Verdana"/>
              <a:cs typeface="Verdan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3676" y="473405"/>
            <a:ext cx="298640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b="0" spc="25" dirty="0">
                <a:latin typeface="Verdana"/>
                <a:cs typeface="Verdana"/>
              </a:rPr>
              <a:t>KAYNAKÇA</a:t>
            </a:r>
            <a:endParaRPr sz="42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6576" y="2080387"/>
            <a:ext cx="6499860" cy="2973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  <a:hlinkClick r:id="rId2"/>
              </a:rPr>
              <a:t>	</a:t>
            </a:r>
            <a:r>
              <a:rPr sz="2000" u="heavy" spc="-80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Verdana"/>
                <a:cs typeface="Verdana"/>
                <a:hlinkClick r:id="rId2"/>
              </a:rPr>
              <a:t>http://elektronikhobi.net/elektrik-kaynaklari-ve-</a:t>
            </a:r>
            <a:endParaRPr sz="2000">
              <a:latin typeface="Verdana"/>
              <a:cs typeface="Verdana"/>
            </a:endParaRPr>
          </a:p>
          <a:p>
            <a:pPr marL="355600">
              <a:lnSpc>
                <a:spcPct val="100000"/>
              </a:lnSpc>
            </a:pPr>
            <a:r>
              <a:rPr sz="2000" u="heavy" spc="-8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Verdana"/>
                <a:cs typeface="Verdana"/>
                <a:hlinkClick r:id="rId2"/>
              </a:rPr>
              <a:t>kaynaklarin-siniflandirilmasi/</a:t>
            </a:r>
            <a:endParaRPr sz="2000">
              <a:latin typeface="Verdana"/>
              <a:cs typeface="Verdana"/>
            </a:endParaRPr>
          </a:p>
          <a:p>
            <a:pPr marL="355600" marR="27305" indent="-3429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  <a:hlinkClick r:id="rId3"/>
              </a:rPr>
              <a:t>	</a:t>
            </a:r>
            <a:r>
              <a:rPr sz="2000" u="heavy" spc="-90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Verdana"/>
                <a:cs typeface="Verdana"/>
                <a:hlinkClick r:id="rId3"/>
              </a:rPr>
              <a:t>http://www.yildiz.edu.tr/~uzun/ED_PDF/DevreDers </a:t>
            </a:r>
            <a:r>
              <a:rPr sz="2000" spc="-90" dirty="0">
                <a:solidFill>
                  <a:srgbClr val="57C1B9"/>
                </a:solidFill>
                <a:latin typeface="Verdana"/>
                <a:cs typeface="Verdana"/>
                <a:hlinkClick r:id="rId3"/>
              </a:rPr>
              <a:t> </a:t>
            </a:r>
            <a:r>
              <a:rPr sz="2000" u="heavy" spc="-60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Verdana"/>
                <a:cs typeface="Verdana"/>
                <a:hlinkClick r:id="rId3"/>
              </a:rPr>
              <a:t>01.pdf</a:t>
            </a:r>
            <a:endParaRPr sz="20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  <a:hlinkClick r:id="rId4"/>
              </a:rPr>
              <a:t>	</a:t>
            </a:r>
            <a:r>
              <a:rPr sz="2000" u="heavy" spc="-6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Verdana"/>
                <a:cs typeface="Verdana"/>
                <a:hlinkClick r:id="rId4"/>
              </a:rPr>
              <a:t>http://kisi.deu.edu.tr/levent.cetin/h01.pdf</a:t>
            </a:r>
            <a:endParaRPr sz="2000">
              <a:latin typeface="Verdana"/>
              <a:cs typeface="Verdana"/>
            </a:endParaRPr>
          </a:p>
          <a:p>
            <a:pPr marL="355600" marR="5080" indent="-3429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  <a:hlinkClick r:id="rId5"/>
              </a:rPr>
              <a:t>	</a:t>
            </a:r>
            <a:r>
              <a:rPr sz="2000" u="heavy" spc="-4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Verdana"/>
                <a:cs typeface="Verdana"/>
                <a:hlinkClick r:id="rId5"/>
              </a:rPr>
              <a:t>http://ehm.kocaeli.edu.tr/dersnotlari_data/obuyu </a:t>
            </a:r>
            <a:r>
              <a:rPr sz="2000" spc="-45" dirty="0">
                <a:solidFill>
                  <a:srgbClr val="57C1B9"/>
                </a:solidFill>
                <a:latin typeface="Verdana"/>
                <a:cs typeface="Verdana"/>
                <a:hlinkClick r:id="rId5"/>
              </a:rPr>
              <a:t> </a:t>
            </a:r>
            <a:r>
              <a:rPr sz="2000" u="heavy" spc="-12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Verdana"/>
                <a:cs typeface="Verdana"/>
                <a:hlinkClick r:id="rId5"/>
              </a:rPr>
              <a:t>k/Elektrik%20Devre%20Temelleri/Ders-1.pdf</a:t>
            </a:r>
            <a:endParaRPr sz="20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140" dirty="0">
                <a:solidFill>
                  <a:srgbClr val="FFFFFF"/>
                </a:solidFill>
                <a:latin typeface="Verdana"/>
                <a:cs typeface="Verdana"/>
              </a:rPr>
              <a:t>Elektrik </a:t>
            </a:r>
            <a:r>
              <a:rPr sz="2000" spc="-70" dirty="0">
                <a:solidFill>
                  <a:srgbClr val="FFFFFF"/>
                </a:solidFill>
                <a:latin typeface="Verdana"/>
                <a:cs typeface="Verdana"/>
              </a:rPr>
              <a:t>Devreleri </a:t>
            </a:r>
            <a:r>
              <a:rPr sz="2000" spc="10" dirty="0">
                <a:solidFill>
                  <a:srgbClr val="FFFFFF"/>
                </a:solidFill>
                <a:latin typeface="Verdana"/>
                <a:cs typeface="Verdana"/>
              </a:rPr>
              <a:t>Palme </a:t>
            </a:r>
            <a:r>
              <a:rPr sz="2000" spc="-55" dirty="0">
                <a:solidFill>
                  <a:srgbClr val="FFFFFF"/>
                </a:solidFill>
                <a:latin typeface="Verdana"/>
                <a:cs typeface="Verdana"/>
              </a:rPr>
              <a:t>Yayıncılık</a:t>
            </a:r>
            <a:r>
              <a:rPr sz="2000" spc="-5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70" dirty="0">
                <a:solidFill>
                  <a:srgbClr val="FFFFFF"/>
                </a:solidFill>
                <a:latin typeface="Verdana"/>
                <a:cs typeface="Verdana"/>
              </a:rPr>
              <a:t>NİLSSON&amp;RIEDEL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3676" y="476453"/>
            <a:ext cx="292989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dirty="0"/>
              <a:t>GERİLİM</a:t>
            </a:r>
            <a:r>
              <a:rPr sz="4200" spc="-85" dirty="0"/>
              <a:t> </a:t>
            </a:r>
            <a:r>
              <a:rPr sz="4200" dirty="0"/>
              <a:t>(v)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906576" y="2080387"/>
            <a:ext cx="6496050" cy="1067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90" dirty="0">
                <a:solidFill>
                  <a:srgbClr val="FFFFFF"/>
                </a:solidFill>
                <a:latin typeface="Verdana"/>
                <a:cs typeface="Verdana"/>
              </a:rPr>
              <a:t>Pozitif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25" dirty="0">
                <a:solidFill>
                  <a:srgbClr val="FFFFFF"/>
                </a:solidFill>
                <a:latin typeface="Verdana"/>
                <a:cs typeface="Verdana"/>
              </a:rPr>
              <a:t>ve</a:t>
            </a:r>
            <a:r>
              <a:rPr sz="2000" spc="-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negatif</a:t>
            </a:r>
            <a:r>
              <a:rPr sz="2000" spc="-1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14" dirty="0">
                <a:solidFill>
                  <a:srgbClr val="FFFFFF"/>
                </a:solidFill>
                <a:latin typeface="Verdana"/>
                <a:cs typeface="Verdana"/>
              </a:rPr>
              <a:t>yük</a:t>
            </a:r>
            <a:r>
              <a:rPr sz="20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60" dirty="0">
                <a:solidFill>
                  <a:srgbClr val="FFFFFF"/>
                </a:solidFill>
                <a:latin typeface="Verdana"/>
                <a:cs typeface="Verdana"/>
              </a:rPr>
              <a:t>birbirinden</a:t>
            </a:r>
            <a:r>
              <a:rPr sz="20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65" dirty="0">
                <a:solidFill>
                  <a:srgbClr val="FFFFFF"/>
                </a:solidFill>
                <a:latin typeface="Verdana"/>
                <a:cs typeface="Verdana"/>
              </a:rPr>
              <a:t>ayrıldığı</a:t>
            </a:r>
            <a:r>
              <a:rPr sz="2000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Verdana"/>
                <a:cs typeface="Verdana"/>
              </a:rPr>
              <a:t>zaman</a:t>
            </a:r>
            <a:endParaRPr sz="2000">
              <a:latin typeface="Verdana"/>
              <a:cs typeface="Verdana"/>
            </a:endParaRPr>
          </a:p>
          <a:p>
            <a:pPr marL="355600">
              <a:lnSpc>
                <a:spcPct val="100000"/>
              </a:lnSpc>
            </a:pPr>
            <a:r>
              <a:rPr sz="2000" spc="-85" dirty="0">
                <a:solidFill>
                  <a:srgbClr val="FFFFFF"/>
                </a:solidFill>
                <a:latin typeface="Verdana"/>
                <a:cs typeface="Verdana"/>
              </a:rPr>
              <a:t>enerji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40" dirty="0">
                <a:solidFill>
                  <a:srgbClr val="FFFFFF"/>
                </a:solidFill>
                <a:latin typeface="Verdana"/>
                <a:cs typeface="Verdana"/>
              </a:rPr>
              <a:t>harcanır.</a:t>
            </a:r>
            <a:endParaRPr sz="20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80" dirty="0">
                <a:solidFill>
                  <a:srgbClr val="FFFFFF"/>
                </a:solidFill>
                <a:latin typeface="Verdana"/>
                <a:cs typeface="Verdana"/>
              </a:rPr>
              <a:t>Gerilim,</a:t>
            </a:r>
            <a:r>
              <a:rPr sz="2000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ayrılmadan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dolayı</a:t>
            </a:r>
            <a:r>
              <a:rPr sz="20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45" dirty="0">
                <a:solidFill>
                  <a:srgbClr val="FFFFFF"/>
                </a:solidFill>
                <a:latin typeface="Verdana"/>
                <a:cs typeface="Verdana"/>
              </a:rPr>
              <a:t>oluşan</a:t>
            </a:r>
            <a:r>
              <a:rPr sz="2000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05" dirty="0">
                <a:solidFill>
                  <a:srgbClr val="FFFFFF"/>
                </a:solidFill>
                <a:latin typeface="Verdana"/>
                <a:cs typeface="Verdana"/>
              </a:rPr>
              <a:t>birim</a:t>
            </a:r>
            <a:r>
              <a:rPr sz="2000" spc="-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14" dirty="0">
                <a:solidFill>
                  <a:srgbClr val="FFFFFF"/>
                </a:solidFill>
                <a:latin typeface="Verdana"/>
                <a:cs typeface="Verdana"/>
              </a:rPr>
              <a:t>yük</a:t>
            </a:r>
            <a:r>
              <a:rPr sz="20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Verdana"/>
                <a:cs typeface="Verdana"/>
              </a:rPr>
              <a:t>başına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809358" y="3369690"/>
            <a:ext cx="276225" cy="17145"/>
          </a:xfrm>
          <a:custGeom>
            <a:avLst/>
            <a:gdLst/>
            <a:ahLst/>
            <a:cxnLst/>
            <a:rect l="l" t="t" r="r" b="b"/>
            <a:pathLst>
              <a:path w="276225" h="17145">
                <a:moveTo>
                  <a:pt x="275844" y="0"/>
                </a:moveTo>
                <a:lnTo>
                  <a:pt x="0" y="0"/>
                </a:lnTo>
                <a:lnTo>
                  <a:pt x="0" y="16763"/>
                </a:lnTo>
                <a:lnTo>
                  <a:pt x="275844" y="16763"/>
                </a:lnTo>
                <a:lnTo>
                  <a:pt x="2758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224076" y="3184017"/>
            <a:ext cx="58959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  <a:tabLst>
                <a:tab pos="1214120" algn="l"/>
              </a:tabLst>
            </a:pPr>
            <a:r>
              <a:rPr sz="2000" spc="-100" dirty="0">
                <a:solidFill>
                  <a:srgbClr val="FFFFFF"/>
                </a:solidFill>
                <a:latin typeface="Verdana"/>
                <a:cs typeface="Verdana"/>
              </a:rPr>
              <a:t>enerjidir.	</a:t>
            </a:r>
            <a:r>
              <a:rPr sz="2000" spc="-140" dirty="0">
                <a:solidFill>
                  <a:srgbClr val="FFFFFF"/>
                </a:solidFill>
                <a:latin typeface="Verdana"/>
                <a:cs typeface="Verdana"/>
              </a:rPr>
              <a:t>Bu</a:t>
            </a:r>
            <a:r>
              <a:rPr sz="20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oran</a:t>
            </a:r>
            <a:r>
              <a:rPr sz="20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60" dirty="0">
                <a:solidFill>
                  <a:srgbClr val="FFFFFF"/>
                </a:solidFill>
                <a:latin typeface="Verdana"/>
                <a:cs typeface="Verdana"/>
              </a:rPr>
              <a:t>diferansiyel</a:t>
            </a:r>
            <a:r>
              <a:rPr sz="20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oran</a:t>
            </a:r>
            <a:r>
              <a:rPr sz="20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30" dirty="0">
                <a:solidFill>
                  <a:srgbClr val="FFFFFF"/>
                </a:solidFill>
                <a:latin typeface="Verdana"/>
                <a:cs typeface="Verdana"/>
              </a:rPr>
              <a:t>olarak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75" dirty="0">
                <a:solidFill>
                  <a:srgbClr val="FFFFFF"/>
                </a:solidFill>
                <a:latin typeface="Verdana"/>
                <a:cs typeface="Verdana"/>
              </a:rPr>
              <a:t>v</a:t>
            </a:r>
            <a:r>
              <a:rPr sz="20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425" dirty="0">
                <a:solidFill>
                  <a:srgbClr val="FFFFFF"/>
                </a:solidFill>
                <a:latin typeface="Verdana"/>
                <a:cs typeface="Verdana"/>
              </a:rPr>
              <a:t>=</a:t>
            </a:r>
            <a:r>
              <a:rPr sz="2000" spc="-4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175" spc="-37" baseline="45977" dirty="0">
                <a:solidFill>
                  <a:srgbClr val="FFFFFF"/>
                </a:solidFill>
                <a:latin typeface="Arial"/>
                <a:cs typeface="Arial"/>
              </a:rPr>
              <a:t>𝑑𝑤</a:t>
            </a:r>
            <a:endParaRPr sz="2175" baseline="45977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817614" y="3380612"/>
            <a:ext cx="255904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45" dirty="0">
                <a:solidFill>
                  <a:srgbClr val="FFFFFF"/>
                </a:solidFill>
                <a:latin typeface="Arial"/>
                <a:cs typeface="Arial"/>
              </a:rPr>
              <a:t>𝑑𝑞</a:t>
            </a:r>
            <a:endParaRPr sz="14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06576" y="3465788"/>
            <a:ext cx="3981450" cy="1755139"/>
          </a:xfrm>
          <a:prstGeom prst="rect">
            <a:avLst/>
          </a:prstGeom>
        </p:spPr>
        <p:txBody>
          <a:bodyPr vert="horz" wrap="square" lIns="0" tIns="140970" rIns="0" bIns="0" rtlCol="0">
            <a:spAutoFit/>
          </a:bodyPr>
          <a:lstStyle/>
          <a:p>
            <a:pPr marL="355600">
              <a:lnSpc>
                <a:spcPct val="100000"/>
              </a:lnSpc>
              <a:spcBef>
                <a:spcPts val="1110"/>
              </a:spcBef>
            </a:pP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biçiminde </a:t>
            </a:r>
            <a:r>
              <a:rPr sz="2000" spc="30" dirty="0">
                <a:solidFill>
                  <a:srgbClr val="FFFFFF"/>
                </a:solidFill>
                <a:latin typeface="Verdana"/>
                <a:cs typeface="Verdana"/>
              </a:rPr>
              <a:t>ifade </a:t>
            </a:r>
            <a:r>
              <a:rPr sz="2000" spc="-95" dirty="0">
                <a:solidFill>
                  <a:srgbClr val="FFFFFF"/>
                </a:solidFill>
                <a:latin typeface="Verdana"/>
                <a:cs typeface="Verdana"/>
              </a:rPr>
              <a:t>edilir.</a:t>
            </a:r>
            <a:r>
              <a:rPr sz="2000" spc="-5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Burada</a:t>
            </a:r>
            <a:endParaRPr sz="20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015"/>
              </a:spcBef>
            </a:pPr>
            <a:r>
              <a:rPr sz="2000" spc="-75" dirty="0">
                <a:solidFill>
                  <a:srgbClr val="FFFFFF"/>
                </a:solidFill>
                <a:latin typeface="Verdana"/>
                <a:cs typeface="Verdana"/>
              </a:rPr>
              <a:t>v </a:t>
            </a:r>
            <a:r>
              <a:rPr sz="2000" spc="-425" dirty="0">
                <a:solidFill>
                  <a:srgbClr val="FFFFFF"/>
                </a:solidFill>
                <a:latin typeface="Verdana"/>
                <a:cs typeface="Verdana"/>
              </a:rPr>
              <a:t>= </a:t>
            </a:r>
            <a:r>
              <a:rPr sz="2000" spc="-55" dirty="0">
                <a:solidFill>
                  <a:srgbClr val="FFFFFF"/>
                </a:solidFill>
                <a:latin typeface="Verdana"/>
                <a:cs typeface="Verdana"/>
              </a:rPr>
              <a:t>volt </a:t>
            </a:r>
            <a:r>
              <a:rPr sz="2000" spc="-25" dirty="0">
                <a:solidFill>
                  <a:srgbClr val="FFFFFF"/>
                </a:solidFill>
                <a:latin typeface="Verdana"/>
                <a:cs typeface="Verdana"/>
              </a:rPr>
              <a:t>cinsinden</a:t>
            </a:r>
            <a:r>
              <a:rPr sz="2000" spc="-3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95" dirty="0">
                <a:solidFill>
                  <a:srgbClr val="FFFFFF"/>
                </a:solidFill>
                <a:latin typeface="Verdana"/>
                <a:cs typeface="Verdana"/>
              </a:rPr>
              <a:t>gerilim,</a:t>
            </a:r>
            <a:endParaRPr sz="20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000" spc="25" dirty="0">
                <a:solidFill>
                  <a:srgbClr val="FFFFFF"/>
                </a:solidFill>
                <a:latin typeface="Verdana"/>
                <a:cs typeface="Verdana"/>
              </a:rPr>
              <a:t>w </a:t>
            </a:r>
            <a:r>
              <a:rPr sz="2000" spc="-425" dirty="0">
                <a:solidFill>
                  <a:srgbClr val="FFFFFF"/>
                </a:solidFill>
                <a:latin typeface="Verdana"/>
                <a:cs typeface="Verdana"/>
              </a:rPr>
              <a:t>= </a:t>
            </a:r>
            <a:r>
              <a:rPr sz="2000" spc="-60" dirty="0">
                <a:solidFill>
                  <a:srgbClr val="FFFFFF"/>
                </a:solidFill>
                <a:latin typeface="Verdana"/>
                <a:cs typeface="Verdana"/>
              </a:rPr>
              <a:t>joule 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cinsnden </a:t>
            </a:r>
            <a:r>
              <a:rPr sz="2000" spc="-85" dirty="0">
                <a:solidFill>
                  <a:srgbClr val="FFFFFF"/>
                </a:solidFill>
                <a:latin typeface="Verdana"/>
                <a:cs typeface="Verdana"/>
              </a:rPr>
              <a:t>enerji</a:t>
            </a:r>
            <a:r>
              <a:rPr sz="2000" spc="-3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25" dirty="0">
                <a:solidFill>
                  <a:srgbClr val="FFFFFF"/>
                </a:solidFill>
                <a:latin typeface="Verdana"/>
                <a:cs typeface="Verdana"/>
              </a:rPr>
              <a:t>ve</a:t>
            </a:r>
            <a:endParaRPr sz="20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000" spc="120" dirty="0">
                <a:solidFill>
                  <a:srgbClr val="FFFFFF"/>
                </a:solidFill>
                <a:latin typeface="Verdana"/>
                <a:cs typeface="Verdana"/>
              </a:rPr>
              <a:t>q </a:t>
            </a:r>
            <a:r>
              <a:rPr sz="2000" spc="-425" dirty="0">
                <a:solidFill>
                  <a:srgbClr val="FFFFFF"/>
                </a:solidFill>
                <a:latin typeface="Verdana"/>
                <a:cs typeface="Verdana"/>
              </a:rPr>
              <a:t>= </a:t>
            </a:r>
            <a:r>
              <a:rPr sz="2000" spc="45" dirty="0">
                <a:solidFill>
                  <a:srgbClr val="FFFFFF"/>
                </a:solidFill>
                <a:latin typeface="Verdana"/>
                <a:cs typeface="Verdana"/>
              </a:rPr>
              <a:t>coulomb </a:t>
            </a:r>
            <a:r>
              <a:rPr sz="2000" spc="-25" dirty="0">
                <a:solidFill>
                  <a:srgbClr val="FFFFFF"/>
                </a:solidFill>
                <a:latin typeface="Verdana"/>
                <a:cs typeface="Verdana"/>
              </a:rPr>
              <a:t>cinsinden</a:t>
            </a:r>
            <a:r>
              <a:rPr sz="2000" spc="-4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35" dirty="0">
                <a:solidFill>
                  <a:srgbClr val="FFFFFF"/>
                </a:solidFill>
                <a:latin typeface="Verdana"/>
                <a:cs typeface="Verdana"/>
              </a:rPr>
              <a:t>yüktür.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3676" y="476453"/>
            <a:ext cx="193421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YÜK</a:t>
            </a:r>
            <a:r>
              <a:rPr sz="4200" spc="-100" dirty="0"/>
              <a:t> </a:t>
            </a:r>
            <a:r>
              <a:rPr sz="4200" dirty="0"/>
              <a:t>(q)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881176" y="1954250"/>
            <a:ext cx="6132830" cy="279400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95"/>
              </a:spcBef>
              <a:tabLst>
                <a:tab pos="3803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210" dirty="0">
                <a:solidFill>
                  <a:srgbClr val="FFFFFF"/>
                </a:solidFill>
                <a:latin typeface="Verdana"/>
                <a:cs typeface="Verdana"/>
              </a:rPr>
              <a:t>Bir </a:t>
            </a:r>
            <a:r>
              <a:rPr sz="2000" spc="-100" dirty="0">
                <a:solidFill>
                  <a:srgbClr val="FFFFFF"/>
                </a:solidFill>
                <a:latin typeface="Verdana"/>
                <a:cs typeface="Verdana"/>
              </a:rPr>
              <a:t>elektrik </a:t>
            </a:r>
            <a:r>
              <a:rPr sz="2000" spc="-45" dirty="0">
                <a:solidFill>
                  <a:srgbClr val="FFFFFF"/>
                </a:solidFill>
                <a:latin typeface="Verdana"/>
                <a:cs typeface="Verdana"/>
              </a:rPr>
              <a:t>devresindeki </a:t>
            </a:r>
            <a:r>
              <a:rPr sz="2000" spc="30" dirty="0">
                <a:solidFill>
                  <a:srgbClr val="FFFFFF"/>
                </a:solidFill>
                <a:latin typeface="Verdana"/>
                <a:cs typeface="Verdana"/>
              </a:rPr>
              <a:t>en</a:t>
            </a:r>
            <a:r>
              <a:rPr sz="2000" spc="-5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Verdana"/>
                <a:cs typeface="Verdana"/>
              </a:rPr>
              <a:t>temel </a:t>
            </a:r>
            <a:r>
              <a:rPr sz="2000" spc="-105" dirty="0">
                <a:solidFill>
                  <a:srgbClr val="FFFFFF"/>
                </a:solidFill>
                <a:latin typeface="Verdana"/>
                <a:cs typeface="Verdana"/>
              </a:rPr>
              <a:t>miktardır.</a:t>
            </a:r>
            <a:endParaRPr sz="2000">
              <a:latin typeface="Verdana"/>
              <a:cs typeface="Verdana"/>
            </a:endParaRPr>
          </a:p>
          <a:p>
            <a:pPr marL="38100">
              <a:lnSpc>
                <a:spcPct val="100000"/>
              </a:lnSpc>
              <a:spcBef>
                <a:spcPts val="1000"/>
              </a:spcBef>
              <a:tabLst>
                <a:tab pos="3803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40" dirty="0">
                <a:solidFill>
                  <a:srgbClr val="FFFFFF"/>
                </a:solidFill>
                <a:latin typeface="Verdana"/>
                <a:cs typeface="Verdana"/>
              </a:rPr>
              <a:t>Coulomb </a:t>
            </a:r>
            <a:r>
              <a:rPr sz="2000" spc="-50" dirty="0">
                <a:solidFill>
                  <a:srgbClr val="FFFFFF"/>
                </a:solidFill>
                <a:latin typeface="Verdana"/>
                <a:cs typeface="Verdana"/>
              </a:rPr>
              <a:t>(C) </a:t>
            </a:r>
            <a:r>
              <a:rPr sz="2000" spc="-25" dirty="0">
                <a:solidFill>
                  <a:srgbClr val="FFFFFF"/>
                </a:solidFill>
                <a:latin typeface="Verdana"/>
                <a:cs typeface="Verdana"/>
              </a:rPr>
              <a:t>olarak</a:t>
            </a:r>
            <a:r>
              <a:rPr sz="2000" spc="-48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60" dirty="0">
                <a:solidFill>
                  <a:srgbClr val="FFFFFF"/>
                </a:solidFill>
                <a:latin typeface="Verdana"/>
                <a:cs typeface="Verdana"/>
              </a:rPr>
              <a:t>ölçülür.</a:t>
            </a:r>
            <a:endParaRPr sz="2000">
              <a:latin typeface="Verdana"/>
              <a:cs typeface="Verdana"/>
            </a:endParaRPr>
          </a:p>
          <a:p>
            <a:pPr marL="381000" marR="30480" indent="-342900">
              <a:lnSpc>
                <a:spcPct val="100000"/>
              </a:lnSpc>
              <a:spcBef>
                <a:spcPts val="1005"/>
              </a:spcBef>
              <a:tabLst>
                <a:tab pos="3803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105" dirty="0">
                <a:solidFill>
                  <a:srgbClr val="FFFFFF"/>
                </a:solidFill>
                <a:latin typeface="Verdana"/>
                <a:cs typeface="Verdana"/>
              </a:rPr>
              <a:t>Yükler,</a:t>
            </a:r>
            <a:r>
              <a:rPr sz="2000" spc="-1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40" dirty="0">
                <a:solidFill>
                  <a:srgbClr val="FFFFFF"/>
                </a:solidFill>
                <a:latin typeface="Verdana"/>
                <a:cs typeface="Verdana"/>
              </a:rPr>
              <a:t>protonlar</a:t>
            </a:r>
            <a:r>
              <a:rPr sz="2000" spc="-1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25" dirty="0">
                <a:solidFill>
                  <a:srgbClr val="FFFFFF"/>
                </a:solidFill>
                <a:latin typeface="Verdana"/>
                <a:cs typeface="Verdana"/>
              </a:rPr>
              <a:t>ve</a:t>
            </a:r>
            <a:r>
              <a:rPr sz="2000" spc="-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60" dirty="0">
                <a:solidFill>
                  <a:srgbClr val="FFFFFF"/>
                </a:solidFill>
                <a:latin typeface="Verdana"/>
                <a:cs typeface="Verdana"/>
              </a:rPr>
              <a:t>elektronlar</a:t>
            </a:r>
            <a:r>
              <a:rPr sz="2000" spc="-1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Verdana"/>
                <a:cs typeface="Verdana"/>
              </a:rPr>
              <a:t>gibi</a:t>
            </a:r>
            <a:r>
              <a:rPr sz="20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75" dirty="0">
                <a:solidFill>
                  <a:srgbClr val="FFFFFF"/>
                </a:solidFill>
                <a:latin typeface="Verdana"/>
                <a:cs typeface="Verdana"/>
              </a:rPr>
              <a:t>partiküllerle  </a:t>
            </a:r>
            <a:r>
              <a:rPr sz="2000" spc="-114" dirty="0">
                <a:solidFill>
                  <a:srgbClr val="FFFFFF"/>
                </a:solidFill>
                <a:latin typeface="Verdana"/>
                <a:cs typeface="Verdana"/>
              </a:rPr>
              <a:t>taşınırlar.</a:t>
            </a:r>
            <a:endParaRPr sz="2000">
              <a:latin typeface="Verdana"/>
              <a:cs typeface="Verdana"/>
            </a:endParaRPr>
          </a:p>
          <a:p>
            <a:pPr marL="38100">
              <a:lnSpc>
                <a:spcPct val="100000"/>
              </a:lnSpc>
              <a:spcBef>
                <a:spcPts val="1000"/>
              </a:spcBef>
              <a:tabLst>
                <a:tab pos="3803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210" dirty="0">
                <a:solidFill>
                  <a:srgbClr val="FFFFFF"/>
                </a:solidFill>
                <a:latin typeface="Verdana"/>
                <a:cs typeface="Verdana"/>
              </a:rPr>
              <a:t>Bir </a:t>
            </a:r>
            <a:r>
              <a:rPr sz="2000" spc="-50" dirty="0">
                <a:solidFill>
                  <a:srgbClr val="FFFFFF"/>
                </a:solidFill>
                <a:latin typeface="Verdana"/>
                <a:cs typeface="Verdana"/>
              </a:rPr>
              <a:t>elektron </a:t>
            </a:r>
            <a:r>
              <a:rPr sz="2000" spc="-105" dirty="0">
                <a:solidFill>
                  <a:srgbClr val="FFFFFF"/>
                </a:solidFill>
                <a:latin typeface="Verdana"/>
                <a:cs typeface="Verdana"/>
              </a:rPr>
              <a:t>-1.602*</a:t>
            </a:r>
            <a:r>
              <a:rPr sz="2000" spc="-105" dirty="0">
                <a:solidFill>
                  <a:srgbClr val="FFFFFF"/>
                </a:solidFill>
                <a:latin typeface="Arial"/>
                <a:cs typeface="Arial"/>
              </a:rPr>
              <a:t>10</a:t>
            </a:r>
            <a:r>
              <a:rPr sz="2175" spc="-157" baseline="28735" dirty="0">
                <a:solidFill>
                  <a:srgbClr val="FFFFFF"/>
                </a:solidFill>
                <a:latin typeface="Arial"/>
                <a:cs typeface="Arial"/>
              </a:rPr>
              <a:t>−19 </a:t>
            </a:r>
            <a:r>
              <a:rPr sz="2000" spc="229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2000" spc="-2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14" dirty="0">
                <a:solidFill>
                  <a:srgbClr val="FFFFFF"/>
                </a:solidFill>
                <a:latin typeface="Verdana"/>
                <a:cs typeface="Verdana"/>
              </a:rPr>
              <a:t>yük </a:t>
            </a:r>
            <a:r>
              <a:rPr sz="2000" spc="-130" dirty="0">
                <a:solidFill>
                  <a:srgbClr val="FFFFFF"/>
                </a:solidFill>
                <a:latin typeface="Verdana"/>
                <a:cs typeface="Verdana"/>
              </a:rPr>
              <a:t>taşır.</a:t>
            </a:r>
            <a:endParaRPr sz="2000">
              <a:latin typeface="Verdana"/>
              <a:cs typeface="Verdana"/>
            </a:endParaRPr>
          </a:p>
          <a:p>
            <a:pPr marL="381000" marR="796290" indent="-342900">
              <a:lnSpc>
                <a:spcPct val="100000"/>
              </a:lnSpc>
              <a:spcBef>
                <a:spcPts val="994"/>
              </a:spcBef>
              <a:tabLst>
                <a:tab pos="3803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135" dirty="0">
                <a:solidFill>
                  <a:srgbClr val="FFFFFF"/>
                </a:solidFill>
                <a:latin typeface="Verdana"/>
                <a:cs typeface="Verdana"/>
              </a:rPr>
              <a:t>Elektrik </a:t>
            </a:r>
            <a:r>
              <a:rPr sz="2000" spc="-80" dirty="0">
                <a:solidFill>
                  <a:srgbClr val="FFFFFF"/>
                </a:solidFill>
                <a:latin typeface="Verdana"/>
                <a:cs typeface="Verdana"/>
              </a:rPr>
              <a:t>akımını </a:t>
            </a:r>
            <a:r>
              <a:rPr sz="2000" spc="45" dirty="0">
                <a:solidFill>
                  <a:srgbClr val="FFFFFF"/>
                </a:solidFill>
                <a:latin typeface="Verdana"/>
                <a:cs typeface="Verdana"/>
              </a:rPr>
              <a:t>meydana</a:t>
            </a:r>
            <a:r>
              <a:rPr sz="2000" spc="-5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35" dirty="0">
                <a:solidFill>
                  <a:srgbClr val="FFFFFF"/>
                </a:solidFill>
                <a:latin typeface="Verdana"/>
                <a:cs typeface="Verdana"/>
              </a:rPr>
              <a:t>getiren </a:t>
            </a:r>
            <a:r>
              <a:rPr sz="2000" spc="-105" dirty="0">
                <a:solidFill>
                  <a:srgbClr val="FFFFFF"/>
                </a:solidFill>
                <a:latin typeface="Verdana"/>
                <a:cs typeface="Verdana"/>
              </a:rPr>
              <a:t>yüklerin  </a:t>
            </a:r>
            <a:r>
              <a:rPr sz="2000" spc="-70" dirty="0">
                <a:solidFill>
                  <a:srgbClr val="FFFFFF"/>
                </a:solidFill>
                <a:latin typeface="Verdana"/>
                <a:cs typeface="Verdana"/>
              </a:rPr>
              <a:t>hareketidir.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3676" y="476453"/>
            <a:ext cx="208470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dirty="0"/>
              <a:t>AKIM</a:t>
            </a:r>
            <a:r>
              <a:rPr sz="4200" spc="-105" dirty="0"/>
              <a:t> </a:t>
            </a:r>
            <a:r>
              <a:rPr sz="4200" dirty="0"/>
              <a:t>(I)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906576" y="2080387"/>
            <a:ext cx="6275705" cy="1067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70" dirty="0">
                <a:solidFill>
                  <a:srgbClr val="FFFFFF"/>
                </a:solidFill>
                <a:latin typeface="Verdana"/>
                <a:cs typeface="Verdana"/>
              </a:rPr>
              <a:t>Hareketli</a:t>
            </a:r>
            <a:r>
              <a:rPr sz="2000" spc="-2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05" dirty="0">
                <a:solidFill>
                  <a:srgbClr val="FFFFFF"/>
                </a:solidFill>
                <a:latin typeface="Verdana"/>
                <a:cs typeface="Verdana"/>
              </a:rPr>
              <a:t>yüklerin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50" dirty="0">
                <a:solidFill>
                  <a:srgbClr val="FFFFFF"/>
                </a:solidFill>
                <a:latin typeface="Verdana"/>
                <a:cs typeface="Verdana"/>
              </a:rPr>
              <a:t>neden</a:t>
            </a:r>
            <a:r>
              <a:rPr sz="20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Verdana"/>
                <a:cs typeface="Verdana"/>
              </a:rPr>
              <a:t>olduğu</a:t>
            </a:r>
            <a:r>
              <a:rPr sz="20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00" dirty="0">
                <a:solidFill>
                  <a:srgbClr val="FFFFFF"/>
                </a:solidFill>
                <a:latin typeface="Verdana"/>
                <a:cs typeface="Verdana"/>
              </a:rPr>
              <a:t>elektriksel</a:t>
            </a:r>
            <a:r>
              <a:rPr sz="2000" spc="-1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85" dirty="0">
                <a:solidFill>
                  <a:srgbClr val="FFFFFF"/>
                </a:solidFill>
                <a:latin typeface="Verdana"/>
                <a:cs typeface="Verdana"/>
              </a:rPr>
              <a:t>etkiler</a:t>
            </a:r>
            <a:endParaRPr sz="2000">
              <a:latin typeface="Verdana"/>
              <a:cs typeface="Verdana"/>
            </a:endParaRPr>
          </a:p>
          <a:p>
            <a:pPr marL="355600">
              <a:lnSpc>
                <a:spcPct val="100000"/>
              </a:lnSpc>
            </a:pPr>
            <a:r>
              <a:rPr sz="2000" spc="-114" dirty="0">
                <a:solidFill>
                  <a:srgbClr val="FFFFFF"/>
                </a:solidFill>
                <a:latin typeface="Verdana"/>
                <a:cs typeface="Verdana"/>
              </a:rPr>
              <a:t>yük </a:t>
            </a:r>
            <a:r>
              <a:rPr sz="2000" spc="-120" dirty="0">
                <a:solidFill>
                  <a:srgbClr val="FFFFFF"/>
                </a:solidFill>
                <a:latin typeface="Verdana"/>
                <a:cs typeface="Verdana"/>
              </a:rPr>
              <a:t>akışı </a:t>
            </a:r>
            <a:r>
              <a:rPr sz="2000" spc="-70" dirty="0">
                <a:solidFill>
                  <a:srgbClr val="FFFFFF"/>
                </a:solidFill>
                <a:latin typeface="Verdana"/>
                <a:cs typeface="Verdana"/>
              </a:rPr>
              <a:t>hızına</a:t>
            </a:r>
            <a:r>
              <a:rPr sz="2000" spc="-2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45" dirty="0">
                <a:solidFill>
                  <a:srgbClr val="FFFFFF"/>
                </a:solidFill>
                <a:latin typeface="Verdana"/>
                <a:cs typeface="Verdana"/>
              </a:rPr>
              <a:t>bağlıdır.</a:t>
            </a:r>
            <a:endParaRPr sz="20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75" dirty="0">
                <a:solidFill>
                  <a:srgbClr val="FFFFFF"/>
                </a:solidFill>
                <a:latin typeface="Verdana"/>
                <a:cs typeface="Verdana"/>
              </a:rPr>
              <a:t>Yükün </a:t>
            </a:r>
            <a:r>
              <a:rPr sz="2000" spc="-110" dirty="0">
                <a:solidFill>
                  <a:srgbClr val="FFFFFF"/>
                </a:solidFill>
                <a:latin typeface="Verdana"/>
                <a:cs typeface="Verdana"/>
              </a:rPr>
              <a:t>akış </a:t>
            </a:r>
            <a:r>
              <a:rPr sz="2000" spc="-135" dirty="0">
                <a:solidFill>
                  <a:srgbClr val="FFFFFF"/>
                </a:solidFill>
                <a:latin typeface="Verdana"/>
                <a:cs typeface="Verdana"/>
              </a:rPr>
              <a:t>hızı </a:t>
            </a:r>
            <a:r>
              <a:rPr sz="2000" spc="-60" dirty="0">
                <a:solidFill>
                  <a:srgbClr val="FFFFFF"/>
                </a:solidFill>
                <a:latin typeface="Verdana"/>
                <a:cs typeface="Verdana"/>
              </a:rPr>
              <a:t>akım </a:t>
            </a:r>
            <a:r>
              <a:rPr sz="2000" spc="-25" dirty="0">
                <a:solidFill>
                  <a:srgbClr val="FFFFFF"/>
                </a:solidFill>
                <a:latin typeface="Verdana"/>
                <a:cs typeface="Verdana"/>
              </a:rPr>
              <a:t>olarak</a:t>
            </a:r>
            <a:r>
              <a:rPr sz="2000" spc="-50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25" dirty="0">
                <a:solidFill>
                  <a:srgbClr val="FFFFFF"/>
                </a:solidFill>
                <a:latin typeface="Verdana"/>
                <a:cs typeface="Verdana"/>
              </a:rPr>
              <a:t>bilinir.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612519" y="3496183"/>
            <a:ext cx="236220" cy="17145"/>
          </a:xfrm>
          <a:custGeom>
            <a:avLst/>
            <a:gdLst/>
            <a:ahLst/>
            <a:cxnLst/>
            <a:rect l="l" t="t" r="r" b="b"/>
            <a:pathLst>
              <a:path w="236219" h="17145">
                <a:moveTo>
                  <a:pt x="236219" y="0"/>
                </a:moveTo>
                <a:lnTo>
                  <a:pt x="0" y="0"/>
                </a:lnTo>
                <a:lnTo>
                  <a:pt x="0" y="16763"/>
                </a:lnTo>
                <a:lnTo>
                  <a:pt x="236219" y="16763"/>
                </a:lnTo>
                <a:lnTo>
                  <a:pt x="2362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81176" y="3310508"/>
            <a:ext cx="422910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  <a:tabLst>
                <a:tab pos="3803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390" dirty="0">
                <a:solidFill>
                  <a:srgbClr val="FFFFFF"/>
                </a:solidFill>
                <a:latin typeface="Verdana"/>
                <a:cs typeface="Verdana"/>
              </a:rPr>
              <a:t>İ </a:t>
            </a:r>
            <a:r>
              <a:rPr sz="2000" spc="-425" dirty="0">
                <a:solidFill>
                  <a:srgbClr val="FFFFFF"/>
                </a:solidFill>
                <a:latin typeface="Verdana"/>
                <a:cs typeface="Verdana"/>
              </a:rPr>
              <a:t>= </a:t>
            </a:r>
            <a:r>
              <a:rPr sz="2175" spc="-277" baseline="45977" dirty="0">
                <a:solidFill>
                  <a:srgbClr val="FFFFFF"/>
                </a:solidFill>
                <a:latin typeface="Arial"/>
                <a:cs typeface="Arial"/>
              </a:rPr>
              <a:t>𝑑𝑞 </a:t>
            </a: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000" spc="-55" dirty="0">
                <a:solidFill>
                  <a:srgbClr val="FFFFFF"/>
                </a:solidFill>
                <a:latin typeface="Verdana"/>
                <a:cs typeface="Verdana"/>
              </a:rPr>
              <a:t>larak </a:t>
            </a:r>
            <a:r>
              <a:rPr sz="2000" spc="30" dirty="0">
                <a:solidFill>
                  <a:srgbClr val="FFFFFF"/>
                </a:solidFill>
                <a:latin typeface="Verdana"/>
                <a:cs typeface="Verdana"/>
              </a:rPr>
              <a:t>ifade </a:t>
            </a:r>
            <a:r>
              <a:rPr sz="2000" spc="-95" dirty="0">
                <a:solidFill>
                  <a:srgbClr val="FFFFFF"/>
                </a:solidFill>
                <a:latin typeface="Verdana"/>
                <a:cs typeface="Verdana"/>
              </a:rPr>
              <a:t>edilir.</a:t>
            </a:r>
            <a:r>
              <a:rPr sz="20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Burada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06576" y="3444924"/>
            <a:ext cx="3648710" cy="156591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720725">
              <a:lnSpc>
                <a:spcPct val="100000"/>
              </a:lnSpc>
              <a:spcBef>
                <a:spcPts val="600"/>
              </a:spcBef>
            </a:pPr>
            <a:r>
              <a:rPr sz="1450" spc="-300" dirty="0">
                <a:solidFill>
                  <a:srgbClr val="FFFFFF"/>
                </a:solidFill>
                <a:latin typeface="Arial"/>
                <a:cs typeface="Arial"/>
              </a:rPr>
              <a:t>𝑑𝑡</a:t>
            </a:r>
            <a:endParaRPr sz="14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sz="2000" spc="-290" dirty="0">
                <a:solidFill>
                  <a:srgbClr val="FFFFFF"/>
                </a:solidFill>
                <a:latin typeface="Verdana"/>
                <a:cs typeface="Verdana"/>
              </a:rPr>
              <a:t>i= </a:t>
            </a:r>
            <a:r>
              <a:rPr sz="2000" spc="15" dirty="0">
                <a:solidFill>
                  <a:srgbClr val="FFFFFF"/>
                </a:solidFill>
                <a:latin typeface="Verdana"/>
                <a:cs typeface="Verdana"/>
              </a:rPr>
              <a:t>amper </a:t>
            </a:r>
            <a:r>
              <a:rPr sz="2000" spc="-25" dirty="0">
                <a:solidFill>
                  <a:srgbClr val="FFFFFF"/>
                </a:solidFill>
                <a:latin typeface="Verdana"/>
                <a:cs typeface="Verdana"/>
              </a:rPr>
              <a:t>cinsinden</a:t>
            </a:r>
            <a:r>
              <a:rPr sz="2000" spc="-2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60" dirty="0">
                <a:solidFill>
                  <a:srgbClr val="FFFFFF"/>
                </a:solidFill>
                <a:latin typeface="Verdana"/>
                <a:cs typeface="Verdana"/>
              </a:rPr>
              <a:t>akım</a:t>
            </a:r>
            <a:endParaRPr sz="20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000" spc="-155" dirty="0">
                <a:solidFill>
                  <a:srgbClr val="FFFFFF"/>
                </a:solidFill>
                <a:latin typeface="Verdana"/>
                <a:cs typeface="Verdana"/>
              </a:rPr>
              <a:t>q= </a:t>
            </a:r>
            <a:r>
              <a:rPr sz="2000" spc="45" dirty="0">
                <a:solidFill>
                  <a:srgbClr val="FFFFFF"/>
                </a:solidFill>
                <a:latin typeface="Verdana"/>
                <a:cs typeface="Verdana"/>
              </a:rPr>
              <a:t>coulomb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14" dirty="0">
                <a:solidFill>
                  <a:srgbClr val="FFFFFF"/>
                </a:solidFill>
                <a:latin typeface="Verdana"/>
                <a:cs typeface="Verdana"/>
              </a:rPr>
              <a:t>yük</a:t>
            </a:r>
            <a:endParaRPr sz="20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</a:pPr>
            <a:r>
              <a:rPr sz="2000" spc="-260" dirty="0">
                <a:solidFill>
                  <a:srgbClr val="FFFFFF"/>
                </a:solidFill>
                <a:latin typeface="Verdana"/>
                <a:cs typeface="Verdana"/>
              </a:rPr>
              <a:t>t= </a:t>
            </a:r>
            <a:r>
              <a:rPr sz="2000" spc="-55" dirty="0">
                <a:solidFill>
                  <a:srgbClr val="FFFFFF"/>
                </a:solidFill>
                <a:latin typeface="Verdana"/>
                <a:cs typeface="Verdana"/>
              </a:rPr>
              <a:t>saniye </a:t>
            </a:r>
            <a:r>
              <a:rPr sz="2000" spc="-25" dirty="0">
                <a:solidFill>
                  <a:srgbClr val="FFFFFF"/>
                </a:solidFill>
                <a:latin typeface="Verdana"/>
                <a:cs typeface="Verdana"/>
              </a:rPr>
              <a:t>cinsinden</a:t>
            </a:r>
            <a:r>
              <a:rPr sz="2000" spc="-1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50" dirty="0">
                <a:solidFill>
                  <a:srgbClr val="FFFFFF"/>
                </a:solidFill>
                <a:latin typeface="Verdana"/>
                <a:cs typeface="Verdana"/>
              </a:rPr>
              <a:t>zamandır.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3676" y="476453"/>
            <a:ext cx="281241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dirty="0"/>
              <a:t>GÜÇ</a:t>
            </a:r>
            <a:r>
              <a:rPr sz="4200" spc="-85" dirty="0"/>
              <a:t> </a:t>
            </a:r>
            <a:r>
              <a:rPr sz="4200" dirty="0"/>
              <a:t>(p/w)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906576" y="2080387"/>
            <a:ext cx="6411595" cy="2541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55" dirty="0">
                <a:solidFill>
                  <a:srgbClr val="FFFFFF"/>
                </a:solidFill>
                <a:latin typeface="Verdana"/>
                <a:cs typeface="Verdana"/>
              </a:rPr>
              <a:t>Güç,</a:t>
            </a:r>
            <a:r>
              <a:rPr sz="2000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05" dirty="0">
                <a:solidFill>
                  <a:srgbClr val="FFFFFF"/>
                </a:solidFill>
                <a:latin typeface="Verdana"/>
                <a:cs typeface="Verdana"/>
              </a:rPr>
              <a:t>birim</a:t>
            </a:r>
            <a:r>
              <a:rPr sz="20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45" dirty="0">
                <a:solidFill>
                  <a:srgbClr val="FFFFFF"/>
                </a:solidFill>
                <a:latin typeface="Verdana"/>
                <a:cs typeface="Verdana"/>
              </a:rPr>
              <a:t>zamanda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Verdana"/>
                <a:cs typeface="Verdana"/>
              </a:rPr>
              <a:t>yapılan</a:t>
            </a:r>
            <a:r>
              <a:rPr sz="2000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210" dirty="0">
                <a:solidFill>
                  <a:srgbClr val="FFFFFF"/>
                </a:solidFill>
                <a:latin typeface="Verdana"/>
                <a:cs typeface="Verdana"/>
              </a:rPr>
              <a:t>iş</a:t>
            </a:r>
            <a:r>
              <a:rPr sz="20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20" dirty="0">
                <a:solidFill>
                  <a:srgbClr val="FFFFFF"/>
                </a:solidFill>
                <a:latin typeface="Verdana"/>
                <a:cs typeface="Verdana"/>
              </a:rPr>
              <a:t>ya</a:t>
            </a:r>
            <a:r>
              <a:rPr sz="20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140" dirty="0">
                <a:solidFill>
                  <a:srgbClr val="FFFFFF"/>
                </a:solidFill>
                <a:latin typeface="Verdana"/>
                <a:cs typeface="Verdana"/>
              </a:rPr>
              <a:t>da</a:t>
            </a:r>
            <a:r>
              <a:rPr sz="20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10" dirty="0">
                <a:solidFill>
                  <a:srgbClr val="FFFFFF"/>
                </a:solidFill>
                <a:latin typeface="Verdana"/>
                <a:cs typeface="Verdana"/>
              </a:rPr>
              <a:t>sarf</a:t>
            </a:r>
            <a:r>
              <a:rPr sz="2000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edilen</a:t>
            </a:r>
            <a:r>
              <a:rPr sz="2000" spc="-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35" dirty="0">
                <a:solidFill>
                  <a:srgbClr val="FFFFFF"/>
                </a:solidFill>
                <a:latin typeface="Verdana"/>
                <a:cs typeface="Verdana"/>
              </a:rPr>
              <a:t>/</a:t>
            </a:r>
            <a:endParaRPr sz="2000">
              <a:latin typeface="Verdana"/>
              <a:cs typeface="Verdana"/>
            </a:endParaRPr>
          </a:p>
          <a:p>
            <a:pPr marL="355600">
              <a:lnSpc>
                <a:spcPct val="100000"/>
              </a:lnSpc>
            </a:pPr>
            <a:r>
              <a:rPr sz="2000" spc="60" dirty="0">
                <a:solidFill>
                  <a:srgbClr val="FFFFFF"/>
                </a:solidFill>
                <a:latin typeface="Verdana"/>
                <a:cs typeface="Verdana"/>
              </a:rPr>
              <a:t>depolanan </a:t>
            </a:r>
            <a:r>
              <a:rPr sz="2000" spc="-85" dirty="0">
                <a:solidFill>
                  <a:srgbClr val="FFFFFF"/>
                </a:solidFill>
                <a:latin typeface="Verdana"/>
                <a:cs typeface="Verdana"/>
              </a:rPr>
              <a:t>enerji </a:t>
            </a:r>
            <a:r>
              <a:rPr sz="2000" spc="-30" dirty="0">
                <a:solidFill>
                  <a:srgbClr val="FFFFFF"/>
                </a:solidFill>
                <a:latin typeface="Verdana"/>
                <a:cs typeface="Verdana"/>
              </a:rPr>
              <a:t>olarak</a:t>
            </a:r>
            <a:r>
              <a:rPr sz="2000" spc="-4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75" dirty="0">
                <a:solidFill>
                  <a:srgbClr val="FFFFFF"/>
                </a:solidFill>
                <a:latin typeface="Verdana"/>
                <a:cs typeface="Verdana"/>
              </a:rPr>
              <a:t>tanımlanır.</a:t>
            </a:r>
            <a:endParaRPr sz="20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170" dirty="0">
                <a:solidFill>
                  <a:srgbClr val="FFFFFF"/>
                </a:solidFill>
                <a:latin typeface="Verdana"/>
                <a:cs typeface="Verdana"/>
              </a:rPr>
              <a:t>Birimi </a:t>
            </a:r>
            <a:r>
              <a:rPr sz="2000" spc="-75" dirty="0">
                <a:solidFill>
                  <a:srgbClr val="FFFFFF"/>
                </a:solidFill>
                <a:latin typeface="Verdana"/>
                <a:cs typeface="Verdana"/>
              </a:rPr>
              <a:t>Watt(w)</a:t>
            </a:r>
            <a:r>
              <a:rPr sz="2000" spc="-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00" dirty="0">
                <a:solidFill>
                  <a:srgbClr val="FFFFFF"/>
                </a:solidFill>
                <a:latin typeface="Verdana"/>
                <a:cs typeface="Verdana"/>
              </a:rPr>
              <a:t>’tır.</a:t>
            </a:r>
            <a:endParaRPr sz="2000">
              <a:latin typeface="Verdana"/>
              <a:cs typeface="Verdana"/>
            </a:endParaRPr>
          </a:p>
          <a:p>
            <a:pPr marL="355600" marR="185420" indent="-342900">
              <a:lnSpc>
                <a:spcPct val="100000"/>
              </a:lnSpc>
              <a:spcBef>
                <a:spcPts val="1010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75" dirty="0">
                <a:solidFill>
                  <a:srgbClr val="FFFFFF"/>
                </a:solidFill>
                <a:latin typeface="Verdana"/>
                <a:cs typeface="Verdana"/>
              </a:rPr>
              <a:t>Temel </a:t>
            </a:r>
            <a:r>
              <a:rPr sz="2000" spc="5" dirty="0">
                <a:solidFill>
                  <a:srgbClr val="FFFFFF"/>
                </a:solidFill>
                <a:latin typeface="Verdana"/>
                <a:cs typeface="Verdana"/>
              </a:rPr>
              <a:t>devre </a:t>
            </a:r>
            <a:r>
              <a:rPr sz="2000" spc="-5" dirty="0">
                <a:solidFill>
                  <a:srgbClr val="FFFFFF"/>
                </a:solidFill>
                <a:latin typeface="Verdana"/>
                <a:cs typeface="Verdana"/>
              </a:rPr>
              <a:t>elemanı </a:t>
            </a:r>
            <a:r>
              <a:rPr sz="2000" spc="-65" dirty="0">
                <a:solidFill>
                  <a:srgbClr val="FFFFFF"/>
                </a:solidFill>
                <a:latin typeface="Verdana"/>
                <a:cs typeface="Verdana"/>
              </a:rPr>
              <a:t>ile </a:t>
            </a:r>
            <a:r>
              <a:rPr sz="2000" spc="-110" dirty="0">
                <a:solidFill>
                  <a:srgbClr val="FFFFFF"/>
                </a:solidFill>
                <a:latin typeface="Verdana"/>
                <a:cs typeface="Verdana"/>
              </a:rPr>
              <a:t>ilgili </a:t>
            </a:r>
            <a:r>
              <a:rPr sz="2000" spc="40" dirty="0">
                <a:solidFill>
                  <a:srgbClr val="FFFFFF"/>
                </a:solidFill>
                <a:latin typeface="Verdana"/>
                <a:cs typeface="Verdana"/>
              </a:rPr>
              <a:t>gücün 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basitçe,  </a:t>
            </a:r>
            <a:r>
              <a:rPr sz="2000" spc="10" dirty="0">
                <a:solidFill>
                  <a:srgbClr val="FFFFFF"/>
                </a:solidFill>
                <a:latin typeface="Verdana"/>
                <a:cs typeface="Verdana"/>
              </a:rPr>
              <a:t>elemandaki</a:t>
            </a:r>
            <a:r>
              <a:rPr sz="2000" spc="-2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60" dirty="0">
                <a:solidFill>
                  <a:srgbClr val="FFFFFF"/>
                </a:solidFill>
                <a:latin typeface="Verdana"/>
                <a:cs typeface="Verdana"/>
              </a:rPr>
              <a:t>akım</a:t>
            </a:r>
            <a:r>
              <a:rPr sz="2000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65" dirty="0">
                <a:solidFill>
                  <a:srgbClr val="FFFFFF"/>
                </a:solidFill>
                <a:latin typeface="Verdana"/>
                <a:cs typeface="Verdana"/>
              </a:rPr>
              <a:t>ile</a:t>
            </a:r>
            <a:r>
              <a:rPr sz="20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20" dirty="0">
                <a:solidFill>
                  <a:srgbClr val="FFFFFF"/>
                </a:solidFill>
                <a:latin typeface="Verdana"/>
                <a:cs typeface="Verdana"/>
              </a:rPr>
              <a:t>eleman</a:t>
            </a:r>
            <a:r>
              <a:rPr sz="2000" spc="-1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70" dirty="0">
                <a:solidFill>
                  <a:srgbClr val="FFFFFF"/>
                </a:solidFill>
                <a:latin typeface="Verdana"/>
                <a:cs typeface="Verdana"/>
              </a:rPr>
              <a:t>üzerindeki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85" dirty="0">
                <a:solidFill>
                  <a:srgbClr val="FFFFFF"/>
                </a:solidFill>
                <a:latin typeface="Verdana"/>
                <a:cs typeface="Verdana"/>
              </a:rPr>
              <a:t>gerilimin  </a:t>
            </a:r>
            <a:r>
              <a:rPr sz="2000" spc="-50" dirty="0">
                <a:solidFill>
                  <a:srgbClr val="FFFFFF"/>
                </a:solidFill>
                <a:latin typeface="Verdana"/>
                <a:cs typeface="Verdana"/>
              </a:rPr>
              <a:t>çarpımıdır.</a:t>
            </a:r>
            <a:endParaRPr sz="20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25" dirty="0">
                <a:solidFill>
                  <a:srgbClr val="FFFFFF"/>
                </a:solidFill>
                <a:latin typeface="Verdana"/>
                <a:cs typeface="Verdana"/>
              </a:rPr>
              <a:t>P </a:t>
            </a:r>
            <a:r>
              <a:rPr sz="2000" spc="-425" dirty="0">
                <a:solidFill>
                  <a:srgbClr val="FFFFFF"/>
                </a:solidFill>
                <a:latin typeface="Verdana"/>
                <a:cs typeface="Verdana"/>
              </a:rPr>
              <a:t>= </a:t>
            </a:r>
            <a:r>
              <a:rPr sz="2000" spc="-260" dirty="0">
                <a:solidFill>
                  <a:srgbClr val="FFFFFF"/>
                </a:solidFill>
                <a:latin typeface="Verdana"/>
                <a:cs typeface="Verdana"/>
              </a:rPr>
              <a:t>I*V</a:t>
            </a:r>
            <a:r>
              <a:rPr sz="2000" spc="-3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14" dirty="0">
                <a:solidFill>
                  <a:srgbClr val="FFFFFF"/>
                </a:solidFill>
                <a:latin typeface="Verdana"/>
                <a:cs typeface="Verdana"/>
              </a:rPr>
              <a:t>dır.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3676" y="476453"/>
            <a:ext cx="267271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ENERJİ</a:t>
            </a:r>
            <a:r>
              <a:rPr sz="4200" spc="-80" dirty="0"/>
              <a:t> </a:t>
            </a:r>
            <a:r>
              <a:rPr sz="4200" dirty="0"/>
              <a:t>(w)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906576" y="1954250"/>
            <a:ext cx="5660390" cy="2058035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140" dirty="0">
                <a:solidFill>
                  <a:srgbClr val="FFFFFF"/>
                </a:solidFill>
                <a:latin typeface="Verdana"/>
                <a:cs typeface="Verdana"/>
              </a:rPr>
              <a:t>Enerji, </a:t>
            </a:r>
            <a:r>
              <a:rPr sz="2000" spc="-210" dirty="0">
                <a:solidFill>
                  <a:srgbClr val="FFFFFF"/>
                </a:solidFill>
                <a:latin typeface="Verdana"/>
                <a:cs typeface="Verdana"/>
              </a:rPr>
              <a:t>iş </a:t>
            </a:r>
            <a:r>
              <a:rPr sz="2000" spc="15" dirty="0">
                <a:solidFill>
                  <a:srgbClr val="FFFFFF"/>
                </a:solidFill>
                <a:latin typeface="Verdana"/>
                <a:cs typeface="Verdana"/>
              </a:rPr>
              <a:t>yapabilme </a:t>
            </a:r>
            <a:r>
              <a:rPr sz="2000" spc="10" dirty="0">
                <a:solidFill>
                  <a:srgbClr val="FFFFFF"/>
                </a:solidFill>
                <a:latin typeface="Verdana"/>
                <a:cs typeface="Verdana"/>
              </a:rPr>
              <a:t>yeteneğine</a:t>
            </a:r>
            <a:r>
              <a:rPr sz="2000" spc="-3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70" dirty="0">
                <a:solidFill>
                  <a:srgbClr val="FFFFFF"/>
                </a:solidFill>
                <a:latin typeface="Verdana"/>
                <a:cs typeface="Verdana"/>
              </a:rPr>
              <a:t>denir.</a:t>
            </a:r>
            <a:endParaRPr sz="20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10" dirty="0">
                <a:solidFill>
                  <a:srgbClr val="FFFFFF"/>
                </a:solidFill>
                <a:latin typeface="Verdana"/>
                <a:cs typeface="Verdana"/>
              </a:rPr>
              <a:t>Joule </a:t>
            </a:r>
            <a:r>
              <a:rPr sz="2000" spc="-25" dirty="0">
                <a:solidFill>
                  <a:srgbClr val="FFFFFF"/>
                </a:solidFill>
                <a:latin typeface="Verdana"/>
                <a:cs typeface="Verdana"/>
              </a:rPr>
              <a:t>olarak</a:t>
            </a:r>
            <a:r>
              <a:rPr sz="2000" spc="-3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60" dirty="0">
                <a:solidFill>
                  <a:srgbClr val="FFFFFF"/>
                </a:solidFill>
                <a:latin typeface="Verdana"/>
                <a:cs typeface="Verdana"/>
              </a:rPr>
              <a:t>ölçülür.</a:t>
            </a:r>
            <a:endParaRPr sz="20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00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165" dirty="0">
                <a:solidFill>
                  <a:srgbClr val="FFFFFF"/>
                </a:solidFill>
                <a:latin typeface="Verdana"/>
                <a:cs typeface="Verdana"/>
              </a:rPr>
              <a:t>1 </a:t>
            </a:r>
            <a:r>
              <a:rPr sz="2000" spc="55" dirty="0">
                <a:solidFill>
                  <a:srgbClr val="FFFFFF"/>
                </a:solidFill>
                <a:latin typeface="Verdana"/>
                <a:cs typeface="Verdana"/>
              </a:rPr>
              <a:t>J </a:t>
            </a:r>
            <a:r>
              <a:rPr sz="2000" spc="-425" dirty="0">
                <a:solidFill>
                  <a:srgbClr val="FFFFFF"/>
                </a:solidFill>
                <a:latin typeface="Verdana"/>
                <a:cs typeface="Verdana"/>
              </a:rPr>
              <a:t>= </a:t>
            </a:r>
            <a:r>
              <a:rPr sz="2000" spc="-165" dirty="0">
                <a:solidFill>
                  <a:srgbClr val="FFFFFF"/>
                </a:solidFill>
                <a:latin typeface="Verdana"/>
                <a:cs typeface="Verdana"/>
              </a:rPr>
              <a:t>1</a:t>
            </a:r>
            <a:r>
              <a:rPr sz="2000" spc="-3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40" dirty="0">
                <a:solidFill>
                  <a:srgbClr val="FFFFFF"/>
                </a:solidFill>
                <a:latin typeface="Verdana"/>
                <a:cs typeface="Verdana"/>
              </a:rPr>
              <a:t>kg</a:t>
            </a:r>
            <a:endParaRPr sz="2000">
              <a:latin typeface="Verdana"/>
              <a:cs typeface="Verdana"/>
            </a:endParaRPr>
          </a:p>
          <a:p>
            <a:pPr marL="355600" marR="5080" indent="-3429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10" dirty="0">
                <a:solidFill>
                  <a:srgbClr val="FFFFFF"/>
                </a:solidFill>
                <a:latin typeface="Verdana"/>
                <a:cs typeface="Verdana"/>
              </a:rPr>
              <a:t>Devrede</a:t>
            </a:r>
            <a:r>
              <a:rPr sz="2000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45" dirty="0">
                <a:solidFill>
                  <a:srgbClr val="FFFFFF"/>
                </a:solidFill>
                <a:latin typeface="Verdana"/>
                <a:cs typeface="Verdana"/>
              </a:rPr>
              <a:t>harcanan</a:t>
            </a:r>
            <a:r>
              <a:rPr sz="20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Verdana"/>
                <a:cs typeface="Verdana"/>
              </a:rPr>
              <a:t>toplam</a:t>
            </a:r>
            <a:r>
              <a:rPr sz="2000" spc="-1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00" dirty="0">
                <a:solidFill>
                  <a:srgbClr val="FFFFFF"/>
                </a:solidFill>
                <a:latin typeface="Verdana"/>
                <a:cs typeface="Verdana"/>
              </a:rPr>
              <a:t>enerji,</a:t>
            </a:r>
            <a:r>
              <a:rPr sz="2000" spc="-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30" dirty="0">
                <a:solidFill>
                  <a:srgbClr val="FFFFFF"/>
                </a:solidFill>
                <a:latin typeface="Verdana"/>
                <a:cs typeface="Verdana"/>
              </a:rPr>
              <a:t>devrenin  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sağladığı </a:t>
            </a:r>
            <a:r>
              <a:rPr sz="2000" spc="10" dirty="0">
                <a:solidFill>
                  <a:srgbClr val="FFFFFF"/>
                </a:solidFill>
                <a:latin typeface="Verdana"/>
                <a:cs typeface="Verdana"/>
              </a:rPr>
              <a:t>toplam </a:t>
            </a:r>
            <a:r>
              <a:rPr sz="2000" spc="-65" dirty="0">
                <a:solidFill>
                  <a:srgbClr val="FFFFFF"/>
                </a:solidFill>
                <a:latin typeface="Verdana"/>
                <a:cs typeface="Verdana"/>
              </a:rPr>
              <a:t>enerjiye</a:t>
            </a:r>
            <a:r>
              <a:rPr sz="2000" spc="-5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35" dirty="0">
                <a:solidFill>
                  <a:srgbClr val="FFFFFF"/>
                </a:solidFill>
                <a:latin typeface="Verdana"/>
                <a:cs typeface="Verdana"/>
              </a:rPr>
              <a:t>eşittir.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3676" y="476453"/>
            <a:ext cx="493331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DEVRE</a:t>
            </a:r>
            <a:r>
              <a:rPr sz="4200" spc="-55" dirty="0"/>
              <a:t> </a:t>
            </a:r>
            <a:r>
              <a:rPr sz="4200" spc="-5" dirty="0"/>
              <a:t>ELEMANLARI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906576" y="1954250"/>
            <a:ext cx="3072765" cy="88900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80" dirty="0">
                <a:solidFill>
                  <a:srgbClr val="FFFFFF"/>
                </a:solidFill>
                <a:latin typeface="Verdana"/>
                <a:cs typeface="Verdana"/>
              </a:rPr>
              <a:t>Aktif </a:t>
            </a:r>
            <a:r>
              <a:rPr sz="2000" spc="-30" dirty="0">
                <a:solidFill>
                  <a:srgbClr val="FFFFFF"/>
                </a:solidFill>
                <a:latin typeface="Verdana"/>
                <a:cs typeface="Verdana"/>
              </a:rPr>
              <a:t>Devre</a:t>
            </a:r>
            <a:r>
              <a:rPr sz="2000" spc="-3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60" dirty="0">
                <a:solidFill>
                  <a:srgbClr val="FFFFFF"/>
                </a:solidFill>
                <a:latin typeface="Verdana"/>
                <a:cs typeface="Verdana"/>
              </a:rPr>
              <a:t>Elemanları</a:t>
            </a:r>
            <a:endParaRPr sz="20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70" dirty="0">
                <a:solidFill>
                  <a:srgbClr val="FFFFFF"/>
                </a:solidFill>
                <a:latin typeface="Verdana"/>
                <a:cs typeface="Verdana"/>
              </a:rPr>
              <a:t>Pasif </a:t>
            </a:r>
            <a:r>
              <a:rPr sz="2000" spc="-30" dirty="0">
                <a:solidFill>
                  <a:srgbClr val="FFFFFF"/>
                </a:solidFill>
                <a:latin typeface="Verdana"/>
                <a:cs typeface="Verdana"/>
              </a:rPr>
              <a:t>Devre</a:t>
            </a:r>
            <a:r>
              <a:rPr sz="2000" spc="-3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60" dirty="0">
                <a:solidFill>
                  <a:srgbClr val="FFFFFF"/>
                </a:solidFill>
                <a:latin typeface="Verdana"/>
                <a:cs typeface="Verdana"/>
              </a:rPr>
              <a:t>Elemanları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3676" y="476453"/>
            <a:ext cx="643826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dirty="0"/>
              <a:t>AKTİF </a:t>
            </a:r>
            <a:r>
              <a:rPr sz="4200" spc="-5" dirty="0"/>
              <a:t>DEVRE</a:t>
            </a:r>
            <a:r>
              <a:rPr sz="4200" spc="-90" dirty="0"/>
              <a:t> </a:t>
            </a:r>
            <a:r>
              <a:rPr sz="4200" spc="-5" dirty="0"/>
              <a:t>ELEMANLARI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906576" y="1954250"/>
            <a:ext cx="6369050" cy="3404235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135" dirty="0">
                <a:solidFill>
                  <a:srgbClr val="FFFFFF"/>
                </a:solidFill>
                <a:latin typeface="Verdana"/>
                <a:cs typeface="Verdana"/>
              </a:rPr>
              <a:t>Enerji</a:t>
            </a:r>
            <a:r>
              <a:rPr sz="20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20" dirty="0">
                <a:solidFill>
                  <a:srgbClr val="FFFFFF"/>
                </a:solidFill>
                <a:latin typeface="Verdana"/>
                <a:cs typeface="Verdana"/>
              </a:rPr>
              <a:t>üretirler.</a:t>
            </a:r>
            <a:endParaRPr sz="20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50" dirty="0">
                <a:solidFill>
                  <a:srgbClr val="FFFFFF"/>
                </a:solidFill>
                <a:latin typeface="Verdana"/>
                <a:cs typeface="Verdana"/>
              </a:rPr>
              <a:t>Batarya, </a:t>
            </a:r>
            <a:r>
              <a:rPr sz="2000" spc="100" dirty="0">
                <a:solidFill>
                  <a:srgbClr val="FFFFFF"/>
                </a:solidFill>
                <a:latin typeface="Verdana"/>
                <a:cs typeface="Verdana"/>
              </a:rPr>
              <a:t>güç</a:t>
            </a:r>
            <a:r>
              <a:rPr sz="2000" spc="-5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35" dirty="0">
                <a:solidFill>
                  <a:srgbClr val="FFFFFF"/>
                </a:solidFill>
                <a:latin typeface="Verdana"/>
                <a:cs typeface="Verdana"/>
              </a:rPr>
              <a:t>üreteci, </a:t>
            </a:r>
            <a:r>
              <a:rPr sz="2000" spc="-105" dirty="0">
                <a:solidFill>
                  <a:srgbClr val="FFFFFF"/>
                </a:solidFill>
                <a:latin typeface="Verdana"/>
                <a:cs typeface="Verdana"/>
              </a:rPr>
              <a:t>işlemsel </a:t>
            </a:r>
            <a:r>
              <a:rPr sz="2000" spc="-75" dirty="0">
                <a:solidFill>
                  <a:srgbClr val="FFFFFF"/>
                </a:solidFill>
                <a:latin typeface="Verdana"/>
                <a:cs typeface="Verdana"/>
              </a:rPr>
              <a:t>yükselteçlerdir.</a:t>
            </a:r>
            <a:endParaRPr sz="2000">
              <a:latin typeface="Verdana"/>
              <a:cs typeface="Verdana"/>
            </a:endParaRPr>
          </a:p>
          <a:p>
            <a:pPr marL="355600" marR="262890" indent="-342900">
              <a:lnSpc>
                <a:spcPct val="100000"/>
              </a:lnSpc>
              <a:spcBef>
                <a:spcPts val="100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70" dirty="0">
                <a:solidFill>
                  <a:srgbClr val="FFFFFF"/>
                </a:solidFill>
                <a:latin typeface="Verdana"/>
                <a:cs typeface="Verdana"/>
              </a:rPr>
              <a:t>Bağımlı</a:t>
            </a:r>
            <a:r>
              <a:rPr sz="2000" spc="-1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45" dirty="0">
                <a:solidFill>
                  <a:srgbClr val="FFFFFF"/>
                </a:solidFill>
                <a:latin typeface="Verdana"/>
                <a:cs typeface="Verdana"/>
              </a:rPr>
              <a:t>kaynaklar</a:t>
            </a:r>
            <a:r>
              <a:rPr sz="2000" spc="-1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25" dirty="0">
                <a:solidFill>
                  <a:srgbClr val="FFFFFF"/>
                </a:solidFill>
                <a:latin typeface="Verdana"/>
                <a:cs typeface="Verdana"/>
              </a:rPr>
              <a:t>ve</a:t>
            </a:r>
            <a:r>
              <a:rPr sz="2000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60" dirty="0">
                <a:solidFill>
                  <a:srgbClr val="FFFFFF"/>
                </a:solidFill>
                <a:latin typeface="Verdana"/>
                <a:cs typeface="Verdana"/>
              </a:rPr>
              <a:t>bağımsız</a:t>
            </a:r>
            <a:r>
              <a:rPr sz="2000" spc="-1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45" dirty="0">
                <a:solidFill>
                  <a:srgbClr val="FFFFFF"/>
                </a:solidFill>
                <a:latin typeface="Verdana"/>
                <a:cs typeface="Verdana"/>
              </a:rPr>
              <a:t>kaynaklar</a:t>
            </a:r>
            <a:r>
              <a:rPr sz="2000" spc="-1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30" dirty="0">
                <a:solidFill>
                  <a:srgbClr val="FFFFFF"/>
                </a:solidFill>
                <a:latin typeface="Verdana"/>
                <a:cs typeface="Verdana"/>
              </a:rPr>
              <a:t>olmak  </a:t>
            </a:r>
            <a:r>
              <a:rPr sz="2000" spc="-55" dirty="0">
                <a:solidFill>
                  <a:srgbClr val="FFFFFF"/>
                </a:solidFill>
                <a:latin typeface="Verdana"/>
                <a:cs typeface="Verdana"/>
              </a:rPr>
              <a:t>üzere </a:t>
            </a:r>
            <a:r>
              <a:rPr sz="2000" spc="-105" dirty="0">
                <a:solidFill>
                  <a:srgbClr val="FFFFFF"/>
                </a:solidFill>
                <a:latin typeface="Verdana"/>
                <a:cs typeface="Verdana"/>
              </a:rPr>
              <a:t>ikiye</a:t>
            </a:r>
            <a:r>
              <a:rPr sz="2000" spc="-2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20" dirty="0">
                <a:solidFill>
                  <a:srgbClr val="FFFFFF"/>
                </a:solidFill>
                <a:latin typeface="Verdana"/>
                <a:cs typeface="Verdana"/>
              </a:rPr>
              <a:t>ayrılırlar.</a:t>
            </a:r>
            <a:endParaRPr sz="2000">
              <a:latin typeface="Verdana"/>
              <a:cs typeface="Verdana"/>
            </a:endParaRPr>
          </a:p>
          <a:p>
            <a:pPr marL="355600" marR="5080" indent="-3429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100" dirty="0">
                <a:solidFill>
                  <a:srgbClr val="FFFFFF"/>
                </a:solidFill>
                <a:latin typeface="Verdana"/>
                <a:cs typeface="Verdana"/>
              </a:rPr>
              <a:t>Bağımsız </a:t>
            </a:r>
            <a:r>
              <a:rPr sz="2000" spc="-80" dirty="0">
                <a:solidFill>
                  <a:srgbClr val="FFFFFF"/>
                </a:solidFill>
                <a:latin typeface="Verdana"/>
                <a:cs typeface="Verdana"/>
              </a:rPr>
              <a:t>kaynaklar: </a:t>
            </a:r>
            <a:r>
              <a:rPr sz="2000" spc="-90" dirty="0">
                <a:solidFill>
                  <a:srgbClr val="FFFFFF"/>
                </a:solidFill>
                <a:latin typeface="Verdana"/>
                <a:cs typeface="Verdana"/>
              </a:rPr>
              <a:t>gerilimi </a:t>
            </a:r>
            <a:r>
              <a:rPr sz="2000" spc="25" dirty="0">
                <a:solidFill>
                  <a:srgbClr val="FFFFFF"/>
                </a:solidFill>
                <a:latin typeface="Verdana"/>
                <a:cs typeface="Verdana"/>
              </a:rPr>
              <a:t>veya</a:t>
            </a:r>
            <a:r>
              <a:rPr sz="2000" spc="-5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80" dirty="0">
                <a:solidFill>
                  <a:srgbClr val="FFFFFF"/>
                </a:solidFill>
                <a:latin typeface="Verdana"/>
                <a:cs typeface="Verdana"/>
              </a:rPr>
              <a:t>akımı 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devredeki  </a:t>
            </a:r>
            <a:r>
              <a:rPr sz="2000" spc="-20" dirty="0">
                <a:solidFill>
                  <a:srgbClr val="FFFFFF"/>
                </a:solidFill>
                <a:latin typeface="Verdana"/>
                <a:cs typeface="Verdana"/>
              </a:rPr>
              <a:t>diğer</a:t>
            </a:r>
            <a:r>
              <a:rPr sz="20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Verdana"/>
                <a:cs typeface="Verdana"/>
              </a:rPr>
              <a:t>değişkenlerden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60" dirty="0">
                <a:solidFill>
                  <a:srgbClr val="FFFFFF"/>
                </a:solidFill>
                <a:latin typeface="Verdana"/>
                <a:cs typeface="Verdana"/>
              </a:rPr>
              <a:t>bağımsız</a:t>
            </a:r>
            <a:r>
              <a:rPr sz="2000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Verdana"/>
                <a:cs typeface="Verdana"/>
              </a:rPr>
              <a:t>olarak</a:t>
            </a:r>
            <a:r>
              <a:rPr sz="2000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70" dirty="0">
                <a:solidFill>
                  <a:srgbClr val="FFFFFF"/>
                </a:solidFill>
                <a:latin typeface="Verdana"/>
                <a:cs typeface="Verdana"/>
              </a:rPr>
              <a:t>sağlarlar.</a:t>
            </a:r>
            <a:endParaRPr sz="2000">
              <a:latin typeface="Verdana"/>
              <a:cs typeface="Verdana"/>
            </a:endParaRPr>
          </a:p>
          <a:p>
            <a:pPr marL="355600" marR="160655" indent="-3429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70" dirty="0">
                <a:solidFill>
                  <a:srgbClr val="FFFFFF"/>
                </a:solidFill>
                <a:latin typeface="Verdana"/>
                <a:cs typeface="Verdana"/>
              </a:rPr>
              <a:t>Bağımlı </a:t>
            </a:r>
            <a:r>
              <a:rPr sz="2000" spc="-80" dirty="0">
                <a:solidFill>
                  <a:srgbClr val="FFFFFF"/>
                </a:solidFill>
                <a:latin typeface="Verdana"/>
                <a:cs typeface="Verdana"/>
              </a:rPr>
              <a:t>kaynaklar: </a:t>
            </a:r>
            <a:r>
              <a:rPr sz="2000" spc="-90" dirty="0">
                <a:solidFill>
                  <a:srgbClr val="FFFFFF"/>
                </a:solidFill>
                <a:latin typeface="Verdana"/>
                <a:cs typeface="Verdana"/>
              </a:rPr>
              <a:t>gerilimi </a:t>
            </a:r>
            <a:r>
              <a:rPr sz="2000" spc="25" dirty="0">
                <a:solidFill>
                  <a:srgbClr val="FFFFFF"/>
                </a:solidFill>
                <a:latin typeface="Verdana"/>
                <a:cs typeface="Verdana"/>
              </a:rPr>
              <a:t>veya</a:t>
            </a:r>
            <a:r>
              <a:rPr sz="2000" spc="-5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80" dirty="0">
                <a:solidFill>
                  <a:srgbClr val="FFFFFF"/>
                </a:solidFill>
                <a:latin typeface="Verdana"/>
                <a:cs typeface="Verdana"/>
              </a:rPr>
              <a:t>akımı 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devredeki  </a:t>
            </a:r>
            <a:r>
              <a:rPr sz="2000" spc="-20" dirty="0">
                <a:solidFill>
                  <a:srgbClr val="FFFFFF"/>
                </a:solidFill>
                <a:latin typeface="Verdana"/>
                <a:cs typeface="Verdana"/>
              </a:rPr>
              <a:t>diğer </a:t>
            </a:r>
            <a:r>
              <a:rPr sz="2000" spc="-80" dirty="0">
                <a:solidFill>
                  <a:srgbClr val="FFFFFF"/>
                </a:solidFill>
                <a:latin typeface="Verdana"/>
                <a:cs typeface="Verdana"/>
              </a:rPr>
              <a:t>gerilim </a:t>
            </a:r>
            <a:r>
              <a:rPr sz="2000" spc="25" dirty="0">
                <a:solidFill>
                  <a:srgbClr val="FFFFFF"/>
                </a:solidFill>
                <a:latin typeface="Verdana"/>
                <a:cs typeface="Verdana"/>
              </a:rPr>
              <a:t>veya </a:t>
            </a:r>
            <a:r>
              <a:rPr sz="2000" spc="-60" dirty="0">
                <a:solidFill>
                  <a:srgbClr val="FFFFFF"/>
                </a:solidFill>
                <a:latin typeface="Verdana"/>
                <a:cs typeface="Verdana"/>
              </a:rPr>
              <a:t>akım 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tarafından </a:t>
            </a:r>
            <a:r>
              <a:rPr sz="2000" spc="-80" dirty="0">
                <a:solidFill>
                  <a:srgbClr val="FFFFFF"/>
                </a:solidFill>
                <a:latin typeface="Verdana"/>
                <a:cs typeface="Verdana"/>
              </a:rPr>
              <a:t>kontrol  </a:t>
            </a:r>
            <a:r>
              <a:rPr sz="2000" spc="-50" dirty="0">
                <a:solidFill>
                  <a:srgbClr val="FFFFFF"/>
                </a:solidFill>
                <a:latin typeface="Verdana"/>
                <a:cs typeface="Verdana"/>
              </a:rPr>
              <a:t>edilerek,</a:t>
            </a:r>
            <a:r>
              <a:rPr sz="2000" spc="-1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Verdana"/>
                <a:cs typeface="Verdana"/>
              </a:rPr>
              <a:t>onlara</a:t>
            </a:r>
            <a:r>
              <a:rPr sz="20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Verdana"/>
                <a:cs typeface="Verdana"/>
              </a:rPr>
              <a:t>bağımlı</a:t>
            </a:r>
            <a:r>
              <a:rPr sz="2000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Verdana"/>
                <a:cs typeface="Verdana"/>
              </a:rPr>
              <a:t>olarak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70" dirty="0">
                <a:solidFill>
                  <a:srgbClr val="FFFFFF"/>
                </a:solidFill>
                <a:latin typeface="Verdana"/>
                <a:cs typeface="Verdana"/>
              </a:rPr>
              <a:t>sağlarlar.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3676" y="476453"/>
            <a:ext cx="645668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PASİF DEVRE</a:t>
            </a:r>
            <a:r>
              <a:rPr sz="4200" spc="-70" dirty="0"/>
              <a:t> </a:t>
            </a:r>
            <a:r>
              <a:rPr sz="4200" spc="-5" dirty="0"/>
              <a:t>ELEMANLARI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546303" y="1458770"/>
            <a:ext cx="7273925" cy="887730"/>
          </a:xfrm>
          <a:prstGeom prst="rect">
            <a:avLst/>
          </a:prstGeom>
        </p:spPr>
        <p:txBody>
          <a:bodyPr vert="horz" wrap="square" lIns="0" tIns="138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0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135" dirty="0">
                <a:solidFill>
                  <a:srgbClr val="FFFFFF"/>
                </a:solidFill>
                <a:latin typeface="Verdana"/>
                <a:cs typeface="Verdana"/>
              </a:rPr>
              <a:t>Enerjiyi </a:t>
            </a:r>
            <a:r>
              <a:rPr sz="2000" spc="-105" dirty="0">
                <a:solidFill>
                  <a:srgbClr val="FFFFFF"/>
                </a:solidFill>
                <a:latin typeface="Verdana"/>
                <a:cs typeface="Verdana"/>
              </a:rPr>
              <a:t>tüketirler </a:t>
            </a:r>
            <a:r>
              <a:rPr sz="2000" spc="25" dirty="0">
                <a:solidFill>
                  <a:srgbClr val="FFFFFF"/>
                </a:solidFill>
                <a:latin typeface="Verdana"/>
                <a:cs typeface="Verdana"/>
              </a:rPr>
              <a:t>veya</a:t>
            </a:r>
            <a:r>
              <a:rPr sz="2000" spc="-2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Verdana"/>
                <a:cs typeface="Verdana"/>
              </a:rPr>
              <a:t>depolarlar.</a:t>
            </a:r>
            <a:endParaRPr sz="20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45" dirty="0">
                <a:solidFill>
                  <a:srgbClr val="FFFFFF"/>
                </a:solidFill>
                <a:latin typeface="Verdana"/>
                <a:cs typeface="Verdana"/>
              </a:rPr>
              <a:t>Direnç,</a:t>
            </a:r>
            <a:r>
              <a:rPr sz="20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Verdana"/>
                <a:cs typeface="Verdana"/>
              </a:rPr>
              <a:t>kapasite</a:t>
            </a:r>
            <a:r>
              <a:rPr sz="2000" spc="-2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25" dirty="0">
                <a:solidFill>
                  <a:srgbClr val="FFFFFF"/>
                </a:solidFill>
                <a:latin typeface="Verdana"/>
                <a:cs typeface="Verdana"/>
              </a:rPr>
              <a:t>ve</a:t>
            </a:r>
            <a:r>
              <a:rPr sz="2000" spc="-1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30" dirty="0">
                <a:solidFill>
                  <a:srgbClr val="FFFFFF"/>
                </a:solidFill>
                <a:latin typeface="Verdana"/>
                <a:cs typeface="Verdana"/>
              </a:rPr>
              <a:t>endüktans</a:t>
            </a:r>
            <a:r>
              <a:rPr sz="2000" spc="-1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45" dirty="0">
                <a:solidFill>
                  <a:srgbClr val="FFFFFF"/>
                </a:solidFill>
                <a:latin typeface="Verdana"/>
                <a:cs typeface="Verdana"/>
              </a:rPr>
              <a:t>pasif</a:t>
            </a:r>
            <a:r>
              <a:rPr sz="2000" spc="-1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Verdana"/>
                <a:cs typeface="Verdana"/>
              </a:rPr>
              <a:t>devre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50" dirty="0">
                <a:solidFill>
                  <a:srgbClr val="FFFFFF"/>
                </a:solidFill>
                <a:latin typeface="Verdana"/>
                <a:cs typeface="Verdana"/>
              </a:rPr>
              <a:t>elemanlarıdır.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</TotalTime>
  <Words>146</Words>
  <Application>Microsoft Office PowerPoint</Application>
  <PresentationFormat>Ekran Gösterisi (4:3)</PresentationFormat>
  <Paragraphs>106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5" baseType="lpstr">
      <vt:lpstr>Arial</vt:lpstr>
      <vt:lpstr>Century Gothic</vt:lpstr>
      <vt:lpstr>TeXGyreAdventor</vt:lpstr>
      <vt:lpstr>Verdana</vt:lpstr>
      <vt:lpstr>Wingdings 3</vt:lpstr>
      <vt:lpstr>Dilim</vt:lpstr>
      <vt:lpstr>İçindekiler</vt:lpstr>
      <vt:lpstr>GERİLİM (v)</vt:lpstr>
      <vt:lpstr>YÜK (q)</vt:lpstr>
      <vt:lpstr>AKIM (I)</vt:lpstr>
      <vt:lpstr>GÜÇ (p/w)</vt:lpstr>
      <vt:lpstr>ENERJİ (w)</vt:lpstr>
      <vt:lpstr>DEVRE ELEMANLARI</vt:lpstr>
      <vt:lpstr>AKTİF DEVRE ELEMANLARI</vt:lpstr>
      <vt:lpstr>PASİF DEVRE ELEMANLARI</vt:lpstr>
      <vt:lpstr>DİRENÇ (R)</vt:lpstr>
      <vt:lpstr>ENDÜKTANS</vt:lpstr>
      <vt:lpstr>BOBİN</vt:lpstr>
      <vt:lpstr>KONDANSATÖR</vt:lpstr>
      <vt:lpstr>ELEKTRİK KAYNAKLARI</vt:lpstr>
      <vt:lpstr>KAYNAK TİPİNE GÖRE  SINIFLANDIRMA</vt:lpstr>
      <vt:lpstr>ELEMAN BAĞIMLILIĞINA GÖRE  SINIFLANDIRMA BAĞIMLI VE BAĞIMSIZ KAYNAKLAR</vt:lpstr>
      <vt:lpstr>PowerPoint Sunusu</vt:lpstr>
      <vt:lpstr>ZAMAN BAĞIMLILIĞINA GÖRE SINIFLANDIRMA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AET 113   DOĞRU AKIMI DEVRE ANALİZİ</dc:title>
  <dc:creator>HP</dc:creator>
  <cp:lastModifiedBy>Windows Kullanıcısı</cp:lastModifiedBy>
  <cp:revision>2</cp:revision>
  <dcterms:created xsi:type="dcterms:W3CDTF">2020-01-24T12:16:00Z</dcterms:created>
  <dcterms:modified xsi:type="dcterms:W3CDTF">2020-01-28T18:56:53Z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2018-01-05T00:00:00Z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2020-01-24T00:00:00Z</vt:filetime>
  </property>
</Properties>
</file>