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5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43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80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777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9873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855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9062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496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787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40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446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19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6843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65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3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44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72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461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573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075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  <p:sldLayoutId id="2147483723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ildiz.edu.tr/~uzun/ED_PDF/DevreDers01.pdf" TargetMode="External"/><Relationship Id="rId2" Type="http://schemas.openxmlformats.org/officeDocument/2006/relationships/hyperlink" Target="http://elektronikhobi.net/elektrik-kaynaklari-ve-kaynaklarin-siniflandirilmas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hm.kocaeli.edu.tr/dersnotlari_data/obuyuk/Elektrik%20Devre%20Temelleri/Ders-1.pdf" TargetMode="External"/><Relationship Id="rId4" Type="http://schemas.openxmlformats.org/officeDocument/2006/relationships/hyperlink" Target="http://kisi.deu.edu.tr/levent.cetin/h01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367792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İçindekiler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3335020" cy="13214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Temel</a:t>
            </a:r>
            <a:r>
              <a:rPr sz="2000" spc="-2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Kavramlar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2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Elemanları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Elektrik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3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Kaynakları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81051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DİRENÇ</a:t>
            </a:r>
            <a:r>
              <a:rPr sz="4200" spc="-85" dirty="0"/>
              <a:t> </a:t>
            </a:r>
            <a:r>
              <a:rPr sz="4200" dirty="0"/>
              <a:t>(R)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5488940" cy="889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Akımın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akışına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direnç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gösteren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elamandır.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Değeri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ohm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(Ω)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4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ölçülür.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80742" y="3185286"/>
            <a:ext cx="123825" cy="17145"/>
          </a:xfrm>
          <a:custGeom>
            <a:avLst/>
            <a:gdLst/>
            <a:ahLst/>
            <a:cxnLst/>
            <a:rect l="l" t="t" r="r" b="b"/>
            <a:pathLst>
              <a:path w="123825" h="17144">
                <a:moveTo>
                  <a:pt x="123443" y="0"/>
                </a:moveTo>
                <a:lnTo>
                  <a:pt x="0" y="0"/>
                </a:lnTo>
                <a:lnTo>
                  <a:pt x="0" y="16763"/>
                </a:lnTo>
                <a:lnTo>
                  <a:pt x="123443" y="16763"/>
                </a:lnTo>
                <a:lnTo>
                  <a:pt x="1234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81176" y="2999613"/>
            <a:ext cx="11480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R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</a:t>
            </a:r>
            <a:r>
              <a:rPr sz="20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ρ</a:t>
            </a:r>
            <a:r>
              <a:rPr sz="2175" spc="-104" baseline="45977" dirty="0">
                <a:solidFill>
                  <a:srgbClr val="FFFFFF"/>
                </a:solidFill>
                <a:latin typeface="Arial"/>
                <a:cs typeface="Arial"/>
              </a:rPr>
              <a:t>𝐿</a:t>
            </a:r>
            <a:endParaRPr sz="2175" baseline="45977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68551" y="3196208"/>
            <a:ext cx="14859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160" dirty="0">
                <a:solidFill>
                  <a:srgbClr val="FFFFFF"/>
                </a:solidFill>
                <a:latin typeface="Arial"/>
                <a:cs typeface="Arial"/>
              </a:rPr>
              <a:t>𝐴</a:t>
            </a:r>
            <a:endParaRPr sz="1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6576" y="3502228"/>
            <a:ext cx="6295390" cy="18059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70" dirty="0">
                <a:solidFill>
                  <a:srgbClr val="FFFFFF"/>
                </a:solidFill>
                <a:latin typeface="Verdana"/>
                <a:cs typeface="Verdana"/>
              </a:rPr>
              <a:t>L: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malzeme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uzunluğu, 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A: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malzeme</a:t>
            </a:r>
            <a:r>
              <a:rPr sz="2000" spc="-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kesitinin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alanı,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ρ: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malzemenin</a:t>
            </a:r>
            <a:r>
              <a:rPr sz="20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iletkenliği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u="heavy" spc="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Ohm</a:t>
            </a:r>
            <a:r>
              <a:rPr sz="2000" u="heavy" spc="-1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 </a:t>
            </a:r>
            <a:r>
              <a:rPr sz="2000" u="heavy" spc="-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Verdana"/>
                <a:cs typeface="Verdana"/>
              </a:rPr>
              <a:t>Yasası</a:t>
            </a:r>
            <a:endParaRPr sz="2000">
              <a:latin typeface="Verdana"/>
              <a:cs typeface="Verdana"/>
            </a:endParaRPr>
          </a:p>
          <a:p>
            <a:pPr marL="82550">
              <a:lnSpc>
                <a:spcPct val="100000"/>
              </a:lnSpc>
              <a:spcBef>
                <a:spcPts val="1005"/>
              </a:spcBef>
            </a:pPr>
            <a:r>
              <a:rPr sz="2000" spc="40" dirty="0">
                <a:solidFill>
                  <a:srgbClr val="FFFFFF"/>
                </a:solidFill>
                <a:latin typeface="Verdana"/>
                <a:cs typeface="Verdana"/>
              </a:rPr>
              <a:t>V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I(t).R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direncin uçlarındaki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gerilim</a:t>
            </a:r>
            <a:r>
              <a:rPr sz="2000" spc="-3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direncin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içinden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Verdana"/>
                <a:cs typeface="Verdana"/>
              </a:rPr>
              <a:t>akan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akımla</a:t>
            </a:r>
            <a:r>
              <a:rPr sz="20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doğru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orantılıdır.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303403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ENDÜKTANS</a:t>
            </a:r>
            <a:endParaRPr sz="4200"/>
          </a:p>
        </p:txBody>
      </p:sp>
      <p:sp>
        <p:nvSpPr>
          <p:cNvPr id="3" name="object 3"/>
          <p:cNvSpPr/>
          <p:nvPr/>
        </p:nvSpPr>
        <p:spPr>
          <a:xfrm>
            <a:off x="1850263" y="3372739"/>
            <a:ext cx="205740" cy="17145"/>
          </a:xfrm>
          <a:custGeom>
            <a:avLst/>
            <a:gdLst/>
            <a:ahLst/>
            <a:cxnLst/>
            <a:rect l="l" t="t" r="r" b="b"/>
            <a:pathLst>
              <a:path w="205739" h="17145">
                <a:moveTo>
                  <a:pt x="205739" y="0"/>
                </a:moveTo>
                <a:lnTo>
                  <a:pt x="0" y="0"/>
                </a:lnTo>
                <a:lnTo>
                  <a:pt x="0" y="16763"/>
                </a:lnTo>
                <a:lnTo>
                  <a:pt x="205739" y="16763"/>
                </a:lnTo>
                <a:lnTo>
                  <a:pt x="2057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35123" y="3372739"/>
            <a:ext cx="108585" cy="17145"/>
          </a:xfrm>
          <a:custGeom>
            <a:avLst/>
            <a:gdLst/>
            <a:ahLst/>
            <a:cxnLst/>
            <a:rect l="l" t="t" r="r" b="b"/>
            <a:pathLst>
              <a:path w="108585" h="17145">
                <a:moveTo>
                  <a:pt x="108204" y="0"/>
                </a:moveTo>
                <a:lnTo>
                  <a:pt x="0" y="0"/>
                </a:lnTo>
                <a:lnTo>
                  <a:pt x="0" y="16763"/>
                </a:lnTo>
                <a:lnTo>
                  <a:pt x="108204" y="16763"/>
                </a:lnTo>
                <a:lnTo>
                  <a:pt x="1082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43076" y="2080387"/>
            <a:ext cx="6333490" cy="1551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9100" marR="17780" indent="-342900">
              <a:lnSpc>
                <a:spcPct val="100000"/>
              </a:lnSpc>
              <a:spcBef>
                <a:spcPts val="105"/>
              </a:spcBef>
              <a:tabLst>
                <a:tab pos="4184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endüktansın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uçlarındaki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gerilim,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içinden</a:t>
            </a:r>
            <a:r>
              <a:rPr sz="2000" spc="-5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Verdana"/>
                <a:cs typeface="Verdana"/>
              </a:rPr>
              <a:t>akan 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akımın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zamana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göre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türevinin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endüktans 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değeriyle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çarpımıdır.</a:t>
            </a:r>
            <a:endParaRPr sz="2000">
              <a:latin typeface="Verdana"/>
              <a:cs typeface="Verdana"/>
            </a:endParaRPr>
          </a:p>
          <a:p>
            <a:pPr marL="76200">
              <a:lnSpc>
                <a:spcPts val="1980"/>
              </a:lnSpc>
              <a:spcBef>
                <a:spcPts val="1510"/>
              </a:spcBef>
              <a:tabLst>
                <a:tab pos="418465" algn="l"/>
                <a:tab pos="14478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35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4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90" dirty="0">
                <a:solidFill>
                  <a:srgbClr val="FFFFFF"/>
                </a:solidFill>
                <a:latin typeface="Verdana"/>
                <a:cs typeface="Verdana"/>
              </a:rPr>
              <a:t>L</a:t>
            </a:r>
            <a:r>
              <a:rPr sz="2175" spc="-434" baseline="45977" dirty="0">
                <a:solidFill>
                  <a:srgbClr val="FFFFFF"/>
                </a:solidFill>
                <a:latin typeface="Arial"/>
                <a:cs typeface="Arial"/>
              </a:rPr>
              <a:t>𝑑𝑖	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i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75" spc="-277" baseline="45977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∫vdt+i(0)</a:t>
            </a:r>
            <a:endParaRPr sz="2000">
              <a:latin typeface="Verdana"/>
              <a:cs typeface="Verdana"/>
            </a:endParaRPr>
          </a:p>
          <a:p>
            <a:pPr marL="1007110">
              <a:lnSpc>
                <a:spcPts val="1320"/>
              </a:lnSpc>
              <a:tabLst>
                <a:tab pos="1791970" algn="l"/>
              </a:tabLst>
            </a:pPr>
            <a:r>
              <a:rPr sz="1450" spc="-300" dirty="0">
                <a:solidFill>
                  <a:srgbClr val="FFFFFF"/>
                </a:solidFill>
                <a:latin typeface="Arial"/>
                <a:cs typeface="Arial"/>
              </a:rPr>
              <a:t>𝑑𝑡	</a:t>
            </a:r>
            <a:r>
              <a:rPr sz="1450" spc="-290" dirty="0">
                <a:solidFill>
                  <a:srgbClr val="FFFFFF"/>
                </a:solidFill>
                <a:latin typeface="Arial"/>
                <a:cs typeface="Arial"/>
              </a:rPr>
              <a:t>𝐿</a:t>
            </a:r>
            <a:endParaRPr sz="145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163639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BOBİN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7955" cy="3151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147955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Bobinler,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makara,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madren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karkas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 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adlandırılan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yalıtkanlar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üzerine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(plastik,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seramik, 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sertkağıt)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spiral,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helezon,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düz,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petek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şeklinde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sarılı 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tellerden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(sargı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şekli)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oluşan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5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elemanıdır.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Bobinin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diğer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adı</a:t>
            </a:r>
            <a:r>
              <a:rPr sz="2000" spc="-4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"self" 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tir.</a:t>
            </a:r>
            <a:endParaRPr sz="20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Bobinler,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bakır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gümüş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tel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litz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teli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denilen 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ipekle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yalıtılmış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tel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ile</a:t>
            </a:r>
            <a:r>
              <a:rPr sz="2000" spc="-5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sarılırlar.</a:t>
            </a:r>
            <a:endParaRPr sz="2000">
              <a:latin typeface="Verdana"/>
              <a:cs typeface="Verdana"/>
            </a:endParaRPr>
          </a:p>
          <a:p>
            <a:pPr marL="355600" marR="21717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Bobinlerin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değerleri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sıcaklıkla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değişir;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bu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nedenle  </a:t>
            </a:r>
            <a:r>
              <a:rPr sz="2000" spc="55" dirty="0">
                <a:solidFill>
                  <a:srgbClr val="FFFFFF"/>
                </a:solidFill>
                <a:latin typeface="Verdana"/>
                <a:cs typeface="Verdana"/>
              </a:rPr>
              <a:t>çok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kararlı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devrelerde</a:t>
            </a:r>
            <a:r>
              <a:rPr sz="2000" spc="-4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kullanılmazlar.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401447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KONDANSATÖR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4780" cy="4000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b="1" spc="-20" dirty="0">
                <a:solidFill>
                  <a:srgbClr val="FFFFFF"/>
                </a:solidFill>
                <a:latin typeface="TeXGyreAdventor"/>
                <a:cs typeface="TeXGyreAdventor"/>
              </a:rPr>
              <a:t>Kondansatör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,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elektronların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kutuplanarak</a:t>
            </a:r>
            <a:r>
              <a:rPr sz="2000" spc="-4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elektriksel 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yükü elektrik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alanın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içerisinde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depolayabilme 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özelliklerinden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faydalanılarak,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yalıtkan 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malzemenin 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iki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metal </a:t>
            </a:r>
            <a:r>
              <a:rPr sz="2000" spc="50" dirty="0">
                <a:solidFill>
                  <a:srgbClr val="FFFFFF"/>
                </a:solidFill>
                <a:latin typeface="Verdana"/>
                <a:cs typeface="Verdana"/>
              </a:rPr>
              <a:t>tabaka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arasına 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yerleştirilmesiyle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oluşturulan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temel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elektrik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 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elektronik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3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elemanıdır.</a:t>
            </a:r>
            <a:endParaRPr sz="2000">
              <a:latin typeface="Verdana"/>
              <a:cs typeface="Verdana"/>
            </a:endParaRPr>
          </a:p>
          <a:p>
            <a:pPr marL="355600" marR="76327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Kondansatörlerde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temel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iki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değişken, 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tüketici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için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seçme olanağı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sunar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 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kondansatörler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arasındaki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farkları</a:t>
            </a:r>
            <a:r>
              <a:rPr sz="2000" spc="-4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oluşturur.</a:t>
            </a:r>
            <a:endParaRPr sz="2000">
              <a:latin typeface="Verdana"/>
              <a:cs typeface="Verdana"/>
            </a:endParaRPr>
          </a:p>
          <a:p>
            <a:pPr marL="355600" marR="31115" indent="-342900">
              <a:lnSpc>
                <a:spcPct val="8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Bunlar,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kondansatörün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çalışma </a:t>
            </a:r>
            <a:r>
              <a:rPr sz="2000" spc="-245" dirty="0">
                <a:solidFill>
                  <a:srgbClr val="FFFFFF"/>
                </a:solidFill>
                <a:latin typeface="Verdana"/>
                <a:cs typeface="Verdana"/>
              </a:rPr>
              <a:t>- </a:t>
            </a:r>
            <a:r>
              <a:rPr sz="2000" spc="50" dirty="0">
                <a:solidFill>
                  <a:srgbClr val="FFFFFF"/>
                </a:solidFill>
                <a:latin typeface="Verdana"/>
                <a:cs typeface="Verdana"/>
              </a:rPr>
              <a:t>dayanma</a:t>
            </a:r>
            <a:r>
              <a:rPr sz="2000" spc="-5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gerilim 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değeri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depolayabileceği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miktarıdır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 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bunlar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her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kondansatörün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üzerinde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belirtilmiş 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olmak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zorundadır.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557212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ELEKTRİK</a:t>
            </a:r>
            <a:r>
              <a:rPr sz="4200" spc="-75" dirty="0"/>
              <a:t> </a:t>
            </a:r>
            <a:r>
              <a:rPr sz="4200" spc="-5" dirty="0"/>
              <a:t>KAYNAKLARI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43810"/>
            <a:ext cx="6394450" cy="368427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marR="36830" indent="-342900">
              <a:lnSpc>
                <a:spcPct val="90000"/>
              </a:lnSpc>
              <a:spcBef>
                <a:spcPts val="385"/>
              </a:spcBef>
              <a:tabLst>
                <a:tab pos="354965" algn="l"/>
              </a:tabLst>
            </a:pPr>
            <a:r>
              <a:rPr sz="1900" spc="35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400" spc="-155" dirty="0">
                <a:solidFill>
                  <a:srgbClr val="FFFFFF"/>
                </a:solidFill>
                <a:latin typeface="Verdana"/>
                <a:cs typeface="Verdana"/>
              </a:rPr>
              <a:t>Elektriksel </a:t>
            </a:r>
            <a:r>
              <a:rPr sz="2400" spc="-105" dirty="0">
                <a:solidFill>
                  <a:srgbClr val="FFFFFF"/>
                </a:solidFill>
                <a:latin typeface="Verdana"/>
                <a:cs typeface="Verdana"/>
              </a:rPr>
              <a:t>enerji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kaynakları </a:t>
            </a:r>
            <a:r>
              <a:rPr sz="2400" spc="-10" dirty="0">
                <a:solidFill>
                  <a:srgbClr val="FFFFFF"/>
                </a:solidFill>
                <a:latin typeface="Verdana"/>
                <a:cs typeface="Verdana"/>
              </a:rPr>
              <a:t>birkaç </a:t>
            </a:r>
            <a:r>
              <a:rPr sz="2400" spc="-75" dirty="0">
                <a:solidFill>
                  <a:srgbClr val="FFFFFF"/>
                </a:solidFill>
                <a:latin typeface="Verdana"/>
                <a:cs typeface="Verdana"/>
              </a:rPr>
              <a:t>şekilde  </a:t>
            </a:r>
            <a:r>
              <a:rPr sz="2400" spc="-120" dirty="0">
                <a:solidFill>
                  <a:srgbClr val="FFFFFF"/>
                </a:solidFill>
                <a:latin typeface="Verdana"/>
                <a:cs typeface="Verdana"/>
              </a:rPr>
              <a:t>sınıflandırılabilir.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Bunlardan </a:t>
            </a:r>
            <a:r>
              <a:rPr sz="2400" spc="-195" dirty="0">
                <a:solidFill>
                  <a:srgbClr val="FFFFFF"/>
                </a:solidFill>
                <a:latin typeface="Verdana"/>
                <a:cs typeface="Verdana"/>
              </a:rPr>
              <a:t>ilki, </a:t>
            </a:r>
            <a:r>
              <a:rPr sz="2400" spc="-75" dirty="0">
                <a:solidFill>
                  <a:srgbClr val="FFFFFF"/>
                </a:solidFill>
                <a:latin typeface="Verdana"/>
                <a:cs typeface="Verdana"/>
              </a:rPr>
              <a:t>akım </a:t>
            </a:r>
            <a:r>
              <a:rPr sz="2400" spc="25" dirty="0">
                <a:solidFill>
                  <a:srgbClr val="FFFFFF"/>
                </a:solidFill>
                <a:latin typeface="Verdana"/>
                <a:cs typeface="Verdana"/>
              </a:rPr>
              <a:t>ve  </a:t>
            </a:r>
            <a:r>
              <a:rPr sz="2400" spc="-95" dirty="0">
                <a:solidFill>
                  <a:srgbClr val="FFFFFF"/>
                </a:solidFill>
                <a:latin typeface="Verdana"/>
                <a:cs typeface="Verdana"/>
              </a:rPr>
              <a:t>gerilim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kaynakları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şeklinde,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kaynak</a:t>
            </a:r>
            <a:r>
              <a:rPr sz="2400" spc="-6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95" dirty="0">
                <a:solidFill>
                  <a:srgbClr val="FFFFFF"/>
                </a:solidFill>
                <a:latin typeface="Verdana"/>
                <a:cs typeface="Verdana"/>
              </a:rPr>
              <a:t>tipinin  </a:t>
            </a: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göz </a:t>
            </a:r>
            <a:r>
              <a:rPr sz="2400" spc="15" dirty="0">
                <a:solidFill>
                  <a:srgbClr val="FFFFFF"/>
                </a:solidFill>
                <a:latin typeface="Verdana"/>
                <a:cs typeface="Verdana"/>
              </a:rPr>
              <a:t>önüne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alındığı</a:t>
            </a:r>
            <a:r>
              <a:rPr sz="2400" spc="-5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100" dirty="0">
                <a:solidFill>
                  <a:srgbClr val="FFFFFF"/>
                </a:solidFill>
                <a:latin typeface="Verdana"/>
                <a:cs typeface="Verdana"/>
              </a:rPr>
              <a:t>sınıflandırmadır.</a:t>
            </a:r>
            <a:endParaRPr sz="2400">
              <a:latin typeface="Verdana"/>
              <a:cs typeface="Verdana"/>
            </a:endParaRPr>
          </a:p>
          <a:p>
            <a:pPr marL="355600">
              <a:lnSpc>
                <a:spcPts val="2450"/>
              </a:lnSpc>
            </a:pP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Diğer </a:t>
            </a:r>
            <a:r>
              <a:rPr sz="2400" spc="-110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400" spc="-90" dirty="0">
                <a:solidFill>
                  <a:srgbClr val="FFFFFF"/>
                </a:solidFill>
                <a:latin typeface="Verdana"/>
                <a:cs typeface="Verdana"/>
              </a:rPr>
              <a:t>sınıflandırma </a:t>
            </a:r>
            <a:r>
              <a:rPr sz="2400" spc="-120" dirty="0">
                <a:solidFill>
                  <a:srgbClr val="FFFFFF"/>
                </a:solidFill>
                <a:latin typeface="Verdana"/>
                <a:cs typeface="Verdana"/>
              </a:rPr>
              <a:t>ise </a:t>
            </a:r>
            <a:r>
              <a:rPr sz="2400" spc="-3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400" spc="-6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endParaRPr sz="2400">
              <a:latin typeface="Verdana"/>
              <a:cs typeface="Verdana"/>
            </a:endParaRPr>
          </a:p>
          <a:p>
            <a:pPr marL="355600" marR="5080">
              <a:lnSpc>
                <a:spcPct val="90000"/>
              </a:lnSpc>
              <a:spcBef>
                <a:spcPts val="145"/>
              </a:spcBef>
            </a:pPr>
            <a:r>
              <a:rPr sz="2400" spc="-75" dirty="0">
                <a:solidFill>
                  <a:srgbClr val="FFFFFF"/>
                </a:solidFill>
                <a:latin typeface="Verdana"/>
                <a:cs typeface="Verdana"/>
              </a:rPr>
              <a:t>bağımsız </a:t>
            </a:r>
            <a:r>
              <a:rPr sz="2400" spc="-60" dirty="0">
                <a:solidFill>
                  <a:srgbClr val="FFFFFF"/>
                </a:solidFill>
                <a:latin typeface="Verdana"/>
                <a:cs typeface="Verdana"/>
              </a:rPr>
              <a:t>kaynaklar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şeklinde, </a:t>
            </a:r>
            <a:r>
              <a:rPr sz="2400" spc="20" dirty="0">
                <a:solidFill>
                  <a:srgbClr val="FFFFFF"/>
                </a:solidFill>
                <a:latin typeface="Verdana"/>
                <a:cs typeface="Verdana"/>
              </a:rPr>
              <a:t>eleman 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bağımlılığının </a:t>
            </a: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göz </a:t>
            </a:r>
            <a:r>
              <a:rPr sz="2400" spc="15" dirty="0">
                <a:solidFill>
                  <a:srgbClr val="FFFFFF"/>
                </a:solidFill>
                <a:latin typeface="Verdana"/>
                <a:cs typeface="Verdana"/>
              </a:rPr>
              <a:t>önüne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alındığı  </a:t>
            </a:r>
            <a:r>
              <a:rPr sz="2400" spc="-100" dirty="0">
                <a:solidFill>
                  <a:srgbClr val="FFFFFF"/>
                </a:solidFill>
                <a:latin typeface="Verdana"/>
                <a:cs typeface="Verdana"/>
              </a:rPr>
              <a:t>sınıflandırmadır. </a:t>
            </a:r>
            <a:r>
              <a:rPr sz="2400" spc="-45" dirty="0">
                <a:solidFill>
                  <a:srgbClr val="FFFFFF"/>
                </a:solidFill>
                <a:latin typeface="Verdana"/>
                <a:cs typeface="Verdana"/>
              </a:rPr>
              <a:t>Bunlardan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başka, </a:t>
            </a:r>
            <a:r>
              <a:rPr sz="2400" spc="100" dirty="0">
                <a:solidFill>
                  <a:srgbClr val="FFFFFF"/>
                </a:solidFill>
                <a:latin typeface="Verdana"/>
                <a:cs typeface="Verdana"/>
              </a:rPr>
              <a:t>DC 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kaynak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4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204" dirty="0">
                <a:solidFill>
                  <a:srgbClr val="FFFFFF"/>
                </a:solidFill>
                <a:latin typeface="Verdana"/>
                <a:cs typeface="Verdana"/>
              </a:rPr>
              <a:t>AC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40" dirty="0">
                <a:solidFill>
                  <a:srgbClr val="FFFFFF"/>
                </a:solidFill>
                <a:latin typeface="Verdana"/>
                <a:cs typeface="Verdana"/>
              </a:rPr>
              <a:t>kaynak</a:t>
            </a:r>
            <a:r>
              <a:rPr sz="24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85" dirty="0">
                <a:solidFill>
                  <a:srgbClr val="FFFFFF"/>
                </a:solidFill>
                <a:latin typeface="Verdana"/>
                <a:cs typeface="Verdana"/>
              </a:rPr>
              <a:t>şeklinde,</a:t>
            </a:r>
            <a:r>
              <a:rPr sz="2400" spc="-2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Verdana"/>
                <a:cs typeface="Verdana"/>
              </a:rPr>
              <a:t>zamana  </a:t>
            </a:r>
            <a:r>
              <a:rPr sz="2400" spc="15" dirty="0">
                <a:solidFill>
                  <a:srgbClr val="FFFFFF"/>
                </a:solidFill>
                <a:latin typeface="Verdana"/>
                <a:cs typeface="Verdana"/>
              </a:rPr>
              <a:t>göre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değişimin</a:t>
            </a:r>
            <a:r>
              <a:rPr sz="24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Verdana"/>
                <a:cs typeface="Verdana"/>
              </a:rPr>
              <a:t>göz</a:t>
            </a:r>
            <a:r>
              <a:rPr sz="24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Verdana"/>
                <a:cs typeface="Verdana"/>
              </a:rPr>
              <a:t>önüne</a:t>
            </a:r>
            <a:r>
              <a:rPr sz="24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70" dirty="0">
                <a:solidFill>
                  <a:srgbClr val="FFFFFF"/>
                </a:solidFill>
                <a:latin typeface="Verdana"/>
                <a:cs typeface="Verdana"/>
              </a:rPr>
              <a:t>alınmasıyla</a:t>
            </a:r>
            <a:r>
              <a:rPr sz="2400" spc="-22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165" dirty="0">
                <a:solidFill>
                  <a:srgbClr val="FFFFFF"/>
                </a:solidFill>
                <a:latin typeface="Verdana"/>
                <a:cs typeface="Verdana"/>
              </a:rPr>
              <a:t>da  </a:t>
            </a:r>
            <a:r>
              <a:rPr sz="2400" spc="-90" dirty="0">
                <a:solidFill>
                  <a:srgbClr val="FFFFFF"/>
                </a:solidFill>
                <a:latin typeface="Verdana"/>
                <a:cs typeface="Verdana"/>
              </a:rPr>
              <a:t>sınıflandırma</a:t>
            </a:r>
            <a:r>
              <a:rPr sz="2400" spc="-2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400" spc="-55" dirty="0">
                <a:solidFill>
                  <a:srgbClr val="FFFFFF"/>
                </a:solidFill>
                <a:latin typeface="Verdana"/>
                <a:cs typeface="Verdana"/>
              </a:rPr>
              <a:t>yapılmaktadır.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4699635" cy="1122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KAYNAK TİPİNE</a:t>
            </a:r>
            <a:r>
              <a:rPr sz="3600" spc="-55" dirty="0"/>
              <a:t> </a:t>
            </a:r>
            <a:r>
              <a:rPr sz="3600" dirty="0"/>
              <a:t>GÖRE  </a:t>
            </a:r>
            <a:r>
              <a:rPr sz="3600" spc="-10" dirty="0"/>
              <a:t>SINIFLANDIRMA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spc="-235" dirty="0"/>
              <a:t>GERİLİM </a:t>
            </a:r>
            <a:r>
              <a:rPr spc="-125" dirty="0"/>
              <a:t>VE </a:t>
            </a:r>
            <a:r>
              <a:rPr spc="-130" dirty="0"/>
              <a:t>AKIM</a:t>
            </a:r>
            <a:r>
              <a:rPr spc="-420" dirty="0"/>
              <a:t> </a:t>
            </a:r>
            <a:r>
              <a:rPr spc="-145" dirty="0"/>
              <a:t>KAYNAKLARI</a:t>
            </a:r>
          </a:p>
          <a:p>
            <a:pPr marL="355600">
              <a:lnSpc>
                <a:spcPct val="100000"/>
              </a:lnSpc>
              <a:spcBef>
                <a:spcPts val="145"/>
              </a:spcBef>
              <a:tabLst>
                <a:tab pos="697865" algn="l"/>
              </a:tabLst>
            </a:pPr>
            <a:r>
              <a:rPr sz="1600" u="none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u="none" spc="-35" dirty="0">
                <a:solidFill>
                  <a:srgbClr val="FFFFFF"/>
                </a:solidFill>
              </a:rPr>
              <a:t>Kaynak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-40" dirty="0">
                <a:solidFill>
                  <a:srgbClr val="FFFFFF"/>
                </a:solidFill>
              </a:rPr>
              <a:t>tipine</a:t>
            </a:r>
            <a:r>
              <a:rPr sz="2000" u="none" spc="-175" dirty="0">
                <a:solidFill>
                  <a:srgbClr val="FFFFFF"/>
                </a:solidFill>
              </a:rPr>
              <a:t> </a:t>
            </a:r>
            <a:r>
              <a:rPr sz="2000" u="none" spc="-25" dirty="0">
                <a:solidFill>
                  <a:srgbClr val="FFFFFF"/>
                </a:solidFill>
              </a:rPr>
              <a:t>göre,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-60" dirty="0">
                <a:solidFill>
                  <a:srgbClr val="FFFFFF"/>
                </a:solidFill>
              </a:rPr>
              <a:t>akım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25" dirty="0">
                <a:solidFill>
                  <a:srgbClr val="FFFFFF"/>
                </a:solidFill>
              </a:rPr>
              <a:t>ve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-80" dirty="0">
                <a:solidFill>
                  <a:srgbClr val="FFFFFF"/>
                </a:solidFill>
              </a:rPr>
              <a:t>gerilim</a:t>
            </a:r>
            <a:r>
              <a:rPr sz="2000" u="none" spc="-165" dirty="0">
                <a:solidFill>
                  <a:srgbClr val="FFFFFF"/>
                </a:solidFill>
              </a:rPr>
              <a:t> </a:t>
            </a:r>
            <a:r>
              <a:rPr sz="2000" u="none" spc="-60" dirty="0">
                <a:solidFill>
                  <a:srgbClr val="FFFFFF"/>
                </a:solidFill>
              </a:rPr>
              <a:t>kaynakları</a:t>
            </a:r>
            <a:endParaRPr sz="200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</a:pPr>
            <a:r>
              <a:rPr sz="2000" u="none" spc="-60" dirty="0">
                <a:solidFill>
                  <a:srgbClr val="FFFFFF"/>
                </a:solidFill>
              </a:rPr>
              <a:t>şeklinde </a:t>
            </a:r>
            <a:r>
              <a:rPr sz="2000" u="none" spc="-95" dirty="0">
                <a:solidFill>
                  <a:srgbClr val="FFFFFF"/>
                </a:solidFill>
              </a:rPr>
              <a:t>bir </a:t>
            </a:r>
            <a:r>
              <a:rPr sz="2000" u="none" spc="-70" dirty="0">
                <a:solidFill>
                  <a:srgbClr val="FFFFFF"/>
                </a:solidFill>
              </a:rPr>
              <a:t>sınıflandırma</a:t>
            </a:r>
            <a:r>
              <a:rPr sz="2000" u="none" spc="-400" dirty="0">
                <a:solidFill>
                  <a:srgbClr val="FFFFFF"/>
                </a:solidFill>
              </a:rPr>
              <a:t> </a:t>
            </a:r>
            <a:r>
              <a:rPr sz="2000" u="none" spc="-65" dirty="0">
                <a:solidFill>
                  <a:srgbClr val="FFFFFF"/>
                </a:solidFill>
              </a:rPr>
              <a:t>yapılabilir.</a:t>
            </a:r>
            <a:endParaRPr sz="2000"/>
          </a:p>
          <a:p>
            <a:pPr marL="698500" marR="5080" indent="-342900">
              <a:lnSpc>
                <a:spcPct val="100000"/>
              </a:lnSpc>
              <a:spcBef>
                <a:spcPts val="994"/>
              </a:spcBef>
              <a:tabLst>
                <a:tab pos="697865" algn="l"/>
              </a:tabLst>
            </a:pPr>
            <a:r>
              <a:rPr sz="1600" u="none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u="none" spc="-60" dirty="0">
                <a:solidFill>
                  <a:srgbClr val="FFFFFF"/>
                </a:solidFill>
              </a:rPr>
              <a:t>Kendisine </a:t>
            </a:r>
            <a:r>
              <a:rPr sz="2000" u="none" spc="55" dirty="0">
                <a:solidFill>
                  <a:srgbClr val="FFFFFF"/>
                </a:solidFill>
              </a:rPr>
              <a:t>bağlanan </a:t>
            </a:r>
            <a:r>
              <a:rPr sz="2000" u="none" spc="-65" dirty="0">
                <a:solidFill>
                  <a:srgbClr val="FFFFFF"/>
                </a:solidFill>
              </a:rPr>
              <a:t>yükten </a:t>
            </a:r>
            <a:r>
              <a:rPr sz="2000" u="none" spc="-60" dirty="0">
                <a:solidFill>
                  <a:srgbClr val="FFFFFF"/>
                </a:solidFill>
              </a:rPr>
              <a:t>bağımsız </a:t>
            </a:r>
            <a:r>
              <a:rPr sz="2000" u="none" spc="-45" dirty="0">
                <a:solidFill>
                  <a:srgbClr val="FFFFFF"/>
                </a:solidFill>
              </a:rPr>
              <a:t>olarak, </a:t>
            </a:r>
            <a:r>
              <a:rPr sz="2000" u="none" spc="-65" dirty="0">
                <a:solidFill>
                  <a:srgbClr val="FFFFFF"/>
                </a:solidFill>
              </a:rPr>
              <a:t>her  </a:t>
            </a:r>
            <a:r>
              <a:rPr sz="2000" u="none" spc="5" dirty="0">
                <a:solidFill>
                  <a:srgbClr val="FFFFFF"/>
                </a:solidFill>
              </a:rPr>
              <a:t>zaman</a:t>
            </a:r>
            <a:r>
              <a:rPr sz="2000" u="none" spc="-165" dirty="0">
                <a:solidFill>
                  <a:srgbClr val="FFFFFF"/>
                </a:solidFill>
              </a:rPr>
              <a:t> </a:t>
            </a:r>
            <a:r>
              <a:rPr sz="2000" u="none" spc="-45" dirty="0">
                <a:solidFill>
                  <a:srgbClr val="FFFFFF"/>
                </a:solidFill>
              </a:rPr>
              <a:t>belli</a:t>
            </a:r>
            <a:r>
              <a:rPr sz="2000" u="none" spc="-180" dirty="0">
                <a:solidFill>
                  <a:srgbClr val="FFFFFF"/>
                </a:solidFill>
              </a:rPr>
              <a:t> </a:t>
            </a:r>
            <a:r>
              <a:rPr sz="2000" u="none" spc="-100" dirty="0">
                <a:solidFill>
                  <a:srgbClr val="FFFFFF"/>
                </a:solidFill>
              </a:rPr>
              <a:t>bir</a:t>
            </a:r>
            <a:r>
              <a:rPr sz="2000" u="none" spc="-150" dirty="0">
                <a:solidFill>
                  <a:srgbClr val="FFFFFF"/>
                </a:solidFill>
              </a:rPr>
              <a:t> </a:t>
            </a:r>
            <a:r>
              <a:rPr sz="2000" u="none" spc="-80" dirty="0">
                <a:solidFill>
                  <a:srgbClr val="FFFFFF"/>
                </a:solidFill>
              </a:rPr>
              <a:t>gerilim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-75" dirty="0">
                <a:solidFill>
                  <a:srgbClr val="FFFFFF"/>
                </a:solidFill>
              </a:rPr>
              <a:t>oluşturan</a:t>
            </a:r>
            <a:r>
              <a:rPr sz="2000" u="none" spc="-185" dirty="0">
                <a:solidFill>
                  <a:srgbClr val="FFFFFF"/>
                </a:solidFill>
              </a:rPr>
              <a:t> </a:t>
            </a:r>
            <a:r>
              <a:rPr sz="2000" u="none" spc="-60" dirty="0">
                <a:solidFill>
                  <a:srgbClr val="FFFFFF"/>
                </a:solidFill>
              </a:rPr>
              <a:t>kaynaklar,</a:t>
            </a:r>
            <a:r>
              <a:rPr sz="2000" u="none" spc="-200" dirty="0">
                <a:solidFill>
                  <a:srgbClr val="FFFFFF"/>
                </a:solidFill>
              </a:rPr>
              <a:t> </a:t>
            </a:r>
            <a:r>
              <a:rPr sz="2000" u="none" spc="-85" dirty="0">
                <a:solidFill>
                  <a:srgbClr val="FFFFFF"/>
                </a:solidFill>
              </a:rPr>
              <a:t>gerilim  </a:t>
            </a:r>
            <a:r>
              <a:rPr sz="2000" u="none" spc="-10" dirty="0">
                <a:solidFill>
                  <a:srgbClr val="FFFFFF"/>
                </a:solidFill>
              </a:rPr>
              <a:t>kaynağı </a:t>
            </a:r>
            <a:r>
              <a:rPr sz="2000" u="none" spc="-30" dirty="0">
                <a:solidFill>
                  <a:srgbClr val="FFFFFF"/>
                </a:solidFill>
              </a:rPr>
              <a:t>olarak</a:t>
            </a:r>
            <a:r>
              <a:rPr sz="2000" u="none" spc="-335" dirty="0">
                <a:solidFill>
                  <a:srgbClr val="FFFFFF"/>
                </a:solidFill>
              </a:rPr>
              <a:t> </a:t>
            </a:r>
            <a:r>
              <a:rPr sz="2000" u="none" spc="-75" dirty="0">
                <a:solidFill>
                  <a:srgbClr val="FFFFFF"/>
                </a:solidFill>
              </a:rPr>
              <a:t>tanımlanır.</a:t>
            </a:r>
            <a:endParaRPr sz="2000">
              <a:latin typeface="Arial"/>
              <a:cs typeface="Arial"/>
            </a:endParaRPr>
          </a:p>
          <a:p>
            <a:pPr marL="698500" marR="47625" indent="-342900" algn="just">
              <a:lnSpc>
                <a:spcPct val="100000"/>
              </a:lnSpc>
              <a:spcBef>
                <a:spcPts val="1015"/>
              </a:spcBef>
            </a:pPr>
            <a:r>
              <a:rPr sz="1600" u="none" spc="27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000" u="none" spc="-60" dirty="0">
                <a:solidFill>
                  <a:srgbClr val="FFFFFF"/>
                </a:solidFill>
              </a:rPr>
              <a:t>Kendisine </a:t>
            </a:r>
            <a:r>
              <a:rPr sz="2000" u="none" spc="55" dirty="0">
                <a:solidFill>
                  <a:srgbClr val="FFFFFF"/>
                </a:solidFill>
              </a:rPr>
              <a:t>bağlanan </a:t>
            </a:r>
            <a:r>
              <a:rPr sz="2000" u="none" spc="-65" dirty="0">
                <a:solidFill>
                  <a:srgbClr val="FFFFFF"/>
                </a:solidFill>
              </a:rPr>
              <a:t>yükten </a:t>
            </a:r>
            <a:r>
              <a:rPr sz="2000" u="none" spc="-60" dirty="0">
                <a:solidFill>
                  <a:srgbClr val="FFFFFF"/>
                </a:solidFill>
              </a:rPr>
              <a:t>bağımsız </a:t>
            </a:r>
            <a:r>
              <a:rPr sz="2000" u="none" spc="-45" dirty="0">
                <a:solidFill>
                  <a:srgbClr val="FFFFFF"/>
                </a:solidFill>
              </a:rPr>
              <a:t>olarak,</a:t>
            </a:r>
            <a:r>
              <a:rPr sz="2000" u="none" spc="-355" dirty="0">
                <a:solidFill>
                  <a:srgbClr val="FFFFFF"/>
                </a:solidFill>
              </a:rPr>
              <a:t> </a:t>
            </a:r>
            <a:r>
              <a:rPr sz="2000" u="none" spc="-65" dirty="0">
                <a:solidFill>
                  <a:srgbClr val="FFFFFF"/>
                </a:solidFill>
              </a:rPr>
              <a:t>her  </a:t>
            </a:r>
            <a:r>
              <a:rPr sz="2000" u="none" spc="5" dirty="0">
                <a:solidFill>
                  <a:srgbClr val="FFFFFF"/>
                </a:solidFill>
              </a:rPr>
              <a:t>zaman</a:t>
            </a:r>
            <a:r>
              <a:rPr sz="2000" u="none" spc="-175" dirty="0">
                <a:solidFill>
                  <a:srgbClr val="FFFFFF"/>
                </a:solidFill>
              </a:rPr>
              <a:t> </a:t>
            </a:r>
            <a:r>
              <a:rPr sz="2000" u="none" spc="-45" dirty="0">
                <a:solidFill>
                  <a:srgbClr val="FFFFFF"/>
                </a:solidFill>
              </a:rPr>
              <a:t>belli</a:t>
            </a:r>
            <a:r>
              <a:rPr sz="2000" u="none" spc="-185" dirty="0">
                <a:solidFill>
                  <a:srgbClr val="FFFFFF"/>
                </a:solidFill>
              </a:rPr>
              <a:t> </a:t>
            </a:r>
            <a:r>
              <a:rPr sz="2000" u="none" spc="-100" dirty="0">
                <a:solidFill>
                  <a:srgbClr val="FFFFFF"/>
                </a:solidFill>
              </a:rPr>
              <a:t>bir</a:t>
            </a:r>
            <a:r>
              <a:rPr sz="2000" u="none" spc="-160" dirty="0">
                <a:solidFill>
                  <a:srgbClr val="FFFFFF"/>
                </a:solidFill>
              </a:rPr>
              <a:t> </a:t>
            </a:r>
            <a:r>
              <a:rPr sz="2000" u="none" spc="-60" dirty="0">
                <a:solidFill>
                  <a:srgbClr val="FFFFFF"/>
                </a:solidFill>
              </a:rPr>
              <a:t>akım</a:t>
            </a:r>
            <a:r>
              <a:rPr sz="2000" u="none" spc="-185" dirty="0">
                <a:solidFill>
                  <a:srgbClr val="FFFFFF"/>
                </a:solidFill>
              </a:rPr>
              <a:t> </a:t>
            </a:r>
            <a:r>
              <a:rPr sz="2000" u="none" spc="-75" dirty="0">
                <a:solidFill>
                  <a:srgbClr val="FFFFFF"/>
                </a:solidFill>
              </a:rPr>
              <a:t>oluşturan</a:t>
            </a:r>
            <a:r>
              <a:rPr sz="2000" u="none" spc="-190" dirty="0">
                <a:solidFill>
                  <a:srgbClr val="FFFFFF"/>
                </a:solidFill>
              </a:rPr>
              <a:t> </a:t>
            </a:r>
            <a:r>
              <a:rPr sz="2000" u="none" spc="-45" dirty="0">
                <a:solidFill>
                  <a:srgbClr val="FFFFFF"/>
                </a:solidFill>
              </a:rPr>
              <a:t>kaynaklar</a:t>
            </a:r>
            <a:r>
              <a:rPr sz="2000" u="none" spc="-195" dirty="0">
                <a:solidFill>
                  <a:srgbClr val="FFFFFF"/>
                </a:solidFill>
              </a:rPr>
              <a:t> </a:t>
            </a:r>
            <a:r>
              <a:rPr sz="2000" u="none" spc="-125" dirty="0">
                <a:solidFill>
                  <a:srgbClr val="FFFFFF"/>
                </a:solidFill>
              </a:rPr>
              <a:t>ise,</a:t>
            </a:r>
            <a:r>
              <a:rPr sz="2000" u="none" spc="-170" dirty="0">
                <a:solidFill>
                  <a:srgbClr val="FFFFFF"/>
                </a:solidFill>
              </a:rPr>
              <a:t> </a:t>
            </a:r>
            <a:r>
              <a:rPr sz="2000" u="none" spc="-60" dirty="0">
                <a:solidFill>
                  <a:srgbClr val="FFFFFF"/>
                </a:solidFill>
              </a:rPr>
              <a:t>akım  </a:t>
            </a:r>
            <a:r>
              <a:rPr sz="2000" u="none" spc="-10" dirty="0">
                <a:solidFill>
                  <a:srgbClr val="FFFFFF"/>
                </a:solidFill>
              </a:rPr>
              <a:t>kaynağı </a:t>
            </a:r>
            <a:r>
              <a:rPr sz="2000" u="none" spc="-25" dirty="0">
                <a:solidFill>
                  <a:srgbClr val="FFFFFF"/>
                </a:solidFill>
              </a:rPr>
              <a:t>olarak</a:t>
            </a:r>
            <a:r>
              <a:rPr sz="2000" u="none" spc="-335" dirty="0">
                <a:solidFill>
                  <a:srgbClr val="FFFFFF"/>
                </a:solidFill>
              </a:rPr>
              <a:t> </a:t>
            </a:r>
            <a:r>
              <a:rPr sz="2000" u="none" spc="-75" dirty="0">
                <a:solidFill>
                  <a:srgbClr val="FFFFFF"/>
                </a:solidFill>
              </a:rPr>
              <a:t>tanımlanır.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004" y="429844"/>
            <a:ext cx="6073775" cy="13512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77545">
              <a:lnSpc>
                <a:spcPct val="100000"/>
              </a:lnSpc>
              <a:spcBef>
                <a:spcPts val="105"/>
              </a:spcBef>
            </a:pPr>
            <a:r>
              <a:rPr sz="2900" spc="-5" dirty="0"/>
              <a:t>ELEMAN </a:t>
            </a:r>
            <a:r>
              <a:rPr sz="2900" dirty="0"/>
              <a:t>BAĞIMLILIĞINA </a:t>
            </a:r>
            <a:r>
              <a:rPr sz="2900" spc="-5" dirty="0"/>
              <a:t>GÖRE  SINIFLANDIRMA</a:t>
            </a:r>
            <a:endParaRPr sz="2900"/>
          </a:p>
          <a:p>
            <a:pPr marL="12700">
              <a:lnSpc>
                <a:spcPts val="3470"/>
              </a:lnSpc>
            </a:pPr>
            <a:r>
              <a:rPr sz="2900" b="0" u="heavy" spc="-155" dirty="0"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BAĞIMLI </a:t>
            </a:r>
            <a:r>
              <a:rPr sz="2900" b="0" u="heavy" spc="-114" dirty="0"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VE </a:t>
            </a:r>
            <a:r>
              <a:rPr sz="2900" b="0" u="heavy" spc="-245" dirty="0"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BAĞIMSIZ</a:t>
            </a:r>
            <a:r>
              <a:rPr sz="2900" b="0" u="heavy" spc="-495" dirty="0"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 </a:t>
            </a:r>
            <a:r>
              <a:rPr sz="2900" b="0" u="heavy" spc="-80" dirty="0"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KAYNAKLAR</a:t>
            </a:r>
            <a:endParaRPr sz="29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380480" cy="2719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Eleman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bağımlılığına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göre,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şeklinde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sınıflandırma</a:t>
            </a:r>
            <a:r>
              <a:rPr sz="2000" spc="-5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yapılabilir.</a:t>
            </a:r>
            <a:endParaRPr sz="2000">
              <a:latin typeface="Verdana"/>
              <a:cs typeface="Verdana"/>
            </a:endParaRPr>
          </a:p>
          <a:p>
            <a:pPr marL="355600" marR="9334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kaynaklar,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çekilen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ne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olursa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olsun, 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kaynak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değerinin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değişmediği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devredeki 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herhangi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elemana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bağlı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olmayan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kaynak 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çeşididir.</a:t>
            </a:r>
            <a:endParaRPr sz="20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ise,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35" dirty="0">
                <a:solidFill>
                  <a:srgbClr val="FFFFFF"/>
                </a:solidFill>
                <a:latin typeface="Verdana"/>
                <a:cs typeface="Verdana"/>
              </a:rPr>
              <a:t>devrede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tanımlı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bir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gerilime 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akıma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bağlı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olan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kaynak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çeşididir.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87782"/>
            <a:ext cx="78035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baklava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dilimi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şeklinde,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 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ise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daire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sembolüyle</a:t>
            </a:r>
            <a:r>
              <a:rPr sz="2000" spc="-4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gösterilirler.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4048505"/>
            <a:ext cx="800036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tabLst>
                <a:tab pos="42545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	</a:t>
            </a:r>
            <a:r>
              <a:rPr sz="2000" spc="35" dirty="0">
                <a:solidFill>
                  <a:srgbClr val="FFFFFF"/>
                </a:solidFill>
                <a:latin typeface="Verdana"/>
                <a:cs typeface="Verdana"/>
              </a:rPr>
              <a:t>(a)’da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bağımlı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gerilim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kaynağı,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(b)’de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gerilim 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kaynağı,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40" dirty="0">
                <a:solidFill>
                  <a:srgbClr val="FFFFFF"/>
                </a:solidFill>
                <a:latin typeface="Verdana"/>
                <a:cs typeface="Verdana"/>
              </a:rPr>
              <a:t>(c)’de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kaynağı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(d)’de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 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kaynağı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gösterilmektedir.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9495" y="1269491"/>
            <a:ext cx="8065008" cy="18714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ZAMAN </a:t>
            </a:r>
            <a:r>
              <a:rPr spc="-5" dirty="0"/>
              <a:t>BAĞIMLILIĞINA </a:t>
            </a:r>
            <a:r>
              <a:rPr dirty="0"/>
              <a:t>GÖRE</a:t>
            </a:r>
            <a:r>
              <a:rPr spc="-90" dirty="0"/>
              <a:t> </a:t>
            </a:r>
            <a:r>
              <a:rPr dirty="0"/>
              <a:t>SINIFLANDIRMA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-29768" y="587831"/>
            <a:ext cx="8484870" cy="4899660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70"/>
              </a:spcBef>
            </a:pPr>
            <a:r>
              <a:rPr sz="2500" u="heavy" spc="100" dirty="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DC </a:t>
            </a:r>
            <a:r>
              <a:rPr sz="2500" u="heavy" spc="-110" dirty="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VE </a:t>
            </a:r>
            <a:r>
              <a:rPr sz="2500" u="heavy" spc="210" dirty="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AC</a:t>
            </a:r>
            <a:r>
              <a:rPr sz="2500" u="heavy" spc="-545" dirty="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 </a:t>
            </a:r>
            <a:r>
              <a:rPr sz="2500" u="heavy" spc="-70" dirty="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Verdana"/>
                <a:cs typeface="Verdana"/>
              </a:rPr>
              <a:t>KAYNAKLAR</a:t>
            </a:r>
            <a:endParaRPr sz="2500">
              <a:latin typeface="Verdana"/>
              <a:cs typeface="Verdana"/>
            </a:endParaRPr>
          </a:p>
          <a:p>
            <a:pPr marL="921385" marR="814069" indent="-343535">
              <a:lnSpc>
                <a:spcPct val="100000"/>
              </a:lnSpc>
              <a:spcBef>
                <a:spcPts val="1655"/>
              </a:spcBef>
            </a:pPr>
            <a:r>
              <a:rPr sz="2250" spc="380" dirty="0">
                <a:solidFill>
                  <a:srgbClr val="89D0D5"/>
                </a:solidFill>
                <a:latin typeface="Arial"/>
                <a:cs typeface="Arial"/>
              </a:rPr>
              <a:t> </a:t>
            </a:r>
            <a:r>
              <a:rPr sz="2800" spc="-55" dirty="0">
                <a:solidFill>
                  <a:srgbClr val="FFFFFF"/>
                </a:solidFill>
                <a:latin typeface="Verdana"/>
                <a:cs typeface="Verdana"/>
              </a:rPr>
              <a:t>Kaynak </a:t>
            </a:r>
            <a:r>
              <a:rPr sz="2800" spc="-80" dirty="0">
                <a:solidFill>
                  <a:srgbClr val="FFFFFF"/>
                </a:solidFill>
                <a:latin typeface="Verdana"/>
                <a:cs typeface="Verdana"/>
              </a:rPr>
              <a:t>sınıflandırmalarından</a:t>
            </a:r>
            <a:r>
              <a:rPr sz="2800" spc="-7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35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800" spc="-80" dirty="0">
                <a:solidFill>
                  <a:srgbClr val="FFFFFF"/>
                </a:solidFill>
                <a:latin typeface="Verdana"/>
                <a:cs typeface="Verdana"/>
              </a:rPr>
              <a:t>diğeri,  </a:t>
            </a:r>
            <a:r>
              <a:rPr sz="2800" dirty="0">
                <a:solidFill>
                  <a:srgbClr val="FFFFFF"/>
                </a:solidFill>
                <a:latin typeface="Verdana"/>
                <a:cs typeface="Verdana"/>
              </a:rPr>
              <a:t>zaman </a:t>
            </a:r>
            <a:r>
              <a:rPr sz="2800" spc="-45" dirty="0">
                <a:solidFill>
                  <a:srgbClr val="FFFFFF"/>
                </a:solidFill>
                <a:latin typeface="Verdana"/>
                <a:cs typeface="Verdana"/>
              </a:rPr>
              <a:t>bağımlılığına </a:t>
            </a:r>
            <a:r>
              <a:rPr sz="2800" spc="15" dirty="0">
                <a:solidFill>
                  <a:srgbClr val="FFFFFF"/>
                </a:solidFill>
                <a:latin typeface="Verdana"/>
                <a:cs typeface="Verdana"/>
              </a:rPr>
              <a:t>göre </a:t>
            </a:r>
            <a:r>
              <a:rPr sz="2800" spc="-10" dirty="0">
                <a:solidFill>
                  <a:srgbClr val="FFFFFF"/>
                </a:solidFill>
                <a:latin typeface="Verdana"/>
                <a:cs typeface="Verdana"/>
              </a:rPr>
              <a:t>yapılan </a:t>
            </a:r>
            <a:r>
              <a:rPr sz="2800" spc="114" dirty="0">
                <a:solidFill>
                  <a:srgbClr val="FFFFFF"/>
                </a:solidFill>
                <a:latin typeface="Verdana"/>
                <a:cs typeface="Verdana"/>
              </a:rPr>
              <a:t>DC  </a:t>
            </a:r>
            <a:r>
              <a:rPr sz="2800" spc="-50" dirty="0">
                <a:solidFill>
                  <a:srgbClr val="FFFFFF"/>
                </a:solidFill>
                <a:latin typeface="Verdana"/>
                <a:cs typeface="Verdana"/>
              </a:rPr>
              <a:t>kaynak </a:t>
            </a:r>
            <a:r>
              <a:rPr sz="2800" spc="15" dirty="0">
                <a:solidFill>
                  <a:srgbClr val="FFFFFF"/>
                </a:solidFill>
                <a:latin typeface="Verdana"/>
                <a:cs typeface="Verdana"/>
              </a:rPr>
              <a:t>ve </a:t>
            </a:r>
            <a:r>
              <a:rPr sz="2800" spc="235" dirty="0">
                <a:solidFill>
                  <a:srgbClr val="FFFFFF"/>
                </a:solidFill>
                <a:latin typeface="Verdana"/>
                <a:cs typeface="Verdana"/>
              </a:rPr>
              <a:t>AC</a:t>
            </a:r>
            <a:r>
              <a:rPr sz="2800" spc="-7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50" dirty="0">
                <a:solidFill>
                  <a:srgbClr val="FFFFFF"/>
                </a:solidFill>
                <a:latin typeface="Verdana"/>
                <a:cs typeface="Verdana"/>
              </a:rPr>
              <a:t>kaynak </a:t>
            </a:r>
            <a:r>
              <a:rPr sz="2800" spc="-135" dirty="0">
                <a:solidFill>
                  <a:srgbClr val="FFFFFF"/>
                </a:solidFill>
                <a:latin typeface="Verdana"/>
                <a:cs typeface="Verdana"/>
              </a:rPr>
              <a:t>sınıflandırmasıdır.</a:t>
            </a:r>
            <a:endParaRPr sz="2800">
              <a:latin typeface="Verdana"/>
              <a:cs typeface="Verdana"/>
            </a:endParaRPr>
          </a:p>
          <a:p>
            <a:pPr marL="577850">
              <a:lnSpc>
                <a:spcPct val="100000"/>
              </a:lnSpc>
              <a:spcBef>
                <a:spcPts val="1010"/>
              </a:spcBef>
              <a:tabLst>
                <a:tab pos="1020444" algn="l"/>
              </a:tabLst>
            </a:pPr>
            <a:r>
              <a:rPr sz="2250" spc="38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800" spc="120" dirty="0">
                <a:solidFill>
                  <a:srgbClr val="FFFFFF"/>
                </a:solidFill>
                <a:latin typeface="Verdana"/>
                <a:cs typeface="Verdana"/>
              </a:rPr>
              <a:t>DC </a:t>
            </a:r>
            <a:r>
              <a:rPr sz="2800" spc="-85" dirty="0">
                <a:solidFill>
                  <a:srgbClr val="FFFFFF"/>
                </a:solidFill>
                <a:latin typeface="Verdana"/>
                <a:cs typeface="Verdana"/>
              </a:rPr>
              <a:t>kaynakların </a:t>
            </a:r>
            <a:r>
              <a:rPr sz="2800" spc="-150" dirty="0">
                <a:solidFill>
                  <a:srgbClr val="FFFFFF"/>
                </a:solidFill>
                <a:latin typeface="Verdana"/>
                <a:cs typeface="Verdana"/>
              </a:rPr>
              <a:t>çıkışı</a:t>
            </a:r>
            <a:r>
              <a:rPr sz="2800" spc="-6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40" dirty="0">
                <a:solidFill>
                  <a:srgbClr val="FFFFFF"/>
                </a:solidFill>
                <a:latin typeface="Verdana"/>
                <a:cs typeface="Verdana"/>
              </a:rPr>
              <a:t>zamandan</a:t>
            </a:r>
            <a:endParaRPr sz="2800">
              <a:latin typeface="Verdana"/>
              <a:cs typeface="Verdana"/>
            </a:endParaRPr>
          </a:p>
          <a:p>
            <a:pPr marL="921385" marR="5080">
              <a:lnSpc>
                <a:spcPct val="100000"/>
              </a:lnSpc>
              <a:spcBef>
                <a:spcPts val="5"/>
              </a:spcBef>
            </a:pPr>
            <a:r>
              <a:rPr sz="2800" spc="-85" dirty="0">
                <a:solidFill>
                  <a:srgbClr val="FFFFFF"/>
                </a:solidFill>
                <a:latin typeface="Verdana"/>
                <a:cs typeface="Verdana"/>
              </a:rPr>
              <a:t>bağımsız </a:t>
            </a:r>
            <a:r>
              <a:rPr sz="2800" spc="-125" dirty="0">
                <a:solidFill>
                  <a:srgbClr val="FFFFFF"/>
                </a:solidFill>
                <a:latin typeface="Verdana"/>
                <a:cs typeface="Verdana"/>
              </a:rPr>
              <a:t>iken, </a:t>
            </a:r>
            <a:r>
              <a:rPr sz="2800" spc="225" dirty="0">
                <a:solidFill>
                  <a:srgbClr val="FFFFFF"/>
                </a:solidFill>
                <a:latin typeface="Verdana"/>
                <a:cs typeface="Verdana"/>
              </a:rPr>
              <a:t>AC</a:t>
            </a:r>
            <a:r>
              <a:rPr sz="2800" spc="-5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85" dirty="0">
                <a:solidFill>
                  <a:srgbClr val="FFFFFF"/>
                </a:solidFill>
                <a:latin typeface="Verdana"/>
                <a:cs typeface="Verdana"/>
              </a:rPr>
              <a:t>kaynakların </a:t>
            </a:r>
            <a:r>
              <a:rPr sz="2800" spc="-150" dirty="0">
                <a:solidFill>
                  <a:srgbClr val="FFFFFF"/>
                </a:solidFill>
                <a:latin typeface="Verdana"/>
                <a:cs typeface="Verdana"/>
              </a:rPr>
              <a:t>çıkışı </a:t>
            </a:r>
            <a:r>
              <a:rPr sz="2800" dirty="0">
                <a:solidFill>
                  <a:srgbClr val="FFFFFF"/>
                </a:solidFill>
                <a:latin typeface="Verdana"/>
                <a:cs typeface="Verdana"/>
              </a:rPr>
              <a:t>zamanla  </a:t>
            </a:r>
            <a:r>
              <a:rPr sz="2800" spc="-120" dirty="0">
                <a:solidFill>
                  <a:srgbClr val="FFFFFF"/>
                </a:solidFill>
                <a:latin typeface="Verdana"/>
                <a:cs typeface="Verdana"/>
              </a:rPr>
              <a:t>değişir. </a:t>
            </a:r>
            <a:r>
              <a:rPr sz="2800" spc="235" dirty="0">
                <a:solidFill>
                  <a:srgbClr val="FFFFFF"/>
                </a:solidFill>
                <a:latin typeface="Verdana"/>
                <a:cs typeface="Verdana"/>
              </a:rPr>
              <a:t>AC </a:t>
            </a:r>
            <a:r>
              <a:rPr sz="2800" spc="-85" dirty="0">
                <a:solidFill>
                  <a:srgbClr val="FFFFFF"/>
                </a:solidFill>
                <a:latin typeface="Verdana"/>
                <a:cs typeface="Verdana"/>
              </a:rPr>
              <a:t>kaynakların </a:t>
            </a:r>
            <a:r>
              <a:rPr sz="2800" spc="-150" dirty="0">
                <a:solidFill>
                  <a:srgbClr val="FFFFFF"/>
                </a:solidFill>
                <a:latin typeface="Verdana"/>
                <a:cs typeface="Verdana"/>
              </a:rPr>
              <a:t>çıkışı </a:t>
            </a:r>
            <a:r>
              <a:rPr sz="2800" spc="-40" dirty="0">
                <a:solidFill>
                  <a:srgbClr val="FFFFFF"/>
                </a:solidFill>
                <a:latin typeface="Verdana"/>
                <a:cs typeface="Verdana"/>
              </a:rPr>
              <a:t>zamanın </a:t>
            </a:r>
            <a:r>
              <a:rPr sz="2800" spc="-135" dirty="0">
                <a:solidFill>
                  <a:srgbClr val="FFFFFF"/>
                </a:solidFill>
                <a:latin typeface="Verdana"/>
                <a:cs typeface="Verdana"/>
              </a:rPr>
              <a:t>bir  </a:t>
            </a:r>
            <a:r>
              <a:rPr sz="2800" spc="-105" dirty="0">
                <a:solidFill>
                  <a:srgbClr val="FFFFFF"/>
                </a:solidFill>
                <a:latin typeface="Verdana"/>
                <a:cs typeface="Verdana"/>
              </a:rPr>
              <a:t>fonksiyonu</a:t>
            </a:r>
            <a:r>
              <a:rPr sz="2800" spc="-2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05" dirty="0">
                <a:solidFill>
                  <a:srgbClr val="FFFFFF"/>
                </a:solidFill>
                <a:latin typeface="Verdana"/>
                <a:cs typeface="Verdana"/>
              </a:rPr>
              <a:t>şeklindedir.</a:t>
            </a:r>
            <a:endParaRPr sz="2800">
              <a:latin typeface="Verdana"/>
              <a:cs typeface="Verdana"/>
            </a:endParaRPr>
          </a:p>
          <a:p>
            <a:pPr marL="921385" marR="163195" indent="-343535">
              <a:lnSpc>
                <a:spcPct val="100000"/>
              </a:lnSpc>
              <a:spcBef>
                <a:spcPts val="994"/>
              </a:spcBef>
            </a:pPr>
            <a:r>
              <a:rPr sz="2250" spc="380" dirty="0">
                <a:solidFill>
                  <a:srgbClr val="89D0D5"/>
                </a:solidFill>
                <a:latin typeface="Arial"/>
                <a:cs typeface="Arial"/>
              </a:rPr>
              <a:t></a:t>
            </a:r>
            <a:r>
              <a:rPr sz="2250" spc="100" dirty="0">
                <a:solidFill>
                  <a:srgbClr val="89D0D5"/>
                </a:solidFill>
                <a:latin typeface="Arial"/>
                <a:cs typeface="Arial"/>
              </a:rPr>
              <a:t> </a:t>
            </a:r>
            <a:r>
              <a:rPr sz="2800" spc="-65" dirty="0">
                <a:solidFill>
                  <a:srgbClr val="FFFFFF"/>
                </a:solidFill>
                <a:latin typeface="Verdana"/>
                <a:cs typeface="Verdana"/>
              </a:rPr>
              <a:t>Şekil’de</a:t>
            </a:r>
            <a:r>
              <a:rPr sz="28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00" dirty="0">
                <a:solidFill>
                  <a:srgbClr val="FFFFFF"/>
                </a:solidFill>
                <a:latin typeface="Verdana"/>
                <a:cs typeface="Verdana"/>
              </a:rPr>
              <a:t>verilen</a:t>
            </a:r>
            <a:r>
              <a:rPr sz="28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35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800" spc="-20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1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8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85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8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45" dirty="0">
                <a:solidFill>
                  <a:srgbClr val="FFFFFF"/>
                </a:solidFill>
                <a:latin typeface="Verdana"/>
                <a:cs typeface="Verdana"/>
              </a:rPr>
              <a:t>kaynak  </a:t>
            </a:r>
            <a:r>
              <a:rPr sz="2800" spc="-120" dirty="0">
                <a:solidFill>
                  <a:srgbClr val="FFFFFF"/>
                </a:solidFill>
                <a:latin typeface="Verdana"/>
                <a:cs typeface="Verdana"/>
              </a:rPr>
              <a:t>gösterimleri </a:t>
            </a:r>
            <a:r>
              <a:rPr sz="2800" spc="114" dirty="0">
                <a:solidFill>
                  <a:srgbClr val="FFFFFF"/>
                </a:solidFill>
                <a:latin typeface="Verdana"/>
                <a:cs typeface="Verdana"/>
              </a:rPr>
              <a:t>DC </a:t>
            </a:r>
            <a:r>
              <a:rPr sz="2800" spc="-70" dirty="0">
                <a:solidFill>
                  <a:srgbClr val="FFFFFF"/>
                </a:solidFill>
                <a:latin typeface="Verdana"/>
                <a:cs typeface="Verdana"/>
              </a:rPr>
              <a:t>kaynaklar </a:t>
            </a:r>
            <a:r>
              <a:rPr sz="2800" spc="-30" dirty="0">
                <a:solidFill>
                  <a:srgbClr val="FFFFFF"/>
                </a:solidFill>
                <a:latin typeface="Verdana"/>
                <a:cs typeface="Verdana"/>
              </a:rPr>
              <a:t>için</a:t>
            </a:r>
            <a:r>
              <a:rPr sz="2800" spc="-7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spc="-170" dirty="0">
                <a:solidFill>
                  <a:srgbClr val="FFFFFF"/>
                </a:solidFill>
                <a:latin typeface="Verdana"/>
                <a:cs typeface="Verdana"/>
              </a:rPr>
              <a:t>kullanılır.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spc="25" dirty="0">
                <a:latin typeface="Verdana"/>
                <a:cs typeface="Verdana"/>
              </a:rPr>
              <a:t>KAYNAKÇA</a:t>
            </a:r>
            <a:endParaRPr sz="42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9860" cy="2973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8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2"/>
              </a:rPr>
              <a:t>http://elektronikhobi.net/elektrik-kaynaklari-ve-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000" u="heavy" spc="-8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2"/>
              </a:rPr>
              <a:t>kaynaklarin-siniflandirilmasi/</a:t>
            </a:r>
            <a:endParaRPr sz="2000">
              <a:latin typeface="Verdana"/>
              <a:cs typeface="Verdana"/>
            </a:endParaRPr>
          </a:p>
          <a:p>
            <a:pPr marL="355600" marR="2730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3"/>
              </a:rPr>
              <a:t>	</a:t>
            </a:r>
            <a:r>
              <a:rPr sz="2000" u="heavy" spc="-9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3"/>
              </a:rPr>
              <a:t>http://www.yildiz.edu.tr/~uzun/ED_PDF/DevreDers </a:t>
            </a:r>
            <a:r>
              <a:rPr sz="2000" spc="-90" dirty="0">
                <a:solidFill>
                  <a:srgbClr val="57C1B9"/>
                </a:solidFill>
                <a:latin typeface="Verdana"/>
                <a:cs typeface="Verdana"/>
                <a:hlinkClick r:id="rId3"/>
              </a:rPr>
              <a:t> </a:t>
            </a:r>
            <a:r>
              <a:rPr sz="2000" u="heavy" spc="-6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3"/>
              </a:rPr>
              <a:t>01.pdf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4"/>
              </a:rPr>
              <a:t>	</a:t>
            </a:r>
            <a:r>
              <a:rPr sz="2000" u="heavy" spc="-6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4"/>
              </a:rPr>
              <a:t>http://kisi.deu.edu.tr/levent.cetin/h01.pdf</a:t>
            </a:r>
            <a:endParaRPr sz="20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5"/>
              </a:rPr>
              <a:t>	</a:t>
            </a:r>
            <a:r>
              <a:rPr sz="2000" u="heavy" spc="-4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5"/>
              </a:rPr>
              <a:t>http://ehm.kocaeli.edu.tr/dersnotlari_data/obuyu </a:t>
            </a:r>
            <a:r>
              <a:rPr sz="2000" spc="-45" dirty="0">
                <a:solidFill>
                  <a:srgbClr val="57C1B9"/>
                </a:solidFill>
                <a:latin typeface="Verdana"/>
                <a:cs typeface="Verdana"/>
                <a:hlinkClick r:id="rId5"/>
              </a:rPr>
              <a:t> </a:t>
            </a:r>
            <a:r>
              <a:rPr sz="2000" u="heavy" spc="-12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5"/>
              </a:rPr>
              <a:t>k/Elektrik%20Devre%20Temelleri/Ders-1.pdf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Elektrik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Devreleri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Palme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Yayıncılık</a:t>
            </a:r>
            <a:r>
              <a:rPr sz="2000" spc="-5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NİLSSON&amp;RIEDEL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92989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GERİLİM</a:t>
            </a:r>
            <a:r>
              <a:rPr sz="4200" spc="-85" dirty="0"/>
              <a:t> </a:t>
            </a:r>
            <a:r>
              <a:rPr sz="4200" dirty="0"/>
              <a:t>(v)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96050" cy="1067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Pozitif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negatif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birbirinden</a:t>
            </a:r>
            <a:r>
              <a:rPr sz="2000" spc="-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ayrıldığı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zaman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enerji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harcanır.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Gerilim,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ayrılmadan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dolayı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oluşan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birim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başına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09358" y="3369690"/>
            <a:ext cx="276225" cy="17145"/>
          </a:xfrm>
          <a:custGeom>
            <a:avLst/>
            <a:gdLst/>
            <a:ahLst/>
            <a:cxnLst/>
            <a:rect l="l" t="t" r="r" b="b"/>
            <a:pathLst>
              <a:path w="276225" h="17145">
                <a:moveTo>
                  <a:pt x="275844" y="0"/>
                </a:moveTo>
                <a:lnTo>
                  <a:pt x="0" y="0"/>
                </a:lnTo>
                <a:lnTo>
                  <a:pt x="0" y="16763"/>
                </a:lnTo>
                <a:lnTo>
                  <a:pt x="275844" y="16763"/>
                </a:lnTo>
                <a:lnTo>
                  <a:pt x="275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24076" y="3184017"/>
            <a:ext cx="58959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1214120" algn="l"/>
              </a:tabLst>
            </a:pP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enerjidir.	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Bu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oran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diferansiyel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oran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v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</a:t>
            </a:r>
            <a:r>
              <a:rPr sz="2000" spc="-4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175" spc="-37" baseline="45977" dirty="0">
                <a:solidFill>
                  <a:srgbClr val="FFFFFF"/>
                </a:solidFill>
                <a:latin typeface="Arial"/>
                <a:cs typeface="Arial"/>
              </a:rPr>
              <a:t>𝑑𝑤</a:t>
            </a:r>
            <a:endParaRPr sz="2175" baseline="45977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17614" y="3380612"/>
            <a:ext cx="255904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spc="-245" dirty="0">
                <a:solidFill>
                  <a:srgbClr val="FFFFFF"/>
                </a:solidFill>
                <a:latin typeface="Arial"/>
                <a:cs typeface="Arial"/>
              </a:rPr>
              <a:t>𝑑𝑞</a:t>
            </a:r>
            <a:endParaRPr sz="14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6576" y="3465788"/>
            <a:ext cx="3981450" cy="1755139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110"/>
              </a:spcBef>
            </a:pP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biçiminde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ifade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edilir.</a:t>
            </a:r>
            <a:r>
              <a:rPr sz="2000" spc="-5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Burada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v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volt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cinsinden</a:t>
            </a:r>
            <a:r>
              <a:rPr sz="2000" spc="-3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gerilim,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w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joule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cinsnden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enerji</a:t>
            </a:r>
            <a:r>
              <a:rPr sz="2000" spc="-3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120" dirty="0">
                <a:solidFill>
                  <a:srgbClr val="FFFFFF"/>
                </a:solidFill>
                <a:latin typeface="Verdana"/>
                <a:cs typeface="Verdana"/>
              </a:rPr>
              <a:t>q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coulomb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cinsinden</a:t>
            </a:r>
            <a:r>
              <a:rPr sz="2000" spc="-40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yüktür.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193421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YÜK</a:t>
            </a:r>
            <a:r>
              <a:rPr sz="4200" spc="-100" dirty="0"/>
              <a:t> </a:t>
            </a:r>
            <a:r>
              <a:rPr sz="4200" dirty="0"/>
              <a:t>(q)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881176" y="1954250"/>
            <a:ext cx="6132830" cy="2794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elektrik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devresindeki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en</a:t>
            </a:r>
            <a:r>
              <a:rPr sz="2000" spc="-5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temel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miktardır.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40" dirty="0">
                <a:solidFill>
                  <a:srgbClr val="FFFFFF"/>
                </a:solidFill>
                <a:latin typeface="Verdana"/>
                <a:cs typeface="Verdana"/>
              </a:rPr>
              <a:t>Coulomb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(C)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48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ölçülür.</a:t>
            </a:r>
            <a:endParaRPr sz="2000">
              <a:latin typeface="Verdana"/>
              <a:cs typeface="Verdana"/>
            </a:endParaRPr>
          </a:p>
          <a:p>
            <a:pPr marL="381000" marR="30480" indent="-342900">
              <a:lnSpc>
                <a:spcPct val="100000"/>
              </a:lnSpc>
              <a:spcBef>
                <a:spcPts val="10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Yükler,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protonlar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elektronlar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gibi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partiküllerle 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taşınırlar.</a:t>
            </a:r>
            <a:endParaRPr sz="2000">
              <a:latin typeface="Verdana"/>
              <a:cs typeface="Verdana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Bir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elektron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-1.602*</a:t>
            </a:r>
            <a:r>
              <a:rPr sz="2000" spc="-105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r>
              <a:rPr sz="2175" spc="-157" baseline="28735" dirty="0">
                <a:solidFill>
                  <a:srgbClr val="FFFFFF"/>
                </a:solidFill>
                <a:latin typeface="Arial"/>
                <a:cs typeface="Arial"/>
              </a:rPr>
              <a:t>−19 </a:t>
            </a:r>
            <a:r>
              <a:rPr sz="2000" spc="229" dirty="0">
                <a:solidFill>
                  <a:srgbClr val="FFFFFF"/>
                </a:solidFill>
                <a:latin typeface="Verdana"/>
                <a:cs typeface="Verdana"/>
              </a:rPr>
              <a:t>C</a:t>
            </a:r>
            <a:r>
              <a:rPr sz="2000" spc="-2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 </a:t>
            </a:r>
            <a:r>
              <a:rPr sz="2000" spc="-130" dirty="0">
                <a:solidFill>
                  <a:srgbClr val="FFFFFF"/>
                </a:solidFill>
                <a:latin typeface="Verdana"/>
                <a:cs typeface="Verdana"/>
              </a:rPr>
              <a:t>taşır.</a:t>
            </a:r>
            <a:endParaRPr sz="2000">
              <a:latin typeface="Verdana"/>
              <a:cs typeface="Verdana"/>
            </a:endParaRPr>
          </a:p>
          <a:p>
            <a:pPr marL="381000" marR="796290" indent="-342900">
              <a:lnSpc>
                <a:spcPct val="100000"/>
              </a:lnSpc>
              <a:spcBef>
                <a:spcPts val="994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Elektrik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akımını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meydana</a:t>
            </a:r>
            <a:r>
              <a:rPr sz="2000" spc="-5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getiren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yüklerin 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hareketidir.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0847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AKIM</a:t>
            </a:r>
            <a:r>
              <a:rPr sz="4200" spc="-105" dirty="0"/>
              <a:t> </a:t>
            </a:r>
            <a:r>
              <a:rPr sz="4200" dirty="0"/>
              <a:t>(I)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275705" cy="1067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Hareketli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yüklerin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50" dirty="0">
                <a:solidFill>
                  <a:srgbClr val="FFFFFF"/>
                </a:solidFill>
                <a:latin typeface="Verdana"/>
                <a:cs typeface="Verdana"/>
              </a:rPr>
              <a:t>neden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olduğu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elektriksel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etkiler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 </a:t>
            </a:r>
            <a:r>
              <a:rPr sz="2000" spc="-120" dirty="0">
                <a:solidFill>
                  <a:srgbClr val="FFFFFF"/>
                </a:solidFill>
                <a:latin typeface="Verdana"/>
                <a:cs typeface="Verdana"/>
              </a:rPr>
              <a:t>akışı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hızına</a:t>
            </a:r>
            <a:r>
              <a:rPr sz="2000" spc="-2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bağlıdır.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Yükün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akış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hızı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50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bilinir.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12519" y="3496183"/>
            <a:ext cx="236220" cy="17145"/>
          </a:xfrm>
          <a:custGeom>
            <a:avLst/>
            <a:gdLst/>
            <a:ahLst/>
            <a:cxnLst/>
            <a:rect l="l" t="t" r="r" b="b"/>
            <a:pathLst>
              <a:path w="236219" h="17145">
                <a:moveTo>
                  <a:pt x="236219" y="0"/>
                </a:moveTo>
                <a:lnTo>
                  <a:pt x="0" y="0"/>
                </a:lnTo>
                <a:lnTo>
                  <a:pt x="0" y="16763"/>
                </a:lnTo>
                <a:lnTo>
                  <a:pt x="236219" y="16763"/>
                </a:lnTo>
                <a:lnTo>
                  <a:pt x="2362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81176" y="3310508"/>
            <a:ext cx="42291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390" dirty="0">
                <a:solidFill>
                  <a:srgbClr val="FFFFFF"/>
                </a:solidFill>
                <a:latin typeface="Verdana"/>
                <a:cs typeface="Verdana"/>
              </a:rPr>
              <a:t>İ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175" spc="-277" baseline="45977" dirty="0">
                <a:solidFill>
                  <a:srgbClr val="FFFFFF"/>
                </a:solidFill>
                <a:latin typeface="Arial"/>
                <a:cs typeface="Arial"/>
              </a:rPr>
              <a:t>𝑑𝑞 </a:t>
            </a:r>
            <a:r>
              <a:rPr sz="2000" spc="-5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larak </a:t>
            </a:r>
            <a:r>
              <a:rPr sz="2000" spc="30" dirty="0">
                <a:solidFill>
                  <a:srgbClr val="FFFFFF"/>
                </a:solidFill>
                <a:latin typeface="Verdana"/>
                <a:cs typeface="Verdana"/>
              </a:rPr>
              <a:t>ifade </a:t>
            </a:r>
            <a:r>
              <a:rPr sz="2000" spc="-95" dirty="0">
                <a:solidFill>
                  <a:srgbClr val="FFFFFF"/>
                </a:solidFill>
                <a:latin typeface="Verdana"/>
                <a:cs typeface="Verdana"/>
              </a:rPr>
              <a:t>edilir.</a:t>
            </a:r>
            <a:r>
              <a:rPr sz="2000" spc="-1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5" dirty="0">
                <a:solidFill>
                  <a:srgbClr val="FFFFFF"/>
                </a:solidFill>
                <a:latin typeface="Verdana"/>
                <a:cs typeface="Verdana"/>
              </a:rPr>
              <a:t>Burada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6576" y="3444924"/>
            <a:ext cx="3648710" cy="156591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720725">
              <a:lnSpc>
                <a:spcPct val="100000"/>
              </a:lnSpc>
              <a:spcBef>
                <a:spcPts val="600"/>
              </a:spcBef>
            </a:pPr>
            <a:r>
              <a:rPr sz="1450" spc="-300" dirty="0">
                <a:solidFill>
                  <a:srgbClr val="FFFFFF"/>
                </a:solidFill>
                <a:latin typeface="Arial"/>
                <a:cs typeface="Arial"/>
              </a:rPr>
              <a:t>𝑑𝑡</a:t>
            </a:r>
            <a:endParaRPr sz="1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000" spc="-290" dirty="0">
                <a:solidFill>
                  <a:srgbClr val="FFFFFF"/>
                </a:solidFill>
                <a:latin typeface="Verdana"/>
                <a:cs typeface="Verdana"/>
              </a:rPr>
              <a:t>i=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amper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cinsinden</a:t>
            </a:r>
            <a:r>
              <a:rPr sz="2000" spc="-2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q=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coulomb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yük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sz="2000" spc="-260" dirty="0">
                <a:solidFill>
                  <a:srgbClr val="FFFFFF"/>
                </a:solidFill>
                <a:latin typeface="Verdana"/>
                <a:cs typeface="Verdana"/>
              </a:rPr>
              <a:t>t=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saniye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cinsinden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zamandır.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8124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GÜÇ</a:t>
            </a:r>
            <a:r>
              <a:rPr sz="4200" spc="-85" dirty="0"/>
              <a:t> </a:t>
            </a:r>
            <a:r>
              <a:rPr sz="4200" dirty="0"/>
              <a:t>(p/w)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411595" cy="2541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5" dirty="0">
                <a:solidFill>
                  <a:srgbClr val="FFFFFF"/>
                </a:solidFill>
                <a:latin typeface="Verdana"/>
                <a:cs typeface="Verdana"/>
              </a:rPr>
              <a:t>Güç,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birim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zamanda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yapılan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iş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Verdana"/>
                <a:cs typeface="Verdana"/>
              </a:rPr>
              <a:t>ya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40" dirty="0">
                <a:solidFill>
                  <a:srgbClr val="FFFFFF"/>
                </a:solidFill>
                <a:latin typeface="Verdana"/>
                <a:cs typeface="Verdana"/>
              </a:rPr>
              <a:t>da</a:t>
            </a:r>
            <a:r>
              <a:rPr sz="2000" spc="-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sarf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dirty="0">
                <a:solidFill>
                  <a:srgbClr val="FFFFFF"/>
                </a:solidFill>
                <a:latin typeface="Verdana"/>
                <a:cs typeface="Verdana"/>
              </a:rPr>
              <a:t>edilen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/</a:t>
            </a:r>
            <a:endParaRPr sz="2000">
              <a:latin typeface="Verdana"/>
              <a:cs typeface="Verdana"/>
            </a:endParaRPr>
          </a:p>
          <a:p>
            <a:pPr marL="355600">
              <a:lnSpc>
                <a:spcPct val="100000"/>
              </a:lnSpc>
            </a:pPr>
            <a:r>
              <a:rPr sz="2000" spc="60" dirty="0">
                <a:solidFill>
                  <a:srgbClr val="FFFFFF"/>
                </a:solidFill>
                <a:latin typeface="Verdana"/>
                <a:cs typeface="Verdana"/>
              </a:rPr>
              <a:t>depolanan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enerji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4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tanımlanır.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Birimi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Watt(w)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’tır.</a:t>
            </a:r>
            <a:endParaRPr sz="2000">
              <a:latin typeface="Verdana"/>
              <a:cs typeface="Verdana"/>
            </a:endParaRPr>
          </a:p>
          <a:p>
            <a:pPr marL="355600" marR="18542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Temel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devre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elemanı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ile </a:t>
            </a:r>
            <a:r>
              <a:rPr sz="2000" spc="-110" dirty="0">
                <a:solidFill>
                  <a:srgbClr val="FFFFFF"/>
                </a:solidFill>
                <a:latin typeface="Verdana"/>
                <a:cs typeface="Verdana"/>
              </a:rPr>
              <a:t>ilgili </a:t>
            </a:r>
            <a:r>
              <a:rPr sz="2000" spc="40" dirty="0">
                <a:solidFill>
                  <a:srgbClr val="FFFFFF"/>
                </a:solidFill>
                <a:latin typeface="Verdana"/>
                <a:cs typeface="Verdana"/>
              </a:rPr>
              <a:t>gücün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basitçe, 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elemandaki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ile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0" dirty="0">
                <a:solidFill>
                  <a:srgbClr val="FFFFFF"/>
                </a:solidFill>
                <a:latin typeface="Verdana"/>
                <a:cs typeface="Verdana"/>
              </a:rPr>
              <a:t>eleman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üzerindeki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5" dirty="0">
                <a:solidFill>
                  <a:srgbClr val="FFFFFF"/>
                </a:solidFill>
                <a:latin typeface="Verdana"/>
                <a:cs typeface="Verdana"/>
              </a:rPr>
              <a:t>gerilimin 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çarpımıdır.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P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260" dirty="0">
                <a:solidFill>
                  <a:srgbClr val="FFFFFF"/>
                </a:solidFill>
                <a:latin typeface="Verdana"/>
                <a:cs typeface="Verdana"/>
              </a:rPr>
              <a:t>I*V</a:t>
            </a:r>
            <a:r>
              <a:rPr sz="2000" spc="-3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14" dirty="0">
                <a:solidFill>
                  <a:srgbClr val="FFFFFF"/>
                </a:solidFill>
                <a:latin typeface="Verdana"/>
                <a:cs typeface="Verdana"/>
              </a:rPr>
              <a:t>dır.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26727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ENERJİ</a:t>
            </a:r>
            <a:r>
              <a:rPr sz="4200" spc="-80" dirty="0"/>
              <a:t> </a:t>
            </a:r>
            <a:r>
              <a:rPr sz="4200" dirty="0"/>
              <a:t>(w)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5660390" cy="20580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Enerji, </a:t>
            </a:r>
            <a:r>
              <a:rPr sz="2000" spc="-210" dirty="0">
                <a:solidFill>
                  <a:srgbClr val="FFFFFF"/>
                </a:solidFill>
                <a:latin typeface="Verdana"/>
                <a:cs typeface="Verdana"/>
              </a:rPr>
              <a:t>iş </a:t>
            </a:r>
            <a:r>
              <a:rPr sz="2000" spc="15" dirty="0">
                <a:solidFill>
                  <a:srgbClr val="FFFFFF"/>
                </a:solidFill>
                <a:latin typeface="Verdana"/>
                <a:cs typeface="Verdana"/>
              </a:rPr>
              <a:t>yapabilme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yeteneğine</a:t>
            </a:r>
            <a:r>
              <a:rPr sz="2000" spc="-3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denir.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Joule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3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ölçülür.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1 </a:t>
            </a:r>
            <a:r>
              <a:rPr sz="2000" spc="55" dirty="0">
                <a:solidFill>
                  <a:srgbClr val="FFFFFF"/>
                </a:solidFill>
                <a:latin typeface="Verdana"/>
                <a:cs typeface="Verdana"/>
              </a:rPr>
              <a:t>J </a:t>
            </a:r>
            <a:r>
              <a:rPr sz="2000" spc="-425" dirty="0">
                <a:solidFill>
                  <a:srgbClr val="FFFFFF"/>
                </a:solidFill>
                <a:latin typeface="Verdana"/>
                <a:cs typeface="Verdana"/>
              </a:rPr>
              <a:t>= 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1</a:t>
            </a:r>
            <a:r>
              <a:rPr sz="2000" spc="-3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0" dirty="0">
                <a:solidFill>
                  <a:srgbClr val="FFFFFF"/>
                </a:solidFill>
                <a:latin typeface="Verdana"/>
                <a:cs typeface="Verdana"/>
              </a:rPr>
              <a:t>kg</a:t>
            </a:r>
            <a:endParaRPr sz="20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Devrede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45" dirty="0">
                <a:solidFill>
                  <a:srgbClr val="FFFFFF"/>
                </a:solidFill>
                <a:latin typeface="Verdana"/>
                <a:cs typeface="Verdana"/>
              </a:rPr>
              <a:t>harcanan</a:t>
            </a:r>
            <a:r>
              <a:rPr sz="2000" spc="-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toplam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enerji,</a:t>
            </a:r>
            <a:r>
              <a:rPr sz="2000" spc="-1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devrenin 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sağladığı </a:t>
            </a:r>
            <a:r>
              <a:rPr sz="2000" spc="10" dirty="0">
                <a:solidFill>
                  <a:srgbClr val="FFFFFF"/>
                </a:solidFill>
                <a:latin typeface="Verdana"/>
                <a:cs typeface="Verdana"/>
              </a:rPr>
              <a:t>toplam </a:t>
            </a:r>
            <a:r>
              <a:rPr sz="2000" spc="-65" dirty="0">
                <a:solidFill>
                  <a:srgbClr val="FFFFFF"/>
                </a:solidFill>
                <a:latin typeface="Verdana"/>
                <a:cs typeface="Verdana"/>
              </a:rPr>
              <a:t>enerjiye</a:t>
            </a:r>
            <a:r>
              <a:rPr sz="2000" spc="-5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eşittir.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49333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DEVRE</a:t>
            </a:r>
            <a:r>
              <a:rPr sz="4200" spc="-55" dirty="0"/>
              <a:t> </a:t>
            </a:r>
            <a:r>
              <a:rPr sz="4200" spc="-5" dirty="0"/>
              <a:t>ELEMANLARI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3072765" cy="8890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Aktif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3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Elemanları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Pasif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3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Elemanları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643826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dirty="0"/>
              <a:t>AKTİF </a:t>
            </a:r>
            <a:r>
              <a:rPr sz="4200" spc="-5" dirty="0"/>
              <a:t>DEVRE</a:t>
            </a:r>
            <a:r>
              <a:rPr sz="4200" spc="-90" dirty="0"/>
              <a:t> </a:t>
            </a:r>
            <a:r>
              <a:rPr sz="4200" spc="-5" dirty="0"/>
              <a:t>ELEMANLARI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906576" y="1954250"/>
            <a:ext cx="6369050" cy="34042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Enerji</a:t>
            </a:r>
            <a:r>
              <a:rPr sz="2000" spc="-1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Verdana"/>
                <a:cs typeface="Verdana"/>
              </a:rPr>
              <a:t>üretirler.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Batarya, </a:t>
            </a:r>
            <a:r>
              <a:rPr sz="2000" spc="100" dirty="0">
                <a:solidFill>
                  <a:srgbClr val="FFFFFF"/>
                </a:solidFill>
                <a:latin typeface="Verdana"/>
                <a:cs typeface="Verdana"/>
              </a:rPr>
              <a:t>güç</a:t>
            </a:r>
            <a:r>
              <a:rPr sz="2000" spc="-5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5" dirty="0">
                <a:solidFill>
                  <a:srgbClr val="FFFFFF"/>
                </a:solidFill>
                <a:latin typeface="Verdana"/>
                <a:cs typeface="Verdana"/>
              </a:rPr>
              <a:t>üreteci,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işlemsel </a:t>
            </a:r>
            <a:r>
              <a:rPr sz="2000" spc="-75" dirty="0">
                <a:solidFill>
                  <a:srgbClr val="FFFFFF"/>
                </a:solidFill>
                <a:latin typeface="Verdana"/>
                <a:cs typeface="Verdana"/>
              </a:rPr>
              <a:t>yükselteçlerdir.</a:t>
            </a:r>
            <a:endParaRPr sz="2000">
              <a:latin typeface="Verdana"/>
              <a:cs typeface="Verdana"/>
            </a:endParaRPr>
          </a:p>
          <a:p>
            <a:pPr marL="355600" marR="26289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kaynaklar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olmak  </a:t>
            </a:r>
            <a:r>
              <a:rPr sz="2000" spc="-55" dirty="0">
                <a:solidFill>
                  <a:srgbClr val="FFFFFF"/>
                </a:solidFill>
                <a:latin typeface="Verdana"/>
                <a:cs typeface="Verdana"/>
              </a:rPr>
              <a:t>üzere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ikiye</a:t>
            </a:r>
            <a:r>
              <a:rPr sz="2000" spc="-2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120" dirty="0">
                <a:solidFill>
                  <a:srgbClr val="FFFFFF"/>
                </a:solidFill>
                <a:latin typeface="Verdana"/>
                <a:cs typeface="Verdana"/>
              </a:rPr>
              <a:t>ayrılırlar.</a:t>
            </a:r>
            <a:endParaRPr sz="2000">
              <a:latin typeface="Verdana"/>
              <a:cs typeface="Verdana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00" dirty="0">
                <a:solidFill>
                  <a:srgbClr val="FFFFFF"/>
                </a:solidFill>
                <a:latin typeface="Verdana"/>
                <a:cs typeface="Verdana"/>
              </a:rPr>
              <a:t>Bağımsız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kaynaklar: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gerilimi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5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akımı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devredeki 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diğer</a:t>
            </a:r>
            <a:r>
              <a:rPr sz="2000" spc="-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değişkenlerden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bağımsız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1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sağlarlar.</a:t>
            </a:r>
            <a:endParaRPr sz="2000">
              <a:latin typeface="Verdana"/>
              <a:cs typeface="Verdana"/>
            </a:endParaRPr>
          </a:p>
          <a:p>
            <a:pPr marL="355600" marR="16065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Bağımlı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kaynaklar: </a:t>
            </a:r>
            <a:r>
              <a:rPr sz="2000" spc="-90" dirty="0">
                <a:solidFill>
                  <a:srgbClr val="FFFFFF"/>
                </a:solidFill>
                <a:latin typeface="Verdana"/>
                <a:cs typeface="Verdana"/>
              </a:rPr>
              <a:t>gerilimi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5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akımı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devredeki 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diğer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gerilim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 </a:t>
            </a:r>
            <a:r>
              <a:rPr sz="2000" spc="-60" dirty="0">
                <a:solidFill>
                  <a:srgbClr val="FFFFFF"/>
                </a:solidFill>
                <a:latin typeface="Verdana"/>
                <a:cs typeface="Verdana"/>
              </a:rPr>
              <a:t>akım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tarafından </a:t>
            </a:r>
            <a:r>
              <a:rPr sz="2000" spc="-80" dirty="0">
                <a:solidFill>
                  <a:srgbClr val="FFFFFF"/>
                </a:solidFill>
                <a:latin typeface="Verdana"/>
                <a:cs typeface="Verdana"/>
              </a:rPr>
              <a:t>kontrol 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edilerek,</a:t>
            </a:r>
            <a:r>
              <a:rPr sz="2000" spc="-1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Verdana"/>
                <a:cs typeface="Verdana"/>
              </a:rPr>
              <a:t>onlara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bağımlı</a:t>
            </a:r>
            <a:r>
              <a:rPr sz="2000" spc="-18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5" dirty="0">
                <a:solidFill>
                  <a:srgbClr val="FFFFFF"/>
                </a:solidFill>
                <a:latin typeface="Verdana"/>
                <a:cs typeface="Verdana"/>
              </a:rPr>
              <a:t>olarak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70" dirty="0">
                <a:solidFill>
                  <a:srgbClr val="FFFFFF"/>
                </a:solidFill>
                <a:latin typeface="Verdana"/>
                <a:cs typeface="Verdana"/>
              </a:rPr>
              <a:t>sağlarlar.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6453"/>
            <a:ext cx="645668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5" dirty="0"/>
              <a:t>PASİF DEVRE</a:t>
            </a:r>
            <a:r>
              <a:rPr sz="4200" spc="-70" dirty="0"/>
              <a:t> </a:t>
            </a:r>
            <a:r>
              <a:rPr sz="4200" spc="-5" dirty="0"/>
              <a:t>ELEMANLARI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546303" y="1458770"/>
            <a:ext cx="7273925" cy="88773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135" dirty="0">
                <a:solidFill>
                  <a:srgbClr val="FFFFFF"/>
                </a:solidFill>
                <a:latin typeface="Verdana"/>
                <a:cs typeface="Verdana"/>
              </a:rPr>
              <a:t>Enerjiyi </a:t>
            </a:r>
            <a:r>
              <a:rPr sz="2000" spc="-105" dirty="0">
                <a:solidFill>
                  <a:srgbClr val="FFFFFF"/>
                </a:solidFill>
                <a:latin typeface="Verdana"/>
                <a:cs typeface="Verdana"/>
              </a:rPr>
              <a:t>tüketirler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veya</a:t>
            </a:r>
            <a:r>
              <a:rPr sz="2000" spc="-2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depolarlar.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Direnç,</a:t>
            </a:r>
            <a:r>
              <a:rPr sz="2000" spc="-1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20" dirty="0">
                <a:solidFill>
                  <a:srgbClr val="FFFFFF"/>
                </a:solidFill>
                <a:latin typeface="Verdana"/>
                <a:cs typeface="Verdana"/>
              </a:rPr>
              <a:t>kapasite</a:t>
            </a:r>
            <a:r>
              <a:rPr sz="2000" spc="-2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25" dirty="0">
                <a:solidFill>
                  <a:srgbClr val="FFFFFF"/>
                </a:solidFill>
                <a:latin typeface="Verdana"/>
                <a:cs typeface="Verdana"/>
              </a:rPr>
              <a:t>ve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30" dirty="0">
                <a:solidFill>
                  <a:srgbClr val="FFFFFF"/>
                </a:solidFill>
                <a:latin typeface="Verdana"/>
                <a:cs typeface="Verdana"/>
              </a:rPr>
              <a:t>endüktans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45" dirty="0">
                <a:solidFill>
                  <a:srgbClr val="FFFFFF"/>
                </a:solidFill>
                <a:latin typeface="Verdana"/>
                <a:cs typeface="Verdana"/>
              </a:rPr>
              <a:t>pasif</a:t>
            </a:r>
            <a:r>
              <a:rPr sz="2000" spc="-1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Verdana"/>
                <a:cs typeface="Verdana"/>
              </a:rPr>
              <a:t>devre</a:t>
            </a:r>
            <a:r>
              <a:rPr sz="2000" spc="-18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000" spc="-50" dirty="0">
                <a:solidFill>
                  <a:srgbClr val="FFFFFF"/>
                </a:solidFill>
                <a:latin typeface="Verdana"/>
                <a:cs typeface="Verdana"/>
              </a:rPr>
              <a:t>elemanlarıdır.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146</Words>
  <Application>Microsoft Office PowerPoint</Application>
  <PresentationFormat>Ekran Gösterisi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Century Gothic</vt:lpstr>
      <vt:lpstr>TeXGyreAdventor</vt:lpstr>
      <vt:lpstr>Verdana</vt:lpstr>
      <vt:lpstr>Wingdings 3</vt:lpstr>
      <vt:lpstr>Dilim</vt:lpstr>
      <vt:lpstr>İçindekiler</vt:lpstr>
      <vt:lpstr>GERİLİM (v)</vt:lpstr>
      <vt:lpstr>YÜK (q)</vt:lpstr>
      <vt:lpstr>AKIM (I)</vt:lpstr>
      <vt:lpstr>GÜÇ (p/w)</vt:lpstr>
      <vt:lpstr>ENERJİ (w)</vt:lpstr>
      <vt:lpstr>DEVRE ELEMANLARI</vt:lpstr>
      <vt:lpstr>AKTİF DEVRE ELEMANLARI</vt:lpstr>
      <vt:lpstr>PASİF DEVRE ELEMANLARI</vt:lpstr>
      <vt:lpstr>DİRENÇ (R)</vt:lpstr>
      <vt:lpstr>ENDÜKTANS</vt:lpstr>
      <vt:lpstr>BOBİN</vt:lpstr>
      <vt:lpstr>KONDANSATÖR</vt:lpstr>
      <vt:lpstr>ELEKTRİK KAYNAKLARI</vt:lpstr>
      <vt:lpstr>KAYNAK TİPİNE GÖRE  SINIFLANDIRMA</vt:lpstr>
      <vt:lpstr>ELEMAN BAĞIMLILIĞINA GÖRE  SINIFLANDIRMA BAĞIMLI VE BAĞIMSIZ KAYNAKLAR</vt:lpstr>
      <vt:lpstr>PowerPoint Sunusu</vt:lpstr>
      <vt:lpstr>ZAMAN BAĞIMLILIĞINA GÖRE SINIFLANDIRMA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AET 113   DOĞRU AKIMI DEVRE ANALİZİ</dc:title>
  <dc:creator>HP</dc:creator>
  <cp:lastModifiedBy>Windows Kullanıcısı</cp:lastModifiedBy>
  <cp:revision>2</cp:revision>
  <dcterms:created xsi:type="dcterms:W3CDTF">2020-01-24T12:16:00Z</dcterms:created>
  <dcterms:modified xsi:type="dcterms:W3CDTF">2020-01-28T18:56:53Z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