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3"/>
  </p:notesMasterIdLst>
  <p:sldIdLst>
    <p:sldId id="349" r:id="rId2"/>
    <p:sldId id="289" r:id="rId3"/>
    <p:sldId id="296" r:id="rId4"/>
    <p:sldId id="357" r:id="rId5"/>
    <p:sldId id="301" r:id="rId6"/>
    <p:sldId id="323" r:id="rId7"/>
    <p:sldId id="358" r:id="rId8"/>
    <p:sldId id="359" r:id="rId9"/>
    <p:sldId id="304" r:id="rId10"/>
    <p:sldId id="350" r:id="rId11"/>
    <p:sldId id="356" r:id="rId12"/>
    <p:sldId id="351" r:id="rId13"/>
    <p:sldId id="352" r:id="rId14"/>
    <p:sldId id="353" r:id="rId15"/>
    <p:sldId id="354" r:id="rId16"/>
    <p:sldId id="355" r:id="rId17"/>
    <p:sldId id="330" r:id="rId18"/>
    <p:sldId id="362" r:id="rId19"/>
    <p:sldId id="363" r:id="rId20"/>
    <p:sldId id="331" r:id="rId21"/>
    <p:sldId id="364" r:id="rId22"/>
    <p:sldId id="333" r:id="rId23"/>
    <p:sldId id="334" r:id="rId24"/>
    <p:sldId id="360" r:id="rId25"/>
    <p:sldId id="361" r:id="rId26"/>
    <p:sldId id="366" r:id="rId27"/>
    <p:sldId id="338" r:id="rId28"/>
    <p:sldId id="365" r:id="rId29"/>
    <p:sldId id="367" r:id="rId30"/>
    <p:sldId id="368" r:id="rId31"/>
    <p:sldId id="346" r:id="rId32"/>
  </p:sldIdLst>
  <p:sldSz cx="9144000" cy="6858000" type="screen4x3"/>
  <p:notesSz cx="6858000" cy="9144000"/>
  <p:embeddedFontLst>
    <p:embeddedFont>
      <p:font typeface="华文楷体" pitchFamily="2" charset="-122"/>
      <p:regular r:id="rId34"/>
    </p:embeddedFont>
    <p:embeddedFont>
      <p:font typeface="华文隶书" pitchFamily="2" charset="-122"/>
      <p:regular r:id="rId35"/>
    </p:embeddedFont>
    <p:embeddedFont>
      <p:font typeface="Britannic Bold" pitchFamily="34" charset="0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微软雅黑" pitchFamily="34" charset="-122"/>
      <p:regular r:id="rId41"/>
      <p:bold r:id="rId42"/>
    </p:embeddedFont>
    <p:embeddedFont>
      <p:font typeface="华文仿宋" pitchFamily="2" charset="-122"/>
      <p:regular r:id="rId43"/>
    </p:embeddedFont>
  </p:embeddedFontLst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996" y="-84"/>
      </p:cViewPr>
      <p:guideLst>
        <p:guide orient="horz" pos="217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2015-10-20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86454B-7F10-49A2-9DCE-8684FD2ADF0B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3028950"/>
            <a:ext cx="7037387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第十七课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这件旗袍比那件漂亮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2  </a:t>
            </a: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1450" y="5551488"/>
            <a:ext cx="8056563" cy="8651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892175"/>
            <a:ext cx="5087937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1712913"/>
            <a:ext cx="5886450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27113"/>
            <a:ext cx="5278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小云，哪儿卖中式衣服？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1895475"/>
            <a:ext cx="54927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你不知道吗？你来北京多长时间了？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2708275"/>
            <a:ext cx="6580187" cy="10890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3849688"/>
            <a:ext cx="8045450" cy="16240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3" y="2894013"/>
            <a:ext cx="58229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我来北京半年了。可是你在北京已经二十年了，你是北京人，</a:t>
            </a:r>
            <a:r>
              <a:rPr lang="zh-CN" altLang="en-US" sz="2400" u="sng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你当然</a:t>
            </a:r>
            <a:r>
              <a:rPr lang="zh-CN" altLang="en-US" sz="2400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比</a:t>
            </a:r>
            <a:r>
              <a:rPr lang="zh-CN" altLang="en-US" sz="2400" u="sng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我知道</a:t>
            </a:r>
            <a:r>
              <a:rPr lang="zh-CN" altLang="en-US" sz="2400" u="sng" dirty="0">
                <a:latin typeface="华文楷体"/>
                <a:ea typeface="华文楷体"/>
                <a:cs typeface="华文楷体"/>
              </a:rPr>
              <a:t>得</a:t>
            </a:r>
            <a:r>
              <a:rPr lang="zh-CN" altLang="en-US" sz="2400" u="sng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多。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62100" y="4148138"/>
            <a:ext cx="697547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你说得对。现在北京的商店和商场</a:t>
            </a:r>
            <a:r>
              <a:rPr lang="zh-CN" altLang="en-US" sz="2400" u="sng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多</a:t>
            </a:r>
            <a:r>
              <a:rPr lang="zh-CN" altLang="en-US" sz="2400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极了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</a:t>
            </a:r>
            <a:r>
              <a:rPr lang="zh-CN" altLang="en-US" sz="2400" u="sng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大商场的东西</a:t>
            </a:r>
            <a:r>
              <a:rPr lang="zh-CN" altLang="en-US" sz="2400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比</a:t>
            </a:r>
            <a:r>
              <a:rPr lang="zh-CN" altLang="en-US" sz="2400" u="sng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小商店的东西贵，可是小商店的东西不一定</a:t>
            </a:r>
            <a:r>
              <a:rPr lang="zh-CN" altLang="en-US" sz="2400" u="sng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比</a:t>
            </a:r>
            <a:r>
              <a:rPr lang="zh-CN" altLang="en-US" sz="2400" u="sng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大商场的差。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你为什么现在想买中式衣服？</a:t>
            </a: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76300" y="5762625"/>
            <a:ext cx="746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从下星期开始，我要学太极拳，我得穿一套中式衣服。</a:t>
            </a: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227013" y="5499100"/>
            <a:ext cx="8054975" cy="966788"/>
          </a:xfrm>
          <a:prstGeom prst="horizontalScroll">
            <a:avLst>
              <a:gd name="adj" fmla="val 881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151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4725"/>
            <a:ext cx="506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2936875"/>
            <a:ext cx="506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" y="187801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2591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95950"/>
            <a:ext cx="5064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7015163" y="2436813"/>
            <a:ext cx="1809750" cy="968375"/>
          </a:xfrm>
          <a:prstGeom prst="cloudCallout">
            <a:avLst>
              <a:gd name="adj1" fmla="val 15077"/>
              <a:gd name="adj2" fmla="val 110971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CN" sz="2000" dirty="0"/>
              <a:t>Confirming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>
              <a:defRPr/>
            </a:pPr>
            <a:r>
              <a:rPr lang="en-US" altLang="zh-CN" sz="2000" dirty="0"/>
              <a:t>things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chemeClr val="tx2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792163" y="742950"/>
            <a:ext cx="7797800" cy="10906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538288" y="925513"/>
            <a:ext cx="6894512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极了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！你穿中式衣服一定很帅。你喜欢什么颜色的，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黑的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还是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红的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？</a:t>
            </a: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150813" y="1885950"/>
            <a:ext cx="2651125" cy="85090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868363" y="2147888"/>
            <a:ext cx="69881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我喜欢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白的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pic>
        <p:nvPicPr>
          <p:cNvPr id="27654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2047875"/>
            <a:ext cx="506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5" y="90963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827088" y="2794000"/>
            <a:ext cx="7813675" cy="10906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573213" y="2976563"/>
            <a:ext cx="705485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我也喜欢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白的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，白的漂亮。你想买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好的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还是买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便宜的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？</a:t>
            </a: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171450" y="3910013"/>
            <a:ext cx="7856538" cy="85090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889000" y="4079875"/>
            <a:ext cx="69881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我不要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太贵的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，也不要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太便宜的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。你说该去哪儿买？</a:t>
            </a:r>
          </a:p>
        </p:txBody>
      </p:sp>
      <p:pic>
        <p:nvPicPr>
          <p:cNvPr id="27660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8" y="4071938"/>
            <a:ext cx="506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" y="296068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4"/>
          <p:cNvSpPr>
            <a:spLocks noChangeArrowheads="1"/>
          </p:cNvSpPr>
          <p:nvPr/>
        </p:nvSpPr>
        <p:spPr bwMode="auto">
          <a:xfrm>
            <a:off x="804863" y="4854575"/>
            <a:ext cx="6762750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1550988" y="5037138"/>
            <a:ext cx="59118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去王府井吧。那儿东西多，可能贵一点儿。</a:t>
            </a:r>
          </a:p>
        </p:txBody>
      </p:sp>
      <p:pic>
        <p:nvPicPr>
          <p:cNvPr id="2766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" y="502126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2"/>
          <p:cNvSpPr>
            <a:spLocks noChangeArrowheads="1"/>
          </p:cNvSpPr>
          <p:nvPr/>
        </p:nvSpPr>
        <p:spPr bwMode="auto">
          <a:xfrm>
            <a:off x="193675" y="5738813"/>
            <a:ext cx="8434388" cy="85090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911225" y="5908675"/>
            <a:ext cx="7678738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贵一点儿没关系。我们下午就去吧，我还想去公园走走。</a:t>
            </a:r>
          </a:p>
        </p:txBody>
      </p:sp>
      <p:pic>
        <p:nvPicPr>
          <p:cNvPr id="27667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5900738"/>
            <a:ext cx="5064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79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2530" name="TextBox 10"/>
          <p:cNvSpPr>
            <a:spLocks noChangeArrowheads="1"/>
          </p:cNvSpPr>
          <p:nvPr/>
        </p:nvSpPr>
        <p:spPr bwMode="auto">
          <a:xfrm>
            <a:off x="655638" y="1130300"/>
            <a:ext cx="4516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b="1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 “极了”</a:t>
            </a:r>
          </a:p>
        </p:txBody>
      </p:sp>
      <p:sp>
        <p:nvSpPr>
          <p:cNvPr id="2253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2532" name="圆角矩形 3"/>
          <p:cNvSpPr>
            <a:spLocks noChangeArrowheads="1"/>
          </p:cNvSpPr>
          <p:nvPr/>
        </p:nvSpPr>
        <p:spPr bwMode="auto">
          <a:xfrm>
            <a:off x="2816225" y="1949450"/>
            <a:ext cx="2343150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998788" y="2020888"/>
            <a:ext cx="210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800" b="1">
                <a:latin typeface="华文楷体" charset="0"/>
                <a:ea typeface="华文楷体" charset="0"/>
                <a:cs typeface="华文楷体" charset="0"/>
              </a:rPr>
              <a:t>Adj</a:t>
            </a:r>
            <a:r>
              <a:rPr kumimoji="0" lang="zh-CN" altLang="en-US" sz="2800" b="1">
                <a:latin typeface="华文楷体" charset="0"/>
                <a:ea typeface="华文楷体" charset="0"/>
                <a:cs typeface="华文楷体" charset="0"/>
              </a:rPr>
              <a:t>. +  极了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804863" y="3143250"/>
            <a:ext cx="1316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>
                <a:latin typeface="华文隶书" charset="0"/>
                <a:ea typeface="华文隶书" charset="0"/>
                <a:cs typeface="华文隶书" charset="0"/>
              </a:rPr>
              <a:t>读一读</a:t>
            </a:r>
          </a:p>
        </p:txBody>
      </p:sp>
      <p:sp>
        <p:nvSpPr>
          <p:cNvPr id="22535" name="圆角矩形 12"/>
          <p:cNvSpPr>
            <a:spLocks noChangeArrowheads="1"/>
          </p:cNvSpPr>
          <p:nvPr/>
        </p:nvSpPr>
        <p:spPr bwMode="auto">
          <a:xfrm>
            <a:off x="1230313" y="4164013"/>
            <a:ext cx="6180137" cy="151923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sz="2800" b="1">
                <a:latin typeface="华文仿宋" charset="0"/>
                <a:ea typeface="华文仿宋" charset="0"/>
                <a:cs typeface="华文仿宋" charset="0"/>
              </a:rPr>
              <a:t>好极了</a:t>
            </a:r>
            <a:r>
              <a:rPr lang="en-US" altLang="zh-CN" sz="2800" b="1">
                <a:latin typeface="华文仿宋" charset="0"/>
                <a:ea typeface="华文仿宋" charset="0"/>
                <a:cs typeface="华文仿宋" charset="0"/>
              </a:rPr>
              <a:t>   </a:t>
            </a:r>
            <a:r>
              <a:rPr lang="zh-CN" altLang="en-US" sz="2800" b="1">
                <a:latin typeface="华文仿宋" charset="0"/>
                <a:ea typeface="华文仿宋" charset="0"/>
                <a:cs typeface="华文仿宋" charset="0"/>
              </a:rPr>
              <a:t>  </a:t>
            </a:r>
            <a:r>
              <a:rPr lang="zh-CN" sz="2800" b="1">
                <a:latin typeface="华文仿宋" charset="0"/>
                <a:ea typeface="华文仿宋" charset="0"/>
                <a:cs typeface="华文仿宋" charset="0"/>
              </a:rPr>
              <a:t>多极了</a:t>
            </a:r>
            <a:r>
              <a:rPr lang="en-US" altLang="zh-CN" sz="2800" b="1">
                <a:latin typeface="华文仿宋" charset="0"/>
                <a:ea typeface="华文仿宋" charset="0"/>
                <a:cs typeface="华文仿宋" charset="0"/>
              </a:rPr>
              <a:t> </a:t>
            </a:r>
            <a:r>
              <a:rPr lang="zh-CN" altLang="en-US" sz="2800" b="1">
                <a:latin typeface="华文仿宋" charset="0"/>
                <a:ea typeface="华文仿宋" charset="0"/>
                <a:cs typeface="华文仿宋" charset="0"/>
              </a:rPr>
              <a:t>  </a:t>
            </a:r>
            <a:r>
              <a:rPr lang="en-US" altLang="zh-CN" sz="2800" b="1">
                <a:latin typeface="华文仿宋" charset="0"/>
                <a:ea typeface="华文仿宋" charset="0"/>
                <a:cs typeface="华文仿宋" charset="0"/>
              </a:rPr>
              <a:t>  </a:t>
            </a:r>
            <a:r>
              <a:rPr lang="zh-CN" sz="2800" b="1">
                <a:latin typeface="华文仿宋" charset="0"/>
                <a:ea typeface="华文仿宋" charset="0"/>
                <a:cs typeface="华文仿宋" charset="0"/>
              </a:rPr>
              <a:t>对极了</a:t>
            </a:r>
            <a:r>
              <a:rPr lang="zh-CN" altLang="en-US" sz="2800" b="1">
                <a:latin typeface="华文仿宋" charset="0"/>
                <a:ea typeface="华文仿宋" charset="0"/>
                <a:cs typeface="华文仿宋" charset="0"/>
              </a:rPr>
              <a:t>  </a:t>
            </a:r>
            <a:r>
              <a:rPr lang="en-US" altLang="zh-CN" sz="2800" b="1">
                <a:latin typeface="华文仿宋" charset="0"/>
                <a:ea typeface="华文仿宋" charset="0"/>
                <a:cs typeface="华文仿宋" charset="0"/>
              </a:rPr>
              <a:t>   </a:t>
            </a:r>
            <a:r>
              <a:rPr lang="zh-CN" sz="2800" b="1">
                <a:latin typeface="华文仿宋" charset="0"/>
                <a:ea typeface="华文仿宋" charset="0"/>
                <a:cs typeface="华文仿宋" charset="0"/>
              </a:rPr>
              <a:t>疼极了</a:t>
            </a:r>
          </a:p>
          <a:p>
            <a:pPr>
              <a:lnSpc>
                <a:spcPct val="150000"/>
              </a:lnSpc>
            </a:pPr>
            <a:r>
              <a:rPr lang="zh-CN" sz="2800" b="1">
                <a:latin typeface="华文仿宋" charset="0"/>
                <a:ea typeface="华文仿宋" charset="0"/>
                <a:cs typeface="华文仿宋" charset="0"/>
              </a:rPr>
              <a:t>可爱极了</a:t>
            </a:r>
            <a:r>
              <a:rPr lang="en-US" altLang="zh-CN" sz="2800" b="1">
                <a:latin typeface="华文仿宋" charset="0"/>
                <a:ea typeface="华文仿宋" charset="0"/>
                <a:cs typeface="华文仿宋" charset="0"/>
              </a:rPr>
              <a:t>   </a:t>
            </a:r>
            <a:r>
              <a:rPr lang="zh-CN" altLang="en-US" sz="2800" b="1">
                <a:latin typeface="华文仿宋" charset="0"/>
                <a:ea typeface="华文仿宋" charset="0"/>
                <a:cs typeface="华文仿宋" charset="0"/>
              </a:rPr>
              <a:t>    </a:t>
            </a:r>
            <a:r>
              <a:rPr lang="zh-CN" sz="2800" b="1">
                <a:latin typeface="华文仿宋" charset="0"/>
                <a:ea typeface="华文仿宋" charset="0"/>
                <a:cs typeface="华文仿宋" charset="0"/>
              </a:rPr>
              <a:t>容易极了</a:t>
            </a:r>
            <a:r>
              <a:rPr lang="en-US" altLang="zh-CN" sz="2800" b="1">
                <a:latin typeface="华文仿宋" charset="0"/>
                <a:ea typeface="华文仿宋" charset="0"/>
                <a:cs typeface="华文仿宋" charset="0"/>
              </a:rPr>
              <a:t>  </a:t>
            </a:r>
            <a:r>
              <a:rPr lang="zh-CN" altLang="en-US" sz="2800" b="1">
                <a:latin typeface="华文仿宋" charset="0"/>
                <a:ea typeface="华文仿宋" charset="0"/>
                <a:cs typeface="华文仿宋" charset="0"/>
              </a:rPr>
              <a:t>    </a:t>
            </a:r>
            <a:r>
              <a:rPr lang="en-US" altLang="zh-CN" sz="2800" b="1">
                <a:latin typeface="华文仿宋" charset="0"/>
                <a:ea typeface="华文仿宋" charset="0"/>
                <a:cs typeface="华文仿宋" charset="0"/>
              </a:rPr>
              <a:t> </a:t>
            </a:r>
            <a:r>
              <a:rPr lang="zh-CN" sz="2800" b="1">
                <a:latin typeface="华文仿宋" charset="0"/>
                <a:ea typeface="华文仿宋" charset="0"/>
                <a:cs typeface="华文仿宋" charset="0"/>
              </a:rPr>
              <a:t>便宜极了 </a:t>
            </a:r>
          </a:p>
        </p:txBody>
      </p:sp>
      <p:pic>
        <p:nvPicPr>
          <p:cNvPr id="2253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838450"/>
            <a:ext cx="111283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86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54" name="圆角矩形 3"/>
          <p:cNvSpPr>
            <a:spLocks noChangeArrowheads="1"/>
          </p:cNvSpPr>
          <p:nvPr/>
        </p:nvSpPr>
        <p:spPr bwMode="auto">
          <a:xfrm>
            <a:off x="2068513" y="2619375"/>
            <a:ext cx="3692525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3555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“</a:t>
            </a:r>
            <a:r>
              <a:rPr lang="en-US" sz="3200" b="1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比</a:t>
            </a:r>
            <a:r>
              <a:rPr lang="zh-CN" altLang="en-US" sz="2800" b="1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” </a:t>
            </a:r>
            <a:endParaRPr lang="zh-CN" altLang="en-US" sz="3200" b="1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/>
        </p:nvSpPr>
        <p:spPr bwMode="auto">
          <a:xfrm>
            <a:off x="4505325" y="3929063"/>
            <a:ext cx="1500188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>
                <a:latin typeface="华文仿宋"/>
                <a:ea typeface="华文仿宋"/>
                <a:cs typeface="华文仿宋"/>
              </a:rPr>
              <a:t>走得快</a:t>
            </a:r>
            <a:endParaRPr lang="en-US" altLang="zh-CN" sz="2400" dirty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>
                <a:latin typeface="华文仿宋"/>
                <a:ea typeface="华文仿宋"/>
                <a:cs typeface="华文仿宋"/>
              </a:rPr>
              <a:t>吃得多</a:t>
            </a:r>
            <a:endParaRPr lang="en-US" altLang="zh-CN" sz="2400" dirty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>
                <a:latin typeface="华文仿宋"/>
                <a:ea typeface="华文仿宋"/>
                <a:cs typeface="华文仿宋"/>
              </a:rPr>
              <a:t>起得早</a:t>
            </a:r>
            <a:endParaRPr lang="en-US" altLang="zh-CN" sz="2400" dirty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>
                <a:latin typeface="华文仿宋"/>
                <a:ea typeface="华文仿宋"/>
                <a:cs typeface="华文仿宋"/>
              </a:rPr>
              <a:t>睡得晚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  <a:defRPr/>
            </a:pPr>
            <a:endParaRPr lang="zh-CN" altLang="en-US" sz="2000" dirty="0">
              <a:latin typeface="华文仿宋"/>
              <a:ea typeface="华文仿宋"/>
              <a:cs typeface="华文仿宋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494213" y="3878263"/>
            <a:ext cx="1527175" cy="266382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2295525" y="2651125"/>
            <a:ext cx="309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800" b="1">
                <a:latin typeface="华文楷体" charset="0"/>
                <a:ea typeface="华文楷体" charset="0"/>
                <a:cs typeface="华文楷体" charset="0"/>
              </a:rPr>
              <a:t>A</a:t>
            </a:r>
            <a:r>
              <a:rPr kumimoji="0" lang="zh-CN" altLang="en-US" sz="2800" b="1">
                <a:latin typeface="华文楷体" charset="0"/>
                <a:ea typeface="华文楷体" charset="0"/>
                <a:cs typeface="华文楷体" charset="0"/>
              </a:rPr>
              <a:t>   + </a:t>
            </a:r>
            <a:r>
              <a:rPr lang="zh-CN" altLang="en-US" sz="2800" b="1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比</a:t>
            </a:r>
            <a:r>
              <a:rPr kumimoji="0" lang="zh-CN" altLang="en-US" sz="2800" b="1">
                <a:latin typeface="华文楷体" charset="0"/>
                <a:ea typeface="华文楷体" charset="0"/>
                <a:cs typeface="华文楷体" charset="0"/>
              </a:rPr>
              <a:t>+</a:t>
            </a:r>
            <a:r>
              <a:rPr kumimoji="0" lang="en-US" altLang="zh-CN" sz="2800" b="1">
                <a:latin typeface="华文楷体" charset="0"/>
                <a:ea typeface="华文楷体" charset="0"/>
                <a:cs typeface="华文楷体" charset="0"/>
              </a:rPr>
              <a:t>B+</a:t>
            </a:r>
            <a:r>
              <a:rPr kumimoji="0" lang="zh-CN" altLang="en-US" sz="2800" b="1">
                <a:latin typeface="华文楷体" charset="0"/>
                <a:ea typeface="华文楷体" charset="0"/>
                <a:cs typeface="华文楷体" charset="0"/>
              </a:rPr>
              <a:t>   </a:t>
            </a:r>
            <a:r>
              <a:rPr kumimoji="0" lang="en-US" altLang="zh-CN" sz="2800" b="1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VP</a:t>
            </a:r>
            <a:endParaRPr kumimoji="0" lang="zh-CN" altLang="en-US" sz="2800" b="1">
              <a:solidFill>
                <a:srgbClr val="3366FF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23559" name="圆角矩形 12"/>
          <p:cNvSpPr>
            <a:spLocks noChangeArrowheads="1"/>
          </p:cNvSpPr>
          <p:nvPr/>
        </p:nvSpPr>
        <p:spPr bwMode="auto">
          <a:xfrm>
            <a:off x="3721100" y="4176713"/>
            <a:ext cx="600075" cy="74136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我</a:t>
            </a:r>
          </a:p>
        </p:txBody>
      </p:sp>
      <p:sp>
        <p:nvSpPr>
          <p:cNvPr id="23560" name="圆角矩形 13"/>
          <p:cNvSpPr>
            <a:spLocks noChangeArrowheads="1"/>
          </p:cNvSpPr>
          <p:nvPr/>
        </p:nvSpPr>
        <p:spPr bwMode="auto">
          <a:xfrm>
            <a:off x="1666875" y="4216400"/>
            <a:ext cx="1368425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我朋友</a:t>
            </a: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3562" name="矩形 8"/>
          <p:cNvSpPr>
            <a:spLocks noChangeArrowheads="1"/>
          </p:cNvSpPr>
          <p:nvPr/>
        </p:nvSpPr>
        <p:spPr bwMode="auto">
          <a:xfrm>
            <a:off x="1978025" y="1787525"/>
            <a:ext cx="521811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你当然</a:t>
            </a:r>
            <a:r>
              <a:rPr lang="zh-CN" altLang="en-US" sz="2800" b="1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比</a:t>
            </a:r>
            <a:r>
              <a:rPr lang="zh-CN" altLang="en-US" sz="2800" b="1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我</a:t>
            </a:r>
            <a:r>
              <a:rPr lang="zh-CN" altLang="en-US" sz="2800" b="1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知道得多</a:t>
            </a:r>
            <a:r>
              <a:rPr lang="en-US" sz="2800" b="1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zh-CN" altLang="en-US" sz="2800" b="1">
              <a:solidFill>
                <a:srgbClr val="0C0C0C"/>
              </a:solidFill>
              <a:latin typeface="华文楷体" charset="0"/>
              <a:ea typeface="华文楷体" charset="0"/>
              <a:cs typeface="华文楷体" charset="0"/>
              <a:sym typeface="华文楷体" charset="0"/>
            </a:endParaRPr>
          </a:p>
        </p:txBody>
      </p:sp>
      <p:sp>
        <p:nvSpPr>
          <p:cNvPr id="23563" name="Text Box 5"/>
          <p:cNvSpPr txBox="1">
            <a:spLocks noChangeArrowheads="1"/>
          </p:cNvSpPr>
          <p:nvPr/>
        </p:nvSpPr>
        <p:spPr bwMode="auto">
          <a:xfrm>
            <a:off x="792163" y="3443288"/>
            <a:ext cx="163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>
                <a:latin typeface="华文隶书" charset="0"/>
                <a:ea typeface="华文隶书" charset="0"/>
                <a:cs typeface="华文隶书" charset="0"/>
              </a:rPr>
              <a:t>比一比</a:t>
            </a:r>
          </a:p>
        </p:txBody>
      </p:sp>
      <p:cxnSp>
        <p:nvCxnSpPr>
          <p:cNvPr id="3" name="直线箭头连接符 2"/>
          <p:cNvCxnSpPr/>
          <p:nvPr/>
        </p:nvCxnSpPr>
        <p:spPr bwMode="auto">
          <a:xfrm>
            <a:off x="2474913" y="3325813"/>
            <a:ext cx="0" cy="9159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直线箭头连接符 16"/>
          <p:cNvCxnSpPr/>
          <p:nvPr/>
        </p:nvCxnSpPr>
        <p:spPr bwMode="auto">
          <a:xfrm>
            <a:off x="4027488" y="3268663"/>
            <a:ext cx="0" cy="9159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直线箭头连接符 17"/>
          <p:cNvCxnSpPr/>
          <p:nvPr/>
        </p:nvCxnSpPr>
        <p:spPr bwMode="auto">
          <a:xfrm flipH="1">
            <a:off x="5159375" y="3263900"/>
            <a:ext cx="3175" cy="546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696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4578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“</a:t>
            </a:r>
            <a:r>
              <a:rPr lang="en-US" sz="3200" b="1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比</a:t>
            </a:r>
            <a:r>
              <a:rPr lang="zh-CN" altLang="en-US" sz="2800" b="1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” </a:t>
            </a:r>
            <a:endParaRPr lang="zh-CN" altLang="en-US" sz="3200" b="1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4579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4580" name="矩形 8"/>
          <p:cNvSpPr>
            <a:spLocks noChangeArrowheads="1"/>
          </p:cNvSpPr>
          <p:nvPr/>
        </p:nvSpPr>
        <p:spPr bwMode="auto">
          <a:xfrm>
            <a:off x="1165225" y="1787525"/>
            <a:ext cx="6861175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大商场的东西</a:t>
            </a:r>
            <a:r>
              <a:rPr lang="zh-CN" altLang="en-US" sz="2800" b="1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比</a:t>
            </a:r>
            <a:r>
              <a:rPr lang="zh-CN" altLang="en-US" sz="2800" b="1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小商店的东西贵，</a:t>
            </a:r>
            <a:endParaRPr lang="en-US" altLang="zh-CN" sz="2800" b="1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可是小商店的东西不一定</a:t>
            </a:r>
            <a:r>
              <a:rPr lang="zh-CN" altLang="en-US" sz="2800" b="1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比</a:t>
            </a:r>
            <a:r>
              <a:rPr lang="zh-CN" altLang="en-US" sz="2800" b="1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大商场的差。</a:t>
            </a:r>
            <a:endParaRPr lang="zh-CN" altLang="en-US" sz="2800" b="1">
              <a:solidFill>
                <a:srgbClr val="0C0C0C"/>
              </a:solidFill>
              <a:latin typeface="华文楷体" charset="0"/>
              <a:ea typeface="华文楷体" charset="0"/>
              <a:cs typeface="华文楷体" charset="0"/>
              <a:sym typeface="华文楷体" charset="0"/>
            </a:endParaRPr>
          </a:p>
        </p:txBody>
      </p:sp>
      <p:sp>
        <p:nvSpPr>
          <p:cNvPr id="24581" name="圆角矩形 3"/>
          <p:cNvSpPr>
            <a:spLocks noChangeArrowheads="1"/>
          </p:cNvSpPr>
          <p:nvPr/>
        </p:nvSpPr>
        <p:spPr bwMode="auto">
          <a:xfrm>
            <a:off x="2225675" y="3013075"/>
            <a:ext cx="3692525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452688" y="3044825"/>
            <a:ext cx="3098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en-US" altLang="zh-CN" sz="2800" b="1">
                <a:latin typeface="华文楷体" charset="0"/>
                <a:ea typeface="华文楷体" charset="0"/>
                <a:cs typeface="华文楷体" charset="0"/>
              </a:rPr>
              <a:t>A</a:t>
            </a:r>
            <a:r>
              <a:rPr kumimoji="0" lang="zh-CN" altLang="en-US" sz="2800" b="1">
                <a:latin typeface="华文楷体" charset="0"/>
                <a:ea typeface="华文楷体" charset="0"/>
                <a:cs typeface="华文楷体" charset="0"/>
              </a:rPr>
              <a:t>   + </a:t>
            </a:r>
            <a:r>
              <a:rPr lang="zh-CN" altLang="en-US" sz="2800" b="1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比</a:t>
            </a:r>
            <a:r>
              <a:rPr kumimoji="0" lang="zh-CN" altLang="en-US" sz="2800" b="1">
                <a:latin typeface="华文楷体" charset="0"/>
                <a:ea typeface="华文楷体" charset="0"/>
                <a:cs typeface="华文楷体" charset="0"/>
              </a:rPr>
              <a:t>+</a:t>
            </a:r>
            <a:r>
              <a:rPr kumimoji="0" lang="en-US" altLang="zh-CN" sz="2800" b="1">
                <a:latin typeface="华文楷体" charset="0"/>
                <a:ea typeface="华文楷体" charset="0"/>
                <a:cs typeface="华文楷体" charset="0"/>
              </a:rPr>
              <a:t>B+</a:t>
            </a:r>
            <a:r>
              <a:rPr kumimoji="0" lang="zh-CN" altLang="en-US" sz="2800" b="1">
                <a:latin typeface="华文楷体" charset="0"/>
                <a:ea typeface="华文楷体" charset="0"/>
                <a:cs typeface="华文楷体" charset="0"/>
              </a:rPr>
              <a:t>   </a:t>
            </a:r>
            <a:r>
              <a:rPr kumimoji="0" lang="en-US" altLang="zh-CN" sz="2800" b="1">
                <a:latin typeface="华文楷体" charset="0"/>
                <a:ea typeface="华文楷体" charset="0"/>
                <a:cs typeface="华文楷体" charset="0"/>
              </a:rPr>
              <a:t>Adj</a:t>
            </a:r>
            <a:r>
              <a:rPr kumimoji="0" lang="zh-CN" altLang="en-US" sz="2800" b="1">
                <a:latin typeface="华文楷体" charset="0"/>
                <a:ea typeface="华文楷体" charset="0"/>
                <a:cs typeface="华文楷体" charset="0"/>
              </a:rPr>
              <a:t>.</a:t>
            </a:r>
            <a:endParaRPr kumimoji="0" lang="zh-CN" altLang="en-US" sz="2800" b="1">
              <a:solidFill>
                <a:srgbClr val="3366FF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/>
        </p:nvSpPr>
        <p:spPr bwMode="auto">
          <a:xfrm>
            <a:off x="5081332" y="4006850"/>
            <a:ext cx="2801938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en-US" altLang="en-US" sz="2400" dirty="0" smtClean="0">
                <a:latin typeface="华文仿宋" pitchFamily="2" charset="-122"/>
                <a:ea typeface="华文仿宋" pitchFamily="2" charset="-122"/>
              </a:rPr>
              <a:t>（个）电影  有意思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（个）医院  大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zh-CN" sz="2400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瓶）红葡萄酒  贵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zh-CN" sz="2400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位）售货员  好</a:t>
            </a:r>
            <a:endParaRPr lang="en-US" altLang="en-US" sz="2400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138738" y="3852863"/>
            <a:ext cx="2954732" cy="240982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" name="Picture 2" descr="C:\Documents and Settings\lijiang\Local Settings\Temporary Internet Files\Content.IE5\XVK672I4\MC9000538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4745038"/>
            <a:ext cx="1127125" cy="48260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pic>
        <p:nvPicPr>
          <p:cNvPr id="11" name="Picture 3" descr="C:\Documents and Settings\lijiang\Local Settings\Temporary Internet Files\Content.IE5\6K5JAHLV\MC90005386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4067175"/>
            <a:ext cx="1112837" cy="47625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073150" y="3967311"/>
            <a:ext cx="2646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这</a:t>
            </a:r>
            <a:r>
              <a:rPr lang="zh-CN" altLang="en-US" sz="2400" b="1" u="sng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件旗袍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怎么样</a:t>
            </a:r>
            <a:r>
              <a:rPr lang="zh-CN" altLang="en-US" sz="2400" b="1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？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136650" y="4660255"/>
            <a:ext cx="3908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这</a:t>
            </a:r>
            <a:r>
              <a:rPr lang="zh-CN" altLang="en-US" sz="2400" b="1" u="sng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件旗袍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比那</a:t>
            </a:r>
            <a:r>
              <a:rPr lang="zh-CN" altLang="en-US" sz="2400" b="1" u="sng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件旗袍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漂亮。</a:t>
            </a:r>
            <a:endParaRPr lang="zh-CN" altLang="en-US" sz="2400" b="1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14" name="直接连接符 31"/>
          <p:cNvSpPr>
            <a:spLocks noChangeShapeType="1"/>
          </p:cNvSpPr>
          <p:nvPr/>
        </p:nvSpPr>
        <p:spPr bwMode="auto">
          <a:xfrm>
            <a:off x="960584" y="3774493"/>
            <a:ext cx="7127875" cy="1587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562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5602" name="TextBox 10"/>
          <p:cNvSpPr>
            <a:spLocks noChangeArrowheads="1"/>
          </p:cNvSpPr>
          <p:nvPr/>
        </p:nvSpPr>
        <p:spPr bwMode="auto">
          <a:xfrm>
            <a:off x="655638" y="1195388"/>
            <a:ext cx="582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</a:pPr>
            <a:r>
              <a:rPr lang="zh-CN" sz="3200" b="1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</a:rPr>
              <a:t>“</a:t>
            </a:r>
            <a:r>
              <a:rPr lang="zh-CN" altLang="en-US" sz="3200" b="1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</a:rPr>
              <a:t>的”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42950" y="2969210"/>
            <a:ext cx="223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>
                <a:latin typeface="华文隶书" charset="0"/>
                <a:ea typeface="华文隶书" charset="0"/>
                <a:cs typeface="华文隶书" charset="0"/>
              </a:rPr>
              <a:t>读一读</a:t>
            </a:r>
          </a:p>
        </p:txBody>
      </p:sp>
      <p:sp>
        <p:nvSpPr>
          <p:cNvPr id="25604" name="圆角矩形 12"/>
          <p:cNvSpPr>
            <a:spLocks noChangeArrowheads="1"/>
          </p:cNvSpPr>
          <p:nvPr/>
        </p:nvSpPr>
        <p:spPr bwMode="auto">
          <a:xfrm>
            <a:off x="1532821" y="3834719"/>
            <a:ext cx="6115050" cy="270410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TW" sz="2800" dirty="0" smtClean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黑</a:t>
            </a:r>
            <a:r>
              <a:rPr lang="zh-TW" altLang="en-US" sz="2800" dirty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的   红</a:t>
            </a:r>
            <a:r>
              <a:rPr lang="zh-TW" altLang="en-US" sz="28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的    </a:t>
            </a:r>
            <a:r>
              <a:rPr lang="zh-TW" altLang="en-US" sz="2800" dirty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贵的   </a:t>
            </a:r>
            <a:r>
              <a:rPr lang="zh-TW" altLang="en-US" sz="28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便宜的    </a:t>
            </a:r>
            <a:r>
              <a:rPr lang="zh-TW" altLang="en-US" sz="2800" dirty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流利的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中国的   外国的   图书馆的   </a:t>
            </a:r>
            <a:r>
              <a:rPr lang="zh-TW" altLang="en-US" sz="28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学院的</a:t>
            </a:r>
            <a:endParaRPr lang="en-US" altLang="zh-TW" sz="2800" dirty="0" smtClean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吃的  买的   带的    拿的</a:t>
            </a:r>
            <a:endParaRPr lang="en-US" altLang="zh-TW" sz="2800" dirty="0" smtClean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这件黑</a:t>
            </a:r>
            <a:r>
              <a:rPr lang="zh-TW" altLang="en-US" sz="2800" dirty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的       那间</a:t>
            </a:r>
            <a:r>
              <a:rPr lang="zh-TW" altLang="en-US" sz="2800" dirty="0" smtClean="0">
                <a:solidFill>
                  <a:srgbClr val="000000"/>
                </a:solidFill>
                <a:latin typeface="华文仿宋" charset="0"/>
                <a:ea typeface="华文仿宋" charset="0"/>
                <a:cs typeface="华文仿宋" charset="0"/>
                <a:sym typeface="华文楷体" charset="0"/>
              </a:rPr>
              <a:t>便宜的</a:t>
            </a:r>
            <a:endParaRPr lang="zh-TW" altLang="en-US" sz="2800" dirty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rgbClr val="000000"/>
              </a:solidFill>
              <a:latin typeface="华文仿宋" charset="0"/>
              <a:ea typeface="华文仿宋" charset="0"/>
              <a:cs typeface="华文仿宋" charset="0"/>
              <a:sym typeface="华文楷体" charset="0"/>
            </a:endParaRPr>
          </a:p>
        </p:txBody>
      </p:sp>
      <p:sp>
        <p:nvSpPr>
          <p:cNvPr id="25605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pic>
        <p:nvPicPr>
          <p:cNvPr id="2560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9475" y="2589798"/>
            <a:ext cx="111283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12"/>
          <p:cNvSpPr>
            <a:spLocks noChangeArrowheads="1"/>
          </p:cNvSpPr>
          <p:nvPr/>
        </p:nvSpPr>
        <p:spPr bwMode="auto">
          <a:xfrm>
            <a:off x="1377675" y="1935161"/>
            <a:ext cx="6729412" cy="646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61812" y="2009773"/>
            <a:ext cx="6226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X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的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=N.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X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Adj.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N.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V.…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）</a:t>
            </a:r>
            <a:endParaRPr lang="zh-CN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1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93950" y="2524125"/>
            <a:ext cx="4713288" cy="93345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kumimoji="0" lang="zh-CN" altLang="en-US" sz="4800" dirty="0" smtClean="0">
                <a:latin typeface="华文楷体"/>
                <a:ea typeface="华文楷体"/>
                <a:cs typeface="华文楷体"/>
              </a:rPr>
              <a:t>你的国家</a:t>
            </a:r>
            <a:r>
              <a:rPr kumimoji="0" lang="en-US" altLang="zh-CN" sz="4800" dirty="0" smtClean="0">
                <a:latin typeface="华文楷体"/>
                <a:ea typeface="华文楷体"/>
                <a:cs typeface="华文楷体"/>
              </a:rPr>
              <a:t>VS</a:t>
            </a:r>
            <a:r>
              <a:rPr kumimoji="0" lang="zh-CN" altLang="en-US" sz="4800" dirty="0" smtClean="0">
                <a:latin typeface="华文楷体"/>
                <a:ea typeface="华文楷体"/>
                <a:cs typeface="华文楷体"/>
              </a:rPr>
              <a:t>中国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话题讨论</a:t>
            </a:r>
            <a:r>
              <a:rPr lang="en-US" altLang="zh-CN" sz="4000" b="1" dirty="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en-US" altLang="zh-CN" sz="3600" b="1" dirty="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   Topic</a:t>
            </a:r>
            <a:endParaRPr lang="zh-CN" altLang="en-US" sz="4400" b="1" dirty="0">
              <a:solidFill>
                <a:schemeClr val="tx2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8"/>
              <a:gd name="T2" fmla="*/ 705 w 21600"/>
              <a:gd name="T3" fmla="*/ 43188 h 43188"/>
              <a:gd name="T4" fmla="*/ 0 w 21600"/>
              <a:gd name="T5" fmla="*/ 21600 h 43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075" y="1771650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8"/>
              <a:gd name="T2" fmla="*/ 705 w 21600"/>
              <a:gd name="T3" fmla="*/ 43188 h 43188"/>
              <a:gd name="T4" fmla="*/ 0 w 21600"/>
              <a:gd name="T5" fmla="*/ 21600 h 43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1" name="文本框 1"/>
          <p:cNvSpPr txBox="1">
            <a:spLocks noChangeArrowheads="1"/>
          </p:cNvSpPr>
          <p:nvPr/>
        </p:nvSpPr>
        <p:spPr bwMode="auto">
          <a:xfrm>
            <a:off x="2854325" y="3954463"/>
            <a:ext cx="3262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zh-CN" altLang="en-US" dirty="0" smtClean="0">
                <a:latin typeface="华文楷体" charset="0"/>
                <a:ea typeface="华文楷体" charset="0"/>
                <a:cs typeface="华文楷体" charset="0"/>
              </a:rPr>
              <a:t>天气、吃的、住的</a:t>
            </a:r>
            <a:r>
              <a:rPr lang="en-US" altLang="zh-CN" dirty="0" smtClean="0">
                <a:latin typeface="华文楷体" charset="0"/>
                <a:ea typeface="华文楷体" charset="0"/>
                <a:cs typeface="华文楷体" charset="0"/>
              </a:rPr>
              <a:t>……</a:t>
            </a:r>
          </a:p>
          <a:p>
            <a:r>
              <a:rPr lang="zh-CN" altLang="en-US" dirty="0" smtClean="0">
                <a:latin typeface="华文楷体" charset="0"/>
                <a:ea typeface="华文楷体" charset="0"/>
                <a:cs typeface="华文楷体" charset="0"/>
              </a:rPr>
              <a:t>比、极了</a:t>
            </a:r>
            <a:endParaRPr lang="zh-CN" altLang="en-US" dirty="0">
              <a:latin typeface="华文楷体" charset="0"/>
              <a:ea typeface="华文楷体" charset="0"/>
              <a:cs typeface="华文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0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697412" y="1300163"/>
            <a:ext cx="3481387" cy="42878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926013" y="1376363"/>
            <a:ext cx="2881312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两个多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小时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几个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多少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小时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两个小时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三天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2289112" y="1181100"/>
            <a:ext cx="3276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xi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oshí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uòqù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chèshān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l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ǜ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  <a:sym typeface="楷体" charset="-122"/>
              </a:rPr>
              <a:t>yàn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  <a:sym typeface="楷体" charset="-122"/>
              </a:rPr>
              <a:t>zi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shòuhuòyuán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shì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2" y="1233488"/>
            <a:ext cx="3627437" cy="13827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小时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过去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衬衫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绿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样子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售货员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试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659312" y="1385888"/>
            <a:ext cx="3011487" cy="46847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887913" y="1462088"/>
            <a:ext cx="28813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一件</a:t>
            </a:r>
            <a:r>
              <a:rPr lang="zh-CN" altLang="en-US" sz="2400" dirty="0" smtClean="0">
                <a:solidFill>
                  <a:srgbClr val="FF6600"/>
                </a:solidFill>
                <a:latin typeface="华文楷体" pitchFamily="2" charset="-122"/>
                <a:ea typeface="华文楷体" pitchFamily="2" charset="-122"/>
              </a:rPr>
              <a:t>衬衫</a:t>
            </a:r>
            <a:endParaRPr lang="en-US" altLang="zh-CN" sz="2400" dirty="0">
              <a:solidFill>
                <a:srgbClr val="FF66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白</a:t>
            </a:r>
            <a:r>
              <a:rPr lang="zh-CN" altLang="en-US" sz="2400" dirty="0" smtClean="0">
                <a:solidFill>
                  <a:srgbClr val="FF6600"/>
                </a:solidFill>
                <a:latin typeface="华文楷体" pitchFamily="2" charset="-122"/>
                <a:ea typeface="华文楷体" pitchFamily="2" charset="-122"/>
              </a:rPr>
              <a:t>衬衫</a:t>
            </a:r>
            <a:endParaRPr lang="en-US" altLang="zh-CN" sz="2400" dirty="0">
              <a:solidFill>
                <a:srgbClr val="FF66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6600"/>
                </a:solidFill>
                <a:latin typeface="华文楷体" pitchFamily="2" charset="-122"/>
                <a:ea typeface="华文楷体" pitchFamily="2" charset="-122"/>
              </a:rPr>
              <a:t>绿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衬衫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6600"/>
                </a:solidFill>
                <a:latin typeface="华文楷体" pitchFamily="2" charset="-122"/>
                <a:ea typeface="华文楷体" pitchFamily="2" charset="-122"/>
              </a:rPr>
              <a:t>绿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衬衫的</a:t>
            </a:r>
            <a:r>
              <a:rPr lang="zh-CN" altLang="en-US" sz="2400" dirty="0" smtClean="0">
                <a:solidFill>
                  <a:srgbClr val="FF6600"/>
                </a:solidFill>
                <a:latin typeface="华文楷体" pitchFamily="2" charset="-122"/>
                <a:ea typeface="华文楷体" pitchFamily="2" charset="-122"/>
              </a:rPr>
              <a:t>样子</a:t>
            </a:r>
            <a:endParaRPr lang="en-US" altLang="zh-CN" sz="2400" dirty="0">
              <a:solidFill>
                <a:srgbClr val="FF66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旗袍的样子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6600"/>
                </a:solidFill>
                <a:latin typeface="华文楷体" pitchFamily="2" charset="-122"/>
                <a:ea typeface="华文楷体" pitchFamily="2" charset="-122"/>
              </a:rPr>
              <a:t>样子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很好看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84188" y="2806700"/>
            <a:ext cx="3575050" cy="2082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小时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过去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衬衫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绿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样子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售货员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试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/>
        </p:nvSpPr>
        <p:spPr bwMode="auto">
          <a:xfrm>
            <a:off x="2289112" y="1181100"/>
            <a:ext cx="3276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xi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oshí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uòqù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chèshān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l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ǜ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  <a:sym typeface="楷体" charset="-122"/>
              </a:rPr>
              <a:t>yàn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  <a:sym typeface="楷体" charset="-122"/>
              </a:rPr>
              <a:t>zi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shòuhuòyuán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shì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6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utoUpdateAnimBg="0"/>
      <p:bldP spid="9" grpId="1" bldLvl="0" autoUpdateAnimBg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499100" y="1300163"/>
            <a:ext cx="2539999" cy="42878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573713" y="1439863"/>
            <a:ext cx="2881312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那个售</a:t>
            </a:r>
            <a:r>
              <a:rPr lang="zh-CN" altLang="en-US" sz="240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货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员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售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书</a:t>
            </a:r>
            <a:r>
              <a:rPr lang="zh-CN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售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楼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房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试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衣服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试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穿 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试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试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85762" y="4891088"/>
            <a:ext cx="4554538" cy="13827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小时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过去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衬衫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绿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样子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售货员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试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/>
        </p:nvSpPr>
        <p:spPr bwMode="auto">
          <a:xfrm>
            <a:off x="2289112" y="1181100"/>
            <a:ext cx="3276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xi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oshí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uòqù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chèshān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l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ǜ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  <a:sym typeface="楷体" charset="-122"/>
              </a:rPr>
              <a:t>yàn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  <a:sym typeface="楷体" charset="-122"/>
              </a:rPr>
              <a:t>zi</a:t>
            </a:r>
            <a:endParaRPr lang="en-US" altLang="zh-CN" sz="2800" dirty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shòuhuòyuán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shì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1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194300" y="908050"/>
            <a:ext cx="3084513" cy="361779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146175"/>
            <a:ext cx="1554163" cy="51990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旗袍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已经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商店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极了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422900" y="984249"/>
            <a:ext cx="2881313" cy="32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件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旗袍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这件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旗袍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那件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旗袍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卖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旗袍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卖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东西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/>
        </p:nvSpPr>
        <p:spPr bwMode="auto">
          <a:xfrm>
            <a:off x="1822587" y="1181100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qípáo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m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  <a:sym typeface="楷体" charset="-122"/>
              </a:rPr>
              <a:t>à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i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zhōn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shì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yǐjīn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shān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diàn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jíle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yídìn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3" y="1233487"/>
            <a:ext cx="3055937" cy="140095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85811" y="2742457"/>
            <a:ext cx="3635238" cy="7445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829050" y="4904120"/>
            <a:ext cx="3084513" cy="137603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4057650" y="4904120"/>
            <a:ext cx="2881313" cy="1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衣服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饭店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8" grpId="0" animBg="1"/>
      <p:bldP spid="9" grpId="0" animBg="1"/>
      <p:bldP spid="10" grpId="0" bldLvl="0" autoUpdateAnimBg="0"/>
      <p:bldP spid="10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291013" y="1257300"/>
            <a:ext cx="2566987" cy="48768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451350" y="1774825"/>
            <a:ext cx="23050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你觉得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合适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合适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挺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合适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的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比较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合适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合适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非常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合适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合适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极了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61963" y="1303339"/>
            <a:ext cx="3594100" cy="14525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1127" y="1252408"/>
            <a:ext cx="1554162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觉得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合适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短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高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公分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麻烦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3306027"/>
            <a:ext cx="2778020" cy="3069373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163" y="2022475"/>
            <a:ext cx="5524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rrowheads="1"/>
          </p:cNvSpPr>
          <p:nvPr/>
        </p:nvSpPr>
        <p:spPr bwMode="auto">
          <a:xfrm>
            <a:off x="2274856" y="1206500"/>
            <a:ext cx="19605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juéde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héshì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du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n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āo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ōngfēn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m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áf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ɑ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n</a:t>
            </a:r>
            <a:endParaRPr lang="en-US" altLang="zh-CN" sz="2800" dirty="0" smtClean="0">
              <a:latin typeface="GB Pinyinok-B" pitchFamily="2" charset="-122"/>
              <a:ea typeface="GB Pinyinok-B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329113" y="838200"/>
            <a:ext cx="2566987" cy="24638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502150" y="758825"/>
            <a:ext cx="23050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短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长</a:t>
            </a:r>
            <a:endParaRPr lang="en-US" altLang="zh-CN" sz="2400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高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矮</a:t>
            </a:r>
            <a:r>
              <a:rPr lang="en-US" altLang="zh-CN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低</a:t>
            </a:r>
            <a:endParaRPr lang="en-US" altLang="zh-CN" sz="2400" b="1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短两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公分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  高三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公分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11163" y="2763838"/>
            <a:ext cx="3594100" cy="216376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1127" y="1252408"/>
            <a:ext cx="1554162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觉得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合适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短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高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公分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麻烦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3863" y="4991100"/>
            <a:ext cx="3594100" cy="73659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481513" y="3581400"/>
            <a:ext cx="4065587" cy="27305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4933950" y="3679825"/>
            <a:ext cx="29146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_______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：太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麻烦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您了。  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_______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：不用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麻烦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2349500" y="1206500"/>
            <a:ext cx="19605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juéde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héshì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du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ǎ</a:t>
            </a: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n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āo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/>
                <a:sym typeface="楷体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ōngfēn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máfan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0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  <p:bldP spid="11" grpId="0" animBg="1"/>
      <p:bldP spid="12" grpId="0" animBg="1"/>
      <p:bldP spid="13" grpId="0" bldLvl="0" autoUpdateAnimBg="0"/>
      <p:bldP spid="13" grpId="1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469900" y="11842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小时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过去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绿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样子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售货员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en-US" sz="2800" b="1" dirty="0" smtClean="0">
                <a:latin typeface="华文楷体" pitchFamily="2" charset="-122"/>
                <a:ea typeface="华文楷体" pitchFamily="2" charset="-122"/>
              </a:rPr>
              <a:t>试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3253527" y="1163508"/>
            <a:ext cx="1554162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觉得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合适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短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高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公分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麻烦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9929" y="1140279"/>
            <a:ext cx="1554162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en-US" sz="2800" b="1" dirty="0">
                <a:latin typeface="华文楷体" pitchFamily="2" charset="-122"/>
                <a:ea typeface="华文楷体" pitchFamily="2" charset="-122"/>
              </a:rPr>
              <a:t>衬衫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丝绸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西服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84150" y="4529139"/>
            <a:ext cx="8056563" cy="83026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01613" y="892175"/>
            <a:ext cx="6262687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792163" y="1739900"/>
            <a:ext cx="5824537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881063" y="1027113"/>
            <a:ext cx="527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两个小时过去了，你要的衣服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还没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买。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1538288" y="1922463"/>
            <a:ext cx="54927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谁说我没有买？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我已经买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衬衫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07" name="AutoShape 12"/>
          <p:cNvSpPr>
            <a:spLocks noChangeArrowheads="1"/>
          </p:cNvSpPr>
          <p:nvPr/>
        </p:nvSpPr>
        <p:spPr bwMode="auto">
          <a:xfrm>
            <a:off x="163513" y="2698751"/>
            <a:ext cx="3011487" cy="8191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AutoShape 13"/>
          <p:cNvSpPr>
            <a:spLocks noChangeArrowheads="1"/>
          </p:cNvSpPr>
          <p:nvPr/>
        </p:nvSpPr>
        <p:spPr bwMode="auto">
          <a:xfrm>
            <a:off x="765175" y="3668713"/>
            <a:ext cx="7007225" cy="7635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Rectangle 18"/>
          <p:cNvSpPr>
            <a:spLocks noChangeArrowheads="1"/>
          </p:cNvSpPr>
          <p:nvPr/>
        </p:nvSpPr>
        <p:spPr bwMode="auto">
          <a:xfrm>
            <a:off x="893763" y="2706688"/>
            <a:ext cx="25479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你要的旗袍呢？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10" name="Rectangle 19"/>
          <p:cNvSpPr>
            <a:spLocks noChangeArrowheads="1"/>
          </p:cNvSpPr>
          <p:nvPr/>
        </p:nvSpPr>
        <p:spPr bwMode="auto">
          <a:xfrm>
            <a:off x="1587500" y="3770313"/>
            <a:ext cx="5872077" cy="53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刚才看的旗袍都不错，我真想都买了。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11" name="Text Box 20"/>
          <p:cNvSpPr txBox="1">
            <a:spLocks noChangeArrowheads="1"/>
          </p:cNvSpPr>
          <p:nvPr/>
        </p:nvSpPr>
        <p:spPr bwMode="auto">
          <a:xfrm>
            <a:off x="901700" y="4683125"/>
            <a:ext cx="746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我们还有时间，可以再多看看。这件绿的怎么样？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</p:txBody>
      </p:sp>
      <p:sp>
        <p:nvSpPr>
          <p:cNvPr id="25612" name="AutoShape 21"/>
          <p:cNvSpPr>
            <a:spLocks noChangeArrowheads="1"/>
          </p:cNvSpPr>
          <p:nvPr/>
        </p:nvSpPr>
        <p:spPr bwMode="auto">
          <a:xfrm>
            <a:off x="239713" y="4826000"/>
            <a:ext cx="8054975" cy="596900"/>
          </a:xfrm>
          <a:prstGeom prst="horizontalScroll">
            <a:avLst>
              <a:gd name="adj" fmla="val 8815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rgbClr val="0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52" y="991749"/>
            <a:ext cx="548008" cy="54800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4" y="2875879"/>
            <a:ext cx="548008" cy="5480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59" y="4714250"/>
            <a:ext cx="548008" cy="5480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20" y="1815827"/>
            <a:ext cx="614964" cy="6149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20" y="3733527"/>
            <a:ext cx="614964" cy="614964"/>
          </a:xfrm>
          <a:prstGeom prst="rect">
            <a:avLst/>
          </a:prstGeom>
        </p:spPr>
      </p:pic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777875" y="5446713"/>
            <a:ext cx="7439025" cy="11445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600200" y="5548313"/>
            <a:ext cx="6070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啊，这件漂亮极了，颜色、样子都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比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刚才看的旗袍好。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20" y="5511527"/>
            <a:ext cx="614964" cy="61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84151" y="4681539"/>
            <a:ext cx="3829050" cy="83026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01613" y="892175"/>
            <a:ext cx="3455987" cy="70643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792163" y="1701800"/>
            <a:ext cx="5824537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881063" y="1027113"/>
            <a:ext cx="527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您可以试一试。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1538288" y="1884363"/>
            <a:ext cx="54927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好。我觉得这件大点儿，是不是？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07" name="AutoShape 12"/>
          <p:cNvSpPr>
            <a:spLocks noChangeArrowheads="1"/>
          </p:cNvSpPr>
          <p:nvPr/>
        </p:nvSpPr>
        <p:spPr bwMode="auto">
          <a:xfrm>
            <a:off x="163513" y="2647951"/>
            <a:ext cx="6465887" cy="10858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AutoShape 13"/>
          <p:cNvSpPr>
            <a:spLocks noChangeArrowheads="1"/>
          </p:cNvSpPr>
          <p:nvPr/>
        </p:nvSpPr>
        <p:spPr bwMode="auto">
          <a:xfrm>
            <a:off x="765175" y="3821113"/>
            <a:ext cx="7007225" cy="7635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Rectangle 18"/>
          <p:cNvSpPr>
            <a:spLocks noChangeArrowheads="1"/>
          </p:cNvSpPr>
          <p:nvPr/>
        </p:nvSpPr>
        <p:spPr bwMode="auto">
          <a:xfrm>
            <a:off x="893763" y="2655888"/>
            <a:ext cx="5329237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我给您换一件小的。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这件是三十八号，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比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那件</a:t>
            </a:r>
            <a:r>
              <a:rPr lang="zh-CN" altLang="en-US" sz="2400" u="sng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小两号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您再拿去试试吧。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10" name="Rectangle 19"/>
          <p:cNvSpPr>
            <a:spLocks noChangeArrowheads="1"/>
          </p:cNvSpPr>
          <p:nvPr/>
        </p:nvSpPr>
        <p:spPr bwMode="auto">
          <a:xfrm>
            <a:off x="1587500" y="3922713"/>
            <a:ext cx="5872077" cy="53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这件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比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那件合适，宋华，你看怎么样？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11" name="Text Box 20"/>
          <p:cNvSpPr txBox="1">
            <a:spLocks noChangeArrowheads="1"/>
          </p:cNvSpPr>
          <p:nvPr/>
        </p:nvSpPr>
        <p:spPr bwMode="auto">
          <a:xfrm>
            <a:off x="901700" y="4835525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我觉得这件太短了。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</p:txBody>
      </p:sp>
      <p:sp>
        <p:nvSpPr>
          <p:cNvPr id="25612" name="AutoShape 21"/>
          <p:cNvSpPr>
            <a:spLocks noChangeArrowheads="1"/>
          </p:cNvSpPr>
          <p:nvPr/>
        </p:nvSpPr>
        <p:spPr bwMode="auto">
          <a:xfrm>
            <a:off x="239713" y="4978400"/>
            <a:ext cx="8054975" cy="596900"/>
          </a:xfrm>
          <a:prstGeom prst="horizontalScroll">
            <a:avLst>
              <a:gd name="adj" fmla="val 8815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rgbClr val="0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59" y="4866650"/>
            <a:ext cx="548008" cy="5480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20" y="1777727"/>
            <a:ext cx="614964" cy="6149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20" y="3885927"/>
            <a:ext cx="614964" cy="614964"/>
          </a:xfrm>
          <a:prstGeom prst="rect">
            <a:avLst/>
          </a:prstGeom>
        </p:spPr>
      </p:pic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777875" y="5484813"/>
            <a:ext cx="8175625" cy="11445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600200" y="5586413"/>
            <a:ext cx="7226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对，您比我高，得穿长点儿的，我再给您找找。有了，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这件红的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比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那件绿的</a:t>
            </a:r>
            <a:r>
              <a:rPr lang="zh-CN" altLang="en-US" sz="2400" u="sng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长两公分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。您再试一试这件。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20" y="5549627"/>
            <a:ext cx="614964" cy="61496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33" y="967350"/>
            <a:ext cx="545599" cy="54559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33" y="2770750"/>
            <a:ext cx="545599" cy="545599"/>
          </a:xfrm>
          <a:prstGeom prst="rect">
            <a:avLst/>
          </a:prstGeom>
        </p:spPr>
      </p:pic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6189663" y="546100"/>
            <a:ext cx="2636837" cy="1119188"/>
          </a:xfrm>
          <a:prstGeom prst="cloudCallout">
            <a:avLst>
              <a:gd name="adj1" fmla="val -52945"/>
              <a:gd name="adj2" fmla="val 52799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dirty="0" smtClean="0"/>
              <a:t>Buying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clothes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9336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 bldLvl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84151" y="3208339"/>
            <a:ext cx="3625850" cy="83026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792163" y="723900"/>
            <a:ext cx="7691437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1538288" y="906463"/>
            <a:ext cx="63865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小姐，太麻烦您了，真不好意思。这件很合适。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07" name="AutoShape 12"/>
          <p:cNvSpPr>
            <a:spLocks noChangeArrowheads="1"/>
          </p:cNvSpPr>
          <p:nvPr/>
        </p:nvSpPr>
        <p:spPr bwMode="auto">
          <a:xfrm>
            <a:off x="163513" y="1593851"/>
            <a:ext cx="5119687" cy="8191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AutoShape 13"/>
          <p:cNvSpPr>
            <a:spLocks noChangeArrowheads="1"/>
          </p:cNvSpPr>
          <p:nvPr/>
        </p:nvSpPr>
        <p:spPr bwMode="auto">
          <a:xfrm>
            <a:off x="765175" y="2411413"/>
            <a:ext cx="3362325" cy="7635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Rectangle 18"/>
          <p:cNvSpPr>
            <a:spLocks noChangeArrowheads="1"/>
          </p:cNvSpPr>
          <p:nvPr/>
        </p:nvSpPr>
        <p:spPr bwMode="auto">
          <a:xfrm>
            <a:off x="893763" y="1601788"/>
            <a:ext cx="42497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这件红旗袍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比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那件绿的漂亮。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10" name="Rectangle 19"/>
          <p:cNvSpPr>
            <a:spLocks noChangeArrowheads="1"/>
          </p:cNvSpPr>
          <p:nvPr/>
        </p:nvSpPr>
        <p:spPr bwMode="auto">
          <a:xfrm>
            <a:off x="1587500" y="2525713"/>
            <a:ext cx="5872077" cy="53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可是也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贵多了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611" name="Text Box 20"/>
          <p:cNvSpPr txBox="1">
            <a:spLocks noChangeArrowheads="1"/>
          </p:cNvSpPr>
          <p:nvPr/>
        </p:nvSpPr>
        <p:spPr bwMode="auto">
          <a:xfrm>
            <a:off x="901700" y="3362325"/>
            <a:ext cx="318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比那件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贵多少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</p:txBody>
      </p:sp>
      <p:sp>
        <p:nvSpPr>
          <p:cNvPr id="25612" name="AutoShape 21"/>
          <p:cNvSpPr>
            <a:spLocks noChangeArrowheads="1"/>
          </p:cNvSpPr>
          <p:nvPr/>
        </p:nvSpPr>
        <p:spPr bwMode="auto">
          <a:xfrm>
            <a:off x="239713" y="3886200"/>
            <a:ext cx="8054975" cy="596900"/>
          </a:xfrm>
          <a:prstGeom prst="horizontalScroll">
            <a:avLst>
              <a:gd name="adj" fmla="val 8815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课</a:t>
            </a:r>
            <a:r>
              <a:rPr lang="en-US" altLang="zh-CN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文</a:t>
            </a:r>
            <a:r>
              <a:rPr lang="en-US" altLang="zh-CN" sz="3600" b="1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</a:rPr>
              <a:t>   Text</a:t>
            </a:r>
            <a:endParaRPr lang="zh-CN" altLang="en-US" sz="4400" b="1">
              <a:solidFill>
                <a:srgbClr val="0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4" y="1770979"/>
            <a:ext cx="548008" cy="5480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59" y="3393450"/>
            <a:ext cx="548008" cy="5480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20" y="799827"/>
            <a:ext cx="614964" cy="6149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20" y="2476227"/>
            <a:ext cx="614964" cy="614964"/>
          </a:xfrm>
          <a:prstGeom prst="rect">
            <a:avLst/>
          </a:prstGeom>
        </p:spPr>
      </p:pic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777875" y="4075113"/>
            <a:ext cx="2613025" cy="7889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600200" y="4329113"/>
            <a:ext cx="60706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贵九十块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20" y="4139927"/>
            <a:ext cx="614964" cy="614964"/>
          </a:xfrm>
          <a:prstGeom prst="rect">
            <a:avLst/>
          </a:prstGeom>
        </p:spPr>
      </p:pic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184151" y="4884739"/>
            <a:ext cx="3829050" cy="83026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901700" y="5038725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丝绸的当然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贵一点儿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>
            <a:off x="239713" y="5181600"/>
            <a:ext cx="8054975" cy="596900"/>
          </a:xfrm>
          <a:prstGeom prst="horizontalScroll">
            <a:avLst>
              <a:gd name="adj" fmla="val 8815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59" y="5069850"/>
            <a:ext cx="548008" cy="548008"/>
          </a:xfrm>
          <a:prstGeom prst="rect">
            <a:avLst/>
          </a:prstGeom>
        </p:spPr>
      </p:pic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777875" y="5688013"/>
            <a:ext cx="8175625" cy="11445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>
            <a:solidFill>
              <a:srgbClr val="0033CC"/>
            </a:solidFill>
            <a:bevel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1600200" y="5789613"/>
            <a:ext cx="7226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tx1"/>
              </a:buClr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好吧，我就买这件。宋华，现在该去买你的了。你穿多大号的？想不想试试那套西服？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20" y="5752827"/>
            <a:ext cx="614964" cy="6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0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6626" name="圆角矩形 12"/>
          <p:cNvSpPr>
            <a:spLocks noChangeArrowheads="1"/>
          </p:cNvSpPr>
          <p:nvPr/>
        </p:nvSpPr>
        <p:spPr bwMode="auto">
          <a:xfrm>
            <a:off x="1741489" y="2860675"/>
            <a:ext cx="3109911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6627" name="矩形 8"/>
          <p:cNvSpPr>
            <a:spLocks noChangeArrowheads="1"/>
          </p:cNvSpPr>
          <p:nvPr/>
        </p:nvSpPr>
        <p:spPr bwMode="auto">
          <a:xfrm>
            <a:off x="581025" y="1930400"/>
            <a:ext cx="3825875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en-US" altLang="zh-CN" sz="2800" dirty="0">
                <a:solidFill>
                  <a:srgbClr val="0C0C0C"/>
                </a:solidFill>
                <a:latin typeface="Calibri" pitchFamily="34" charset="0"/>
                <a:sym typeface="Calibri" pitchFamily="34" charset="0"/>
              </a:rPr>
              <a:t>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我已经买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了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衬衫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了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。</a:t>
            </a:r>
            <a:endParaRPr lang="zh-CN" altLang="en-US" sz="28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</p:txBody>
      </p:sp>
      <p:sp>
        <p:nvSpPr>
          <p:cNvPr id="26628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“了</a:t>
            </a:r>
            <a:r>
              <a:rPr lang="en-US" altLang="zh-CN" sz="28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……</a:t>
            </a:r>
            <a:r>
              <a:rPr lang="zh-CN" altLang="en-US" sz="28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了” 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838325" y="2922588"/>
            <a:ext cx="330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V.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了</a:t>
            </a:r>
            <a:r>
              <a:rPr lang="en-US" altLang="zh-CN" sz="2800" b="1" baseline="-250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 baseline="-250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800" b="1" dirty="0"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zh-CN" sz="2800" b="1" dirty="0" smtClean="0"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了</a:t>
            </a:r>
            <a:r>
              <a:rPr lang="en-US" altLang="zh-CN" sz="2800" b="1" baseline="-25000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。 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6630" name="圆角矩形 12"/>
          <p:cNvSpPr>
            <a:spLocks noChangeArrowheads="1"/>
          </p:cNvSpPr>
          <p:nvPr/>
        </p:nvSpPr>
        <p:spPr bwMode="auto">
          <a:xfrm>
            <a:off x="595313" y="4087813"/>
            <a:ext cx="5378767" cy="71913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我吃了饭了。</a:t>
            </a:r>
            <a:r>
              <a:rPr lang="zh-CN" altLang="zh-CN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（</a:t>
            </a:r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不用再吃了</a:t>
            </a:r>
            <a:r>
              <a:rPr lang="en-US" altLang="zh-CN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……</a:t>
            </a:r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）</a:t>
            </a:r>
            <a:endParaRPr lang="zh-CN" altLang="en-US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26631" name="圆角矩形 12"/>
          <p:cNvSpPr>
            <a:spLocks noChangeArrowheads="1"/>
          </p:cNvSpPr>
          <p:nvPr/>
        </p:nvSpPr>
        <p:spPr bwMode="auto">
          <a:xfrm>
            <a:off x="590550" y="5273675"/>
            <a:ext cx="6280149" cy="7207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我去了长城了。（我知道长城的样子</a:t>
            </a:r>
            <a:r>
              <a:rPr lang="en-US" altLang="zh-CN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……</a:t>
            </a:r>
            <a:r>
              <a:rPr lang="zh-CN" altLang="en-US" sz="24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）</a:t>
            </a:r>
            <a:endParaRPr lang="zh-CN" altLang="en-US" sz="24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26632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10" name="线形标注 3 (带边框和强调线) 6"/>
          <p:cNvSpPr>
            <a:spLocks/>
          </p:cNvSpPr>
          <p:nvPr/>
        </p:nvSpPr>
        <p:spPr bwMode="auto">
          <a:xfrm>
            <a:off x="5283200" y="1485900"/>
            <a:ext cx="3302000" cy="2311400"/>
          </a:xfrm>
          <a:prstGeom prst="accentBorderCallout3">
            <a:avLst>
              <a:gd name="adj1" fmla="val 91543"/>
              <a:gd name="adj2" fmla="val -7974"/>
              <a:gd name="adj3" fmla="val 103493"/>
              <a:gd name="adj4" fmla="val -45666"/>
              <a:gd name="adj5" fmla="val 103640"/>
              <a:gd name="adj6" fmla="val -86176"/>
              <a:gd name="adj7" fmla="val 87780"/>
              <a:gd name="adj8" fmla="val -86038"/>
            </a:avLst>
          </a:prstGeom>
          <a:noFill/>
          <a:ln w="9525">
            <a:solidFill>
              <a:srgbClr val="F78126"/>
            </a:solidFill>
            <a:prstDash val="dot"/>
            <a:round/>
            <a:headEnd/>
            <a:tailEnd/>
          </a:ln>
        </p:spPr>
        <p:txBody>
          <a:bodyPr/>
          <a:lstStyle/>
          <a:p>
            <a:r>
              <a:rPr lang="en-US" altLang="zh-CN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particles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together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indicate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realization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expressed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verb.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They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emphasize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situation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already</a:t>
            </a:r>
            <a:r>
              <a:rPr lang="zh-CN" altLang="en-US" dirty="0" smtClean="0"/>
              <a:t> </a:t>
            </a:r>
            <a:r>
              <a:rPr lang="en-US" altLang="zh-CN" dirty="0" smtClean="0"/>
              <a:t>occurred.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365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9699" name="TextBox 10"/>
          <p:cNvSpPr>
            <a:spLocks noChangeArrowheads="1"/>
          </p:cNvSpPr>
          <p:nvPr/>
        </p:nvSpPr>
        <p:spPr bwMode="auto">
          <a:xfrm>
            <a:off x="655638" y="1130300"/>
            <a:ext cx="630396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The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 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complement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 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of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 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quantity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29700" name="矩形 8"/>
          <p:cNvSpPr>
            <a:spLocks noChangeArrowheads="1"/>
          </p:cNvSpPr>
          <p:nvPr/>
        </p:nvSpPr>
        <p:spPr bwMode="auto">
          <a:xfrm>
            <a:off x="1501775" y="2384425"/>
            <a:ext cx="4195763" cy="46196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贵九十块。</a:t>
            </a:r>
            <a:endParaRPr lang="zh-CN" altLang="en-US" sz="2400" b="1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</p:txBody>
      </p:sp>
      <p:pic>
        <p:nvPicPr>
          <p:cNvPr id="29701" name="Picture 2" descr="C:\Documents and Settings\lijiang\Local Settings\Temporary Internet Files\Content.IE5\XVK672I4\MC9000538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25" y="2511425"/>
            <a:ext cx="1127125" cy="4826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pic>
        <p:nvPicPr>
          <p:cNvPr id="29702" name="Picture 3" descr="C:\Documents and Settings\lijiang\Local Settings\Temporary Internet Files\Content.IE5\6K5JAHLV\MC90005386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2008188"/>
            <a:ext cx="1112838" cy="47625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sp>
        <p:nvSpPr>
          <p:cNvPr id="29703" name="Rectangle 20"/>
          <p:cNvSpPr>
            <a:spLocks noChangeArrowheads="1"/>
          </p:cNvSpPr>
          <p:nvPr/>
        </p:nvSpPr>
        <p:spPr bwMode="auto">
          <a:xfrm>
            <a:off x="1481138" y="1909118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贵多少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？</a:t>
            </a:r>
            <a:endParaRPr lang="zh-CN" altLang="en-US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704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29705" name="圆角矩形 3"/>
          <p:cNvSpPr>
            <a:spLocks noChangeArrowheads="1"/>
          </p:cNvSpPr>
          <p:nvPr/>
        </p:nvSpPr>
        <p:spPr bwMode="auto">
          <a:xfrm>
            <a:off x="1165225" y="3082925"/>
            <a:ext cx="6111875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1255713" y="3178175"/>
            <a:ext cx="6623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err="1" smtClean="0">
                <a:latin typeface="华文楷体" pitchFamily="2" charset="-122"/>
                <a:ea typeface="华文楷体" pitchFamily="2" charset="-122"/>
              </a:rPr>
              <a:t>Adj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.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+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一点儿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多了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/Num.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+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M.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707" name="Text Box 5"/>
          <p:cNvSpPr txBox="1">
            <a:spLocks noChangeArrowheads="1"/>
          </p:cNvSpPr>
          <p:nvPr/>
        </p:nvSpPr>
        <p:spPr bwMode="auto">
          <a:xfrm>
            <a:off x="739775" y="3902075"/>
            <a:ext cx="1316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华文隶书" pitchFamily="2" charset="-122"/>
                <a:ea typeface="华文隶书" pitchFamily="2" charset="-122"/>
              </a:rPr>
              <a:t>读一读</a:t>
            </a:r>
          </a:p>
        </p:txBody>
      </p:sp>
      <p:sp>
        <p:nvSpPr>
          <p:cNvPr id="29708" name="圆角矩形 12"/>
          <p:cNvSpPr>
            <a:spLocks noChangeArrowheads="1"/>
          </p:cNvSpPr>
          <p:nvPr/>
        </p:nvSpPr>
        <p:spPr bwMode="auto">
          <a:xfrm>
            <a:off x="838200" y="4752975"/>
            <a:ext cx="6951663" cy="151923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华文仿宋" pitchFamily="2" charset="-122"/>
                <a:ea typeface="华文仿宋" pitchFamily="2" charset="-122"/>
              </a:rPr>
              <a:t>贵三十块钱   便宜六百块   </a:t>
            </a:r>
            <a:endParaRPr lang="en-US" altLang="zh-CN" sz="28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华文仿宋" pitchFamily="2" charset="-122"/>
                <a:ea typeface="华文仿宋" pitchFamily="2" charset="-122"/>
              </a:rPr>
              <a:t>长两公分   短五公分</a:t>
            </a:r>
            <a:r>
              <a:rPr lang="zh-CN" altLang="zh-CN" sz="28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2800" b="1" dirty="0" smtClean="0">
                <a:latin typeface="华文仿宋" pitchFamily="2" charset="-122"/>
                <a:ea typeface="华文仿宋" pitchFamily="2" charset="-122"/>
              </a:rPr>
              <a:t>   多一个   少四十张 </a:t>
            </a:r>
            <a:endParaRPr lang="zh-CN" altLang="zh-CN" sz="2800" b="1" dirty="0"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29709" name="图片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6600" y="3597275"/>
            <a:ext cx="1112838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9698" name="圆角矩形 3"/>
          <p:cNvSpPr>
            <a:spLocks noChangeArrowheads="1"/>
          </p:cNvSpPr>
          <p:nvPr/>
        </p:nvSpPr>
        <p:spPr bwMode="auto">
          <a:xfrm>
            <a:off x="1484313" y="2411413"/>
            <a:ext cx="23114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29699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比</a:t>
            </a:r>
            <a:r>
              <a:rPr lang="zh-CN" altLang="en-US" sz="28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”  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字句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711325" y="2444750"/>
            <a:ext cx="2098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比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zh-CN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err="1" smtClean="0">
                <a:latin typeface="华文楷体" pitchFamily="2" charset="-122"/>
                <a:ea typeface="华文楷体" pitchFamily="2" charset="-122"/>
              </a:rPr>
              <a:t>Adj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.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706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29707" name="AutoShape 7"/>
          <p:cNvSpPr>
            <a:spLocks noChangeArrowheads="1"/>
          </p:cNvSpPr>
          <p:nvPr/>
        </p:nvSpPr>
        <p:spPr bwMode="auto">
          <a:xfrm>
            <a:off x="3762375" y="1736725"/>
            <a:ext cx="1527175" cy="2014538"/>
          </a:xfrm>
          <a:prstGeom prst="bracketPair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/>
        </p:nvSpPr>
        <p:spPr bwMode="auto">
          <a:xfrm>
            <a:off x="3733800" y="1890713"/>
            <a:ext cx="1500188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一点儿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多了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zh-CN" sz="2400" dirty="0" err="1" smtClean="0">
                <a:latin typeface="华文楷体" pitchFamily="2" charset="-122"/>
                <a:ea typeface="华文楷体" pitchFamily="2" charset="-122"/>
              </a:rPr>
              <a:t>Num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.+M.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3" name="Rectangle 6"/>
          <p:cNvSpPr>
            <a:spLocks noGrp="1" noChangeArrowheads="1"/>
          </p:cNvSpPr>
          <p:nvPr/>
        </p:nvSpPr>
        <p:spPr bwMode="auto">
          <a:xfrm>
            <a:off x="5003800" y="4006850"/>
            <a:ext cx="35687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（套）西服   贵   </a:t>
            </a:r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200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块钱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zh-CN" sz="2400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双）鞋       小      </a:t>
            </a:r>
            <a:r>
              <a:rPr lang="en-US" altLang="zh-CN" sz="2400" dirty="0" smtClean="0"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号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zh-CN" sz="2400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件）旗袍   长    一点儿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zh-CN" sz="2400" dirty="0" smtClean="0">
                <a:latin typeface="华文仿宋" pitchFamily="2" charset="-122"/>
                <a:ea typeface="华文仿宋" pitchFamily="2" charset="-122"/>
              </a:rPr>
              <a:t>（</a:t>
            </a: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个）楼       楼     多了</a:t>
            </a:r>
            <a:endParaRPr lang="en-US" altLang="zh-CN" sz="2400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5138738" y="3852863"/>
            <a:ext cx="3459162" cy="240982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25" name="Picture 2" descr="C:\Documents and Settings\lijiang\Local Settings\Temporary Internet Files\Content.IE5\XVK672I4\MC9000538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4745038"/>
            <a:ext cx="1127125" cy="48260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pic>
        <p:nvPicPr>
          <p:cNvPr id="26" name="Picture 3" descr="C:\Documents and Settings\lijiang\Local Settings\Temporary Internet Files\Content.IE5\6K5JAHLV\MC90005386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4067175"/>
            <a:ext cx="1112837" cy="47625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1073150" y="3967311"/>
            <a:ext cx="3570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这件衬衫比那件大多少？</a:t>
            </a:r>
            <a:endParaRPr lang="zh-CN" altLang="en-US" sz="2400" b="1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136650" y="4660255"/>
            <a:ext cx="40247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这件衬衫比那件大两公分。</a:t>
            </a:r>
            <a:endParaRPr lang="zh-CN" altLang="en-US" sz="2400" b="1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4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看图说话</a:t>
            </a:r>
            <a:r>
              <a:rPr lang="en-US" altLang="zh-CN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Talking</a:t>
            </a:r>
            <a:endParaRPr lang="zh-CN" altLang="en-US" sz="4400" b="1" dirty="0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T0" fmla="*/ 0 w 21600"/>
              <a:gd name="T1" fmla="*/ 0 h 43188"/>
              <a:gd name="T2" fmla="*/ 78136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075" y="1771650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T0" fmla="*/ 0 w 21600"/>
              <a:gd name="T1" fmla="*/ 0 h 43188"/>
              <a:gd name="T2" fmla="*/ 81400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" t="11294" r="35706"/>
          <a:stretch/>
        </p:blipFill>
        <p:spPr>
          <a:xfrm rot="5400000">
            <a:off x="1767098" y="823702"/>
            <a:ext cx="5283200" cy="5642396"/>
          </a:xfrm>
        </p:spPr>
      </p:pic>
    </p:spTree>
    <p:extLst>
      <p:ext uri="{BB962C8B-B14F-4D97-AF65-F5344CB8AC3E}">
        <p14:creationId xmlns:p14="http://schemas.microsoft.com/office/powerpoint/2010/main" xmlns="" val="3119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49263" y="3431533"/>
            <a:ext cx="3340100" cy="61976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5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旗袍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卖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中式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已经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商店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极了</a:t>
            </a:r>
            <a:endParaRPr kumimoji="0" lang="en-US" altLang="zh-CN" sz="2800" b="1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smtClean="0">
                <a:latin typeface="华文楷体" pitchFamily="2" charset="-122"/>
                <a:ea typeface="华文楷体" pitchFamily="2" charset="-122"/>
              </a:rPr>
              <a:t>一定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4431828" y="908049"/>
            <a:ext cx="4279369" cy="467156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/>
        </p:nvSpPr>
        <p:spPr bwMode="auto">
          <a:xfrm>
            <a:off x="4612213" y="1038289"/>
            <a:ext cx="3967688" cy="374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已经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（时间）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endParaRPr lang="en-US" altLang="zh-CN" sz="2400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已经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很长时间了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已经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二十年了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已经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VP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endParaRPr lang="en-US" altLang="zh-CN" sz="2400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还没</a:t>
            </a:r>
            <a:r>
              <a:rPr lang="en-US" altLang="zh-CN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（呢）</a:t>
            </a:r>
            <a:endParaRPr lang="en-US" altLang="zh-CN" sz="2400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已经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买旗袍了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还没买旗袍呢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/>
        </p:nvSpPr>
        <p:spPr bwMode="auto">
          <a:xfrm>
            <a:off x="1934553" y="1181100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qípáo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m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  <a:sym typeface="楷体" charset="-122"/>
              </a:rPr>
              <a:t>à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i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zhōn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shì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yǐjīn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shān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diàn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jíle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yídìn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14" grpId="0" animBg="1"/>
      <p:bldP spid="15" grpId="0" bldLvl="0" autoUpdateAnimBg="0"/>
      <p:bldP spid="15" grpId="1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看图说话</a:t>
            </a:r>
            <a:r>
              <a:rPr lang="en-US" altLang="zh-CN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Talking</a:t>
            </a:r>
            <a:endParaRPr lang="zh-CN" altLang="en-US" sz="4400" b="1" dirty="0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T0" fmla="*/ 0 w 21600"/>
              <a:gd name="T1" fmla="*/ 0 h 43188"/>
              <a:gd name="T2" fmla="*/ 78136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075" y="1771650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T0" fmla="*/ 0 w 21600"/>
              <a:gd name="T1" fmla="*/ 0 h 43188"/>
              <a:gd name="T2" fmla="*/ 81400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35" t="9177" r="2000"/>
          <a:stretch/>
        </p:blipFill>
        <p:spPr>
          <a:xfrm rot="5400000">
            <a:off x="2849007" y="46593"/>
            <a:ext cx="3702050" cy="7253763"/>
          </a:xfrm>
        </p:spPr>
      </p:pic>
    </p:spTree>
    <p:extLst>
      <p:ext uri="{BB962C8B-B14F-4D97-AF65-F5344CB8AC3E}">
        <p14:creationId xmlns:p14="http://schemas.microsoft.com/office/powerpoint/2010/main" xmlns="" val="29021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194300" y="908050"/>
            <a:ext cx="3084513" cy="263156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146175"/>
            <a:ext cx="1554163" cy="51990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旗袍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已经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商店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极了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422900" y="984250"/>
            <a:ext cx="2881313" cy="250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商店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去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商店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买东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西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商店多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极了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说得流利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极了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/>
        </p:nvSpPr>
        <p:spPr bwMode="auto">
          <a:xfrm>
            <a:off x="2121163" y="1181100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qípáo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smtClean="0">
                <a:latin typeface="GB Pinyinok-B" pitchFamily="2" charset="-122"/>
                <a:ea typeface="GB Pinyinok-B" pitchFamily="2" charset="-122"/>
              </a:rPr>
              <a:t>m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  <a:sym typeface="楷体" charset="-122"/>
              </a:rPr>
              <a:t>à</a:t>
            </a:r>
            <a:r>
              <a:rPr lang="en-US" altLang="zh-CN" sz="2800" dirty="0" err="1">
                <a:latin typeface="GB Pinyinok-B" pitchFamily="2" charset="-122"/>
                <a:ea typeface="GB Pinyinok-B" pitchFamily="2" charset="-122"/>
                <a:sym typeface="楷体" charset="-122"/>
              </a:rPr>
              <a:t>i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zhōn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shì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yǐjīn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shān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diàn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jíle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yídìn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23052" y="4138131"/>
            <a:ext cx="3900672" cy="140095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31764" y="5606572"/>
            <a:ext cx="3635238" cy="7445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774866" y="3796302"/>
            <a:ext cx="3084513" cy="19994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4949419" y="3863852"/>
            <a:ext cx="2881313" cy="1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一定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←→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不一定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很新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一定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知道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2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8" grpId="0" animBg="1"/>
      <p:bldP spid="9" grpId="0" animBg="1"/>
      <p:bldP spid="10" grpId="0" bldLvl="0" autoUpdateAnimBg="0"/>
      <p:bldP spid="10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238625" y="936625"/>
            <a:ext cx="3429000" cy="13604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/>
        </p:nvSpPr>
        <p:spPr bwMode="auto">
          <a:xfrm>
            <a:off x="4497388" y="984250"/>
            <a:ext cx="288131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差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极了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不一定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差</a:t>
            </a:r>
            <a:endParaRPr lang="zh-CN" altLang="en-US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/>
        </p:nvSpPr>
        <p:spPr bwMode="auto">
          <a:xfrm>
            <a:off x="2004561" y="758825"/>
            <a:ext cx="2060575" cy="582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chà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kāishǐ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tàij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  <a:sym typeface="楷体" charset="-122"/>
              </a:rPr>
              <a:t>í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quán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tào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shuài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yánsè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hēi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hón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36563" y="796925"/>
            <a:ext cx="2846387" cy="7223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0688" y="1641475"/>
            <a:ext cx="2905125" cy="715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27708" y="758177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太极拳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颜色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黑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红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4188618" y="2421166"/>
            <a:ext cx="4279369" cy="342865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/>
        </p:nvSpPr>
        <p:spPr bwMode="auto">
          <a:xfrm>
            <a:off x="4369003" y="2551406"/>
            <a:ext cx="3967688" cy="374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从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开始</a:t>
            </a:r>
            <a:endParaRPr lang="en-US" altLang="zh-CN" sz="2400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从现在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开始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开始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do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err="1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sth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.</a:t>
            </a:r>
            <a:endParaRPr lang="en-US" altLang="zh-CN" sz="2400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开始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学中文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开始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工作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 bldLvl="0" autoUpdateAnimBg="0"/>
      <p:bldP spid="9221" grpId="1" bldLvl="0" autoUpdateAnimBg="0"/>
      <p:bldP spid="9223" grpId="0" animBg="1"/>
      <p:bldP spid="9" grpId="0" animBg="1"/>
      <p:bldP spid="14" grpId="0" animBg="1"/>
      <p:bldP spid="15" grpId="0" bldLvl="0" autoUpdateAnimBg="0"/>
      <p:bldP spid="15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238625" y="936625"/>
            <a:ext cx="3429000" cy="13604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/>
        </p:nvSpPr>
        <p:spPr bwMode="auto">
          <a:xfrm>
            <a:off x="4497388" y="984250"/>
            <a:ext cx="2881312" cy="1327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charset="0"/>
              <a:buChar char="v"/>
              <a:defRPr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学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太极拳</a:t>
            </a:r>
            <a:endParaRPr lang="zh-CN" altLang="en-US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     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打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太极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拳</a:t>
            </a:r>
          </a:p>
          <a:p>
            <a:pPr marL="342900" indent="-342900">
              <a:spcBef>
                <a:spcPct val="20000"/>
              </a:spcBef>
              <a:buFontTx/>
              <a:buNone/>
              <a:defRPr/>
            </a:pPr>
            <a:endParaRPr lang="zh-CN" altLang="en-US" sz="2400" dirty="0">
              <a:solidFill>
                <a:srgbClr val="FF3300"/>
              </a:solidFill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61962" y="2328863"/>
            <a:ext cx="3500437" cy="14430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50994" y="3863032"/>
            <a:ext cx="321066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875213" y="2559050"/>
            <a:ext cx="3429000" cy="19397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/>
        </p:nvSpPr>
        <p:spPr bwMode="auto">
          <a:xfrm>
            <a:off x="5205413" y="2563812"/>
            <a:ext cx="2881312" cy="1907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charset="0"/>
              <a:buChar char="v"/>
              <a:defRPr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套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中式衣服</a:t>
            </a:r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Arial" charset="0"/>
              <a:buNone/>
              <a:defRPr/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套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沙发</a:t>
            </a:r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Arial" charset="0"/>
              <a:buNone/>
              <a:defRPr/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套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大房子</a:t>
            </a:r>
            <a:endParaRPr lang="zh-CN" altLang="en-US" sz="2400" dirty="0"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258415" y="4858331"/>
            <a:ext cx="3570288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/>
        </p:nvSpPr>
        <p:spPr bwMode="auto">
          <a:xfrm>
            <a:off x="4449620" y="4817801"/>
            <a:ext cx="31940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帅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极了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一定很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帅</a:t>
            </a:r>
            <a:endParaRPr lang="zh-CN" altLang="en-US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zh-CN" altLang="en-US" sz="2400" dirty="0">
              <a:solidFill>
                <a:srgbClr val="FF3300"/>
              </a:solidFill>
              <a:latin typeface="楷体" charset="-122"/>
              <a:ea typeface="楷体" charset="-122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/>
        </p:nvSpPr>
        <p:spPr bwMode="auto">
          <a:xfrm>
            <a:off x="2097866" y="777486"/>
            <a:ext cx="2060575" cy="582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chà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kāishǐ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tàij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  <a:sym typeface="楷体" charset="-122"/>
              </a:rPr>
              <a:t>í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quán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tào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shuài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yánsè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hēi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hón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27708" y="758177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太极拳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颜色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黑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红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 bldLvl="0" autoUpdateAnimBg="0"/>
      <p:bldP spid="9221" grpId="1" bldLvl="0" autoUpdateAnimBg="0"/>
      <p:bldP spid="9223" grpId="0" animBg="1"/>
      <p:bldP spid="9" grpId="0" animBg="1"/>
      <p:bldP spid="10" grpId="0" animBg="1"/>
      <p:bldP spid="12" grpId="0" bldLvl="0" autoUpdateAnimBg="0"/>
      <p:bldP spid="12" grpId="1" bldLvl="0" autoUpdateAnimBg="0"/>
      <p:bldP spid="13" grpId="0" animBg="1"/>
      <p:bldP spid="14" grpId="0" bldLvl="0" autoUpdateAnimBg="0"/>
      <p:bldP spid="14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238625" y="936625"/>
            <a:ext cx="3429000" cy="13604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/>
        </p:nvSpPr>
        <p:spPr bwMode="auto">
          <a:xfrm>
            <a:off x="4497388" y="984250"/>
            <a:ext cx="2881312" cy="1327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charset="0"/>
              <a:buChar char="v"/>
              <a:defRPr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旗袍的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颜色</a:t>
            </a:r>
            <a:endParaRPr lang="zh-CN" altLang="en-US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  <a:defRPr/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     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什么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颜色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漂亮</a:t>
            </a:r>
            <a:endParaRPr lang="zh-CN" altLang="en-US" sz="2400" dirty="0">
              <a:latin typeface="华文楷体"/>
              <a:ea typeface="华文楷体"/>
              <a:cs typeface="华文楷体"/>
            </a:endParaRPr>
          </a:p>
          <a:p>
            <a:pPr marL="342900" indent="-342900">
              <a:spcBef>
                <a:spcPct val="20000"/>
              </a:spcBef>
              <a:buFontTx/>
              <a:buNone/>
              <a:defRPr/>
            </a:pPr>
            <a:endParaRPr lang="zh-CN" altLang="en-US" sz="2400" dirty="0">
              <a:solidFill>
                <a:srgbClr val="FF3300"/>
              </a:solidFill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21428" y="4503968"/>
            <a:ext cx="3226714" cy="210240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875213" y="2559050"/>
            <a:ext cx="3429000" cy="193977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/>
        </p:nvSpPr>
        <p:spPr bwMode="auto">
          <a:xfrm>
            <a:off x="5205413" y="2563812"/>
            <a:ext cx="2881312" cy="1907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charset="0"/>
              <a:buChar char="v"/>
              <a:defRPr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黑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sz="2400" dirty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白</a:t>
            </a:r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Arial" charset="0"/>
              <a:buNone/>
              <a:defRPr/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黑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的     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白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的</a:t>
            </a:r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  <a:buFont typeface="Arial" charset="0"/>
              <a:buNone/>
              <a:defRPr/>
            </a:pP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黑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旗袍    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白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衣服</a:t>
            </a:r>
            <a:endParaRPr lang="zh-CN" altLang="en-US" sz="2400" dirty="0"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258415" y="4858331"/>
            <a:ext cx="3570288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/>
        </p:nvSpPr>
        <p:spPr bwMode="auto">
          <a:xfrm>
            <a:off x="4449620" y="4817801"/>
            <a:ext cx="31940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红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颜色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红</a:t>
            </a:r>
            <a:r>
              <a:rPr lang="zh-CN" altLang="en-US" sz="2400" dirty="0">
                <a:latin typeface="华文楷体"/>
                <a:ea typeface="华文楷体"/>
                <a:cs typeface="华文楷体"/>
              </a:rPr>
              <a:t>旗袍</a:t>
            </a:r>
            <a:endParaRPr lang="zh-CN" altLang="en-US" sz="2400" dirty="0">
              <a:solidFill>
                <a:srgbClr val="FF3300"/>
              </a:solidFill>
              <a:latin typeface="楷体" charset="-122"/>
              <a:ea typeface="楷体" charset="-122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/>
        </p:nvSpPr>
        <p:spPr bwMode="auto">
          <a:xfrm>
            <a:off x="2097866" y="758825"/>
            <a:ext cx="2060575" cy="582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chà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kāishǐ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tàij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  <a:sym typeface="楷体" charset="-122"/>
              </a:rPr>
              <a:t>í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quán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tào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shuài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yánsè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hēi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hón</a:t>
            </a: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27708" y="758177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太极拳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颜色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黑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红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5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 bldLvl="0" autoUpdateAnimBg="0"/>
      <p:bldP spid="9221" grpId="1" bldLvl="0" autoUpdateAnimBg="0"/>
      <p:bldP spid="9223" grpId="0" animBg="1"/>
      <p:bldP spid="10" grpId="0" animBg="1"/>
      <p:bldP spid="12" grpId="0" bldLvl="0" autoUpdateAnimBg="0"/>
      <p:bldP spid="12" grpId="1" bldLvl="0" autoUpdateAnimBg="0"/>
      <p:bldP spid="13" grpId="0" animBg="1"/>
      <p:bldP spid="14" grpId="0" bldLvl="0" autoUpdateAnimBg="0"/>
      <p:bldP spid="14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557713" y="901700"/>
            <a:ext cx="3389312" cy="151658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/>
        </p:nvSpPr>
        <p:spPr bwMode="auto">
          <a:xfrm>
            <a:off x="4708525" y="1017588"/>
            <a:ext cx="305593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便宜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极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便宜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的不一定好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87363" y="1303338"/>
            <a:ext cx="3257550" cy="75017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57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558034" y="3004100"/>
            <a:ext cx="3084513" cy="18510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 dirty="0">
              <a:latin typeface="Arial" charset="0"/>
              <a:ea typeface="宋体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/>
        </p:nvSpPr>
        <p:spPr bwMode="auto">
          <a:xfrm>
            <a:off x="4723134" y="2919962"/>
            <a:ext cx="28956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公园</a:t>
            </a:r>
            <a:endParaRPr lang="zh-CN" altLang="en-US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公园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打太极拳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去公园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走走</a:t>
            </a:r>
            <a:endParaRPr lang="zh-CN" altLang="en-US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3561" name="Rectangle 6"/>
          <p:cNvSpPr>
            <a:spLocks noGrp="1" noChangeArrowheads="1"/>
          </p:cNvSpPr>
          <p:nvPr/>
        </p:nvSpPr>
        <p:spPr bwMode="auto">
          <a:xfrm>
            <a:off x="2401078" y="1245442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piányi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/>
              </a:rPr>
              <a:t>ɡōnɡyuán</a:t>
            </a:r>
            <a:endParaRPr lang="en-US" altLang="zh-CN" sz="2800" dirty="0" smtClean="0">
              <a:latin typeface="GB Pinyinok-B" pitchFamily="2" charset="-122"/>
              <a:ea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zǒu</a:t>
            </a:r>
            <a:endParaRPr lang="en-US" altLang="zh-CN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92937" y="2170921"/>
            <a:ext cx="3763228" cy="12606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26063" y="128885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便宜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公园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0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ldLvl="0" autoUpdateAnimBg="0"/>
      <p:bldP spid="7171" grpId="1" bldLvl="0" autoUpdateAnimBg="0"/>
      <p:bldP spid="7175" grpId="0" animBg="1"/>
      <p:bldP spid="9" grpId="0" animBg="1"/>
      <p:bldP spid="12" grpId="0" bldLvl="0" autoUpdateAnimBg="0"/>
      <p:bldP spid="12" grpId="1" bldLvl="0" autoUpdateAnimBg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旗袍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比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卖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中式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已经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商店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极了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4082" y="1163476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开始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太极拳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颜色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33391" y="1153756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黑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红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白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便宜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没关系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公园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b45dafd2cd6e2ddd7eae35dd73526dfbc2addec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Pages>0</Pages>
  <Words>1472</Words>
  <Characters>0</Characters>
  <Application>Microsoft Office PowerPoint</Application>
  <DocSecurity>0</DocSecurity>
  <PresentationFormat>全屏显示(4:3)</PresentationFormat>
  <Lines>0</Lines>
  <Paragraphs>414</Paragraphs>
  <Slides>31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华文楷体</vt:lpstr>
      <vt:lpstr>华文隶书</vt:lpstr>
      <vt:lpstr>Wingdings</vt:lpstr>
      <vt:lpstr>GB Pinyinok-B</vt:lpstr>
      <vt:lpstr>楷体</vt:lpstr>
      <vt:lpstr>Britannic Bold</vt:lpstr>
      <vt:lpstr>Calibri</vt:lpstr>
      <vt:lpstr>微软雅黑</vt:lpstr>
      <vt:lpstr>华文仿宋</vt:lpstr>
      <vt:lpstr>默认设计模板</vt:lpstr>
      <vt:lpstr>第十七课   这件旗袍比那件漂亮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zhaiying</cp:lastModifiedBy>
  <cp:revision>164</cp:revision>
  <dcterms:created xsi:type="dcterms:W3CDTF">2015-09-28T12:25:20Z</dcterms:created>
  <dcterms:modified xsi:type="dcterms:W3CDTF">2015-10-20T04:26:40Z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