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3"/>
  </p:notesMasterIdLst>
  <p:sldIdLst>
    <p:sldId id="349" r:id="rId2"/>
    <p:sldId id="289" r:id="rId3"/>
    <p:sldId id="296" r:id="rId4"/>
    <p:sldId id="357" r:id="rId5"/>
    <p:sldId id="301" r:id="rId6"/>
    <p:sldId id="323" r:id="rId7"/>
    <p:sldId id="358" r:id="rId8"/>
    <p:sldId id="359" r:id="rId9"/>
    <p:sldId id="304" r:id="rId10"/>
    <p:sldId id="350" r:id="rId11"/>
    <p:sldId id="356" r:id="rId12"/>
    <p:sldId id="351" r:id="rId13"/>
    <p:sldId id="352" r:id="rId14"/>
    <p:sldId id="353" r:id="rId15"/>
    <p:sldId id="354" r:id="rId16"/>
    <p:sldId id="355" r:id="rId17"/>
    <p:sldId id="330" r:id="rId18"/>
    <p:sldId id="362" r:id="rId19"/>
    <p:sldId id="363" r:id="rId20"/>
    <p:sldId id="331" r:id="rId21"/>
    <p:sldId id="364" r:id="rId22"/>
    <p:sldId id="333" r:id="rId23"/>
    <p:sldId id="334" r:id="rId24"/>
    <p:sldId id="360" r:id="rId25"/>
    <p:sldId id="361" r:id="rId26"/>
    <p:sldId id="366" r:id="rId27"/>
    <p:sldId id="338" r:id="rId28"/>
    <p:sldId id="365" r:id="rId29"/>
    <p:sldId id="367" r:id="rId30"/>
    <p:sldId id="368" r:id="rId31"/>
    <p:sldId id="346" r:id="rId32"/>
  </p:sldIdLst>
  <p:sldSz cx="9144000" cy="6858000" type="screen4x3"/>
  <p:notesSz cx="6858000" cy="9144000"/>
  <p:embeddedFontLst>
    <p:embeddedFont>
      <p:font typeface="华文楷体" pitchFamily="2" charset="-122"/>
      <p:regular r:id="rId34"/>
    </p:embeddedFont>
    <p:embeddedFont>
      <p:font typeface="华文隶书" pitchFamily="2" charset="-122"/>
      <p:regular r:id="rId35"/>
    </p:embeddedFont>
    <p:embeddedFont>
      <p:font typeface="Britannic Bold" pitchFamily="34" charset="0"/>
      <p:regular r:id="rId36"/>
    </p:embeddedFont>
    <p:embeddedFont>
      <p:font typeface="Calibri" pitchFamily="34" charset="0"/>
      <p:regular r:id="rId37"/>
      <p:bold r:id="rId38"/>
      <p:italic r:id="rId39"/>
      <p:boldItalic r:id="rId40"/>
    </p:embeddedFont>
    <p:embeddedFont>
      <p:font typeface="微软雅黑" pitchFamily="34" charset="-122"/>
      <p:regular r:id="rId41"/>
      <p:bold r:id="rId42"/>
    </p:embeddedFont>
    <p:embeddedFont>
      <p:font typeface="华文仿宋" pitchFamily="2" charset="-122"/>
      <p:regular r:id="rId43"/>
    </p:embeddedFont>
  </p:embeddedFontLst>
  <p:custDataLst>
    <p:tags r:id="rId44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-996" y="-84"/>
      </p:cViewPr>
      <p:guideLst>
        <p:guide orient="horz" pos="2170"/>
        <p:guide pos="28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7213" cy="7802721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2015-10-20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7892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486454B-7F10-49A2-9DCE-8684FD2ADF0B}" type="slidenum">
              <a:rPr lang="zh-CN" altLang="en-US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891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CC2BCF-34A1-4184-8263-CA5F1C982360}" type="slidenum">
              <a:rPr lang="zh-CN" altLang="en-US"/>
              <a:pPr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5913" y="3028950"/>
            <a:ext cx="7037387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第十七课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这件旗袍比那件漂亮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2  </a:t>
            </a: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71450" y="5551488"/>
            <a:ext cx="8056563" cy="8651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892175"/>
            <a:ext cx="5087937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804863" y="1712913"/>
            <a:ext cx="5886450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27113"/>
            <a:ext cx="5278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小云，哪儿卖中式衣服？</a:t>
            </a: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550988" y="1895475"/>
            <a:ext cx="5492750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你不知道吗？你来北京多长时间了？</a:t>
            </a: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163513" y="2708275"/>
            <a:ext cx="6580187" cy="108902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739775" y="3849688"/>
            <a:ext cx="8045450" cy="16240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881063" y="2894013"/>
            <a:ext cx="5822950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我来北京半年了。可是你在北京已经二十年了，你是北京人，</a:t>
            </a:r>
            <a:r>
              <a:rPr lang="zh-CN" altLang="en-US" sz="2400" u="sng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你当然</a:t>
            </a:r>
            <a:r>
              <a:rPr lang="zh-CN" altLang="en-US" sz="2400" u="sng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比</a:t>
            </a:r>
            <a:r>
              <a:rPr lang="zh-CN" altLang="en-US" sz="2400" u="sng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我知道</a:t>
            </a:r>
            <a:r>
              <a:rPr lang="zh-CN" altLang="en-US" sz="2400" u="sng" dirty="0">
                <a:latin typeface="华文楷体"/>
                <a:ea typeface="华文楷体"/>
                <a:cs typeface="华文楷体"/>
              </a:rPr>
              <a:t>得</a:t>
            </a:r>
            <a:r>
              <a:rPr lang="zh-CN" altLang="en-US" sz="2400" u="sng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多。</a:t>
            </a: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562100" y="4148138"/>
            <a:ext cx="6975475" cy="95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你说得对。现在北京的商店和商场</a:t>
            </a:r>
            <a:r>
              <a:rPr lang="zh-CN" altLang="en-US" sz="2400" u="sng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多</a:t>
            </a:r>
            <a:r>
              <a:rPr lang="zh-CN" altLang="en-US" sz="2400" u="sng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极了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</a:t>
            </a:r>
            <a:r>
              <a:rPr lang="zh-CN" altLang="en-US" sz="2400" u="sng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大商场的东西</a:t>
            </a:r>
            <a:r>
              <a:rPr lang="zh-CN" altLang="en-US" sz="2400" u="sng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比</a:t>
            </a:r>
            <a:r>
              <a:rPr lang="zh-CN" altLang="en-US" sz="2400" u="sng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小商店的东西贵，可是小商店的东西不一定</a:t>
            </a:r>
            <a:r>
              <a:rPr lang="zh-CN" altLang="en-US" sz="2400" u="sng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比</a:t>
            </a:r>
            <a:r>
              <a:rPr lang="zh-CN" altLang="en-US" sz="2400" u="sng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大商场的差。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你为什么现在想买中式衣服？</a:t>
            </a:r>
          </a:p>
        </p:txBody>
      </p:sp>
      <p:sp>
        <p:nvSpPr>
          <p:cNvPr id="21514" name="Text Box 20"/>
          <p:cNvSpPr txBox="1">
            <a:spLocks noChangeArrowheads="1"/>
          </p:cNvSpPr>
          <p:nvPr/>
        </p:nvSpPr>
        <p:spPr bwMode="auto">
          <a:xfrm>
            <a:off x="876300" y="5762625"/>
            <a:ext cx="7461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buClr>
                <a:schemeClr val="tx1"/>
              </a:buClr>
            </a:pPr>
            <a:r>
              <a:rPr kumimoji="0" lang="zh-CN" altLang="en-US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  <a:sym typeface="Arial" charset="0"/>
              </a:rPr>
              <a:t>从下星期开始，我要学太极拳，我得穿一套中式衣服。</a:t>
            </a:r>
          </a:p>
        </p:txBody>
      </p:sp>
      <p:sp>
        <p:nvSpPr>
          <p:cNvPr id="12309" name="AutoShape 21"/>
          <p:cNvSpPr>
            <a:spLocks noChangeArrowheads="1"/>
          </p:cNvSpPr>
          <p:nvPr/>
        </p:nvSpPr>
        <p:spPr bwMode="auto">
          <a:xfrm>
            <a:off x="227013" y="5499100"/>
            <a:ext cx="8054975" cy="966788"/>
          </a:xfrm>
          <a:prstGeom prst="horizontalScroll">
            <a:avLst>
              <a:gd name="adj" fmla="val 881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1517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974725"/>
            <a:ext cx="506413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图片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63" y="2936875"/>
            <a:ext cx="50641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7575" y="187801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0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0113" y="412591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21" name="图片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5695950"/>
            <a:ext cx="506413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AutoShape 12"/>
          <p:cNvSpPr>
            <a:spLocks noChangeArrowheads="1"/>
          </p:cNvSpPr>
          <p:nvPr/>
        </p:nvSpPr>
        <p:spPr bwMode="auto">
          <a:xfrm>
            <a:off x="7015163" y="2436813"/>
            <a:ext cx="1809750" cy="968375"/>
          </a:xfrm>
          <a:prstGeom prst="cloudCallout">
            <a:avLst>
              <a:gd name="adj1" fmla="val 15077"/>
              <a:gd name="adj2" fmla="val 110971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altLang="zh-CN" sz="2000" dirty="0"/>
              <a:t>Confirming</a:t>
            </a:r>
            <a:r>
              <a:rPr lang="zh-CN" altLang="en-US" sz="2000" dirty="0"/>
              <a:t> </a:t>
            </a:r>
            <a:endParaRPr lang="en-US" altLang="zh-CN" sz="2000" dirty="0"/>
          </a:p>
          <a:p>
            <a:pPr>
              <a:defRPr/>
            </a:pPr>
            <a:r>
              <a:rPr lang="en-US" altLang="zh-CN" sz="2000" dirty="0"/>
              <a:t>things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allAtOnce" bldLvl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chemeClr val="tx2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chemeClr val="tx2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chemeClr val="tx2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chemeClr val="tx2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chemeClr val="tx2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22" name="AutoShape 4"/>
          <p:cNvSpPr>
            <a:spLocks noChangeArrowheads="1"/>
          </p:cNvSpPr>
          <p:nvPr/>
        </p:nvSpPr>
        <p:spPr bwMode="auto">
          <a:xfrm>
            <a:off x="792163" y="742950"/>
            <a:ext cx="7797800" cy="109061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1538288" y="925513"/>
            <a:ext cx="6894512" cy="75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极了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！你穿中式衣服一定很帅。你喜欢什么颜色的，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黑的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还是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红的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？</a:t>
            </a:r>
          </a:p>
        </p:txBody>
      </p:sp>
      <p:sp>
        <p:nvSpPr>
          <p:cNvPr id="24" name="AutoShape 12"/>
          <p:cNvSpPr>
            <a:spLocks noChangeArrowheads="1"/>
          </p:cNvSpPr>
          <p:nvPr/>
        </p:nvSpPr>
        <p:spPr bwMode="auto">
          <a:xfrm>
            <a:off x="150813" y="1885950"/>
            <a:ext cx="2651125" cy="85090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5" name="Rectangle 18"/>
          <p:cNvSpPr>
            <a:spLocks noChangeArrowheads="1"/>
          </p:cNvSpPr>
          <p:nvPr/>
        </p:nvSpPr>
        <p:spPr bwMode="auto">
          <a:xfrm>
            <a:off x="868363" y="2147888"/>
            <a:ext cx="6988175" cy="48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我喜欢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白的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</a:p>
        </p:txBody>
      </p:sp>
      <p:pic>
        <p:nvPicPr>
          <p:cNvPr id="27654" name="图片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863" y="2047875"/>
            <a:ext cx="50641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4875" y="90963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AutoShape 4"/>
          <p:cNvSpPr>
            <a:spLocks noChangeArrowheads="1"/>
          </p:cNvSpPr>
          <p:nvPr/>
        </p:nvSpPr>
        <p:spPr bwMode="auto">
          <a:xfrm>
            <a:off x="827088" y="2794000"/>
            <a:ext cx="7813675" cy="109061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36" name="Rectangle 10"/>
          <p:cNvSpPr>
            <a:spLocks noChangeArrowheads="1"/>
          </p:cNvSpPr>
          <p:nvPr/>
        </p:nvSpPr>
        <p:spPr bwMode="auto">
          <a:xfrm>
            <a:off x="1573213" y="2976563"/>
            <a:ext cx="7054850" cy="75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我也喜欢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白的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，白的漂亮。你想买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好的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还是买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便宜的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？</a:t>
            </a:r>
          </a:p>
        </p:txBody>
      </p:sp>
      <p:sp>
        <p:nvSpPr>
          <p:cNvPr id="37" name="AutoShape 12"/>
          <p:cNvSpPr>
            <a:spLocks noChangeArrowheads="1"/>
          </p:cNvSpPr>
          <p:nvPr/>
        </p:nvSpPr>
        <p:spPr bwMode="auto">
          <a:xfrm>
            <a:off x="171450" y="3910013"/>
            <a:ext cx="7856538" cy="85090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" name="Rectangle 18"/>
          <p:cNvSpPr>
            <a:spLocks noChangeArrowheads="1"/>
          </p:cNvSpPr>
          <p:nvPr/>
        </p:nvSpPr>
        <p:spPr bwMode="auto">
          <a:xfrm>
            <a:off x="889000" y="4079875"/>
            <a:ext cx="6988175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我不要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太贵的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，也不要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太便宜的</a:t>
            </a: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。你说该去哪儿买？</a:t>
            </a:r>
          </a:p>
        </p:txBody>
      </p:sp>
      <p:pic>
        <p:nvPicPr>
          <p:cNvPr id="27660" name="图片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088" y="4071938"/>
            <a:ext cx="50641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1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9800" y="2960688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AutoShape 4"/>
          <p:cNvSpPr>
            <a:spLocks noChangeArrowheads="1"/>
          </p:cNvSpPr>
          <p:nvPr/>
        </p:nvSpPr>
        <p:spPr bwMode="auto">
          <a:xfrm>
            <a:off x="804863" y="4854575"/>
            <a:ext cx="6762750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4" name="Rectangle 10"/>
          <p:cNvSpPr>
            <a:spLocks noChangeArrowheads="1"/>
          </p:cNvSpPr>
          <p:nvPr/>
        </p:nvSpPr>
        <p:spPr bwMode="auto">
          <a:xfrm>
            <a:off x="1550988" y="5037138"/>
            <a:ext cx="591185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去王府井吧。那儿东西多，可能贵一点儿。</a:t>
            </a:r>
          </a:p>
        </p:txBody>
      </p:sp>
      <p:pic>
        <p:nvPicPr>
          <p:cNvPr id="27664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7575" y="5021263"/>
            <a:ext cx="5365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AutoShape 12"/>
          <p:cNvSpPr>
            <a:spLocks noChangeArrowheads="1"/>
          </p:cNvSpPr>
          <p:nvPr/>
        </p:nvSpPr>
        <p:spPr bwMode="auto">
          <a:xfrm>
            <a:off x="193675" y="5738813"/>
            <a:ext cx="8434388" cy="85090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ap="flat" cmpd="sng">
            <a:solidFill>
              <a:srgbClr val="0033CC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7" name="Rectangle 18"/>
          <p:cNvSpPr>
            <a:spLocks noChangeArrowheads="1"/>
          </p:cNvSpPr>
          <p:nvPr/>
        </p:nvSpPr>
        <p:spPr bwMode="auto">
          <a:xfrm>
            <a:off x="911225" y="5908675"/>
            <a:ext cx="7678738" cy="4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贵一点儿没关系。我们下午就去吧，我还想去公园走走。</a:t>
            </a:r>
          </a:p>
        </p:txBody>
      </p:sp>
      <p:pic>
        <p:nvPicPr>
          <p:cNvPr id="27667" name="图片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725" y="5900738"/>
            <a:ext cx="506413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1798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2530" name="TextBox 10"/>
          <p:cNvSpPr>
            <a:spLocks noChangeArrowheads="1"/>
          </p:cNvSpPr>
          <p:nvPr/>
        </p:nvSpPr>
        <p:spPr bwMode="auto">
          <a:xfrm>
            <a:off x="655638" y="1130300"/>
            <a:ext cx="4516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“极了”</a:t>
            </a:r>
          </a:p>
        </p:txBody>
      </p:sp>
      <p:sp>
        <p:nvSpPr>
          <p:cNvPr id="2253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2532" name="圆角矩形 3"/>
          <p:cNvSpPr>
            <a:spLocks noChangeArrowheads="1"/>
          </p:cNvSpPr>
          <p:nvPr/>
        </p:nvSpPr>
        <p:spPr bwMode="auto">
          <a:xfrm>
            <a:off x="2816225" y="1949450"/>
            <a:ext cx="2343150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endParaRPr lang="zh-CN" altLang="en-US" sz="3200">
              <a:solidFill>
                <a:srgbClr val="0C0C0C"/>
              </a:solidFill>
              <a:latin typeface="Calibri" charset="0"/>
              <a:cs typeface="Calibri" charset="0"/>
            </a:endParaRPr>
          </a:p>
        </p:txBody>
      </p:sp>
      <p:sp>
        <p:nvSpPr>
          <p:cNvPr id="22533" name="Text Box 8"/>
          <p:cNvSpPr txBox="1">
            <a:spLocks noChangeArrowheads="1"/>
          </p:cNvSpPr>
          <p:nvPr/>
        </p:nvSpPr>
        <p:spPr bwMode="auto">
          <a:xfrm>
            <a:off x="2998788" y="2020888"/>
            <a:ext cx="2108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2800" b="1">
                <a:latin typeface="华文楷体" charset="0"/>
                <a:ea typeface="华文楷体" charset="0"/>
                <a:cs typeface="华文楷体" charset="0"/>
              </a:rPr>
              <a:t>Adj</a:t>
            </a:r>
            <a:r>
              <a:rPr kumimoji="0" lang="zh-CN" altLang="en-US" sz="2800" b="1">
                <a:latin typeface="华文楷体" charset="0"/>
                <a:ea typeface="华文楷体" charset="0"/>
                <a:cs typeface="华文楷体" charset="0"/>
              </a:rPr>
              <a:t>. +  极了</a:t>
            </a:r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804863" y="3143250"/>
            <a:ext cx="13160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800" b="1">
                <a:latin typeface="华文隶书" charset="0"/>
                <a:ea typeface="华文隶书" charset="0"/>
                <a:cs typeface="华文隶书" charset="0"/>
              </a:rPr>
              <a:t>读一读</a:t>
            </a:r>
          </a:p>
        </p:txBody>
      </p:sp>
      <p:sp>
        <p:nvSpPr>
          <p:cNvPr id="22535" name="圆角矩形 12"/>
          <p:cNvSpPr>
            <a:spLocks noChangeArrowheads="1"/>
          </p:cNvSpPr>
          <p:nvPr/>
        </p:nvSpPr>
        <p:spPr bwMode="auto">
          <a:xfrm>
            <a:off x="1230313" y="4164013"/>
            <a:ext cx="6180137" cy="1519237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sz="2800" b="1">
                <a:latin typeface="华文仿宋" charset="0"/>
                <a:ea typeface="华文仿宋" charset="0"/>
                <a:cs typeface="华文仿宋" charset="0"/>
              </a:rPr>
              <a:t>好极了</a:t>
            </a:r>
            <a:r>
              <a:rPr lang="en-US" altLang="zh-CN" sz="2800" b="1">
                <a:latin typeface="华文仿宋" charset="0"/>
                <a:ea typeface="华文仿宋" charset="0"/>
                <a:cs typeface="华文仿宋" charset="0"/>
              </a:rPr>
              <a:t>   </a:t>
            </a:r>
            <a:r>
              <a:rPr lang="zh-CN" altLang="en-US" sz="2800" b="1">
                <a:latin typeface="华文仿宋" charset="0"/>
                <a:ea typeface="华文仿宋" charset="0"/>
                <a:cs typeface="华文仿宋" charset="0"/>
              </a:rPr>
              <a:t>  </a:t>
            </a:r>
            <a:r>
              <a:rPr lang="zh-CN" sz="2800" b="1">
                <a:latin typeface="华文仿宋" charset="0"/>
                <a:ea typeface="华文仿宋" charset="0"/>
                <a:cs typeface="华文仿宋" charset="0"/>
              </a:rPr>
              <a:t>多极了</a:t>
            </a:r>
            <a:r>
              <a:rPr lang="en-US" altLang="zh-CN" sz="2800" b="1">
                <a:latin typeface="华文仿宋" charset="0"/>
                <a:ea typeface="华文仿宋" charset="0"/>
                <a:cs typeface="华文仿宋" charset="0"/>
              </a:rPr>
              <a:t> </a:t>
            </a:r>
            <a:r>
              <a:rPr lang="zh-CN" altLang="en-US" sz="2800" b="1">
                <a:latin typeface="华文仿宋" charset="0"/>
                <a:ea typeface="华文仿宋" charset="0"/>
                <a:cs typeface="华文仿宋" charset="0"/>
              </a:rPr>
              <a:t>  </a:t>
            </a:r>
            <a:r>
              <a:rPr lang="en-US" altLang="zh-CN" sz="2800" b="1">
                <a:latin typeface="华文仿宋" charset="0"/>
                <a:ea typeface="华文仿宋" charset="0"/>
                <a:cs typeface="华文仿宋" charset="0"/>
              </a:rPr>
              <a:t>  </a:t>
            </a:r>
            <a:r>
              <a:rPr lang="zh-CN" sz="2800" b="1">
                <a:latin typeface="华文仿宋" charset="0"/>
                <a:ea typeface="华文仿宋" charset="0"/>
                <a:cs typeface="华文仿宋" charset="0"/>
              </a:rPr>
              <a:t>对极了</a:t>
            </a:r>
            <a:r>
              <a:rPr lang="zh-CN" altLang="en-US" sz="2800" b="1">
                <a:latin typeface="华文仿宋" charset="0"/>
                <a:ea typeface="华文仿宋" charset="0"/>
                <a:cs typeface="华文仿宋" charset="0"/>
              </a:rPr>
              <a:t>  </a:t>
            </a:r>
            <a:r>
              <a:rPr lang="en-US" altLang="zh-CN" sz="2800" b="1">
                <a:latin typeface="华文仿宋" charset="0"/>
                <a:ea typeface="华文仿宋" charset="0"/>
                <a:cs typeface="华文仿宋" charset="0"/>
              </a:rPr>
              <a:t>   </a:t>
            </a:r>
            <a:r>
              <a:rPr lang="zh-CN" sz="2800" b="1">
                <a:latin typeface="华文仿宋" charset="0"/>
                <a:ea typeface="华文仿宋" charset="0"/>
                <a:cs typeface="华文仿宋" charset="0"/>
              </a:rPr>
              <a:t>疼极了</a:t>
            </a:r>
          </a:p>
          <a:p>
            <a:pPr>
              <a:lnSpc>
                <a:spcPct val="150000"/>
              </a:lnSpc>
            </a:pPr>
            <a:r>
              <a:rPr lang="zh-CN" sz="2800" b="1">
                <a:latin typeface="华文仿宋" charset="0"/>
                <a:ea typeface="华文仿宋" charset="0"/>
                <a:cs typeface="华文仿宋" charset="0"/>
              </a:rPr>
              <a:t>可爱极了</a:t>
            </a:r>
            <a:r>
              <a:rPr lang="en-US" altLang="zh-CN" sz="2800" b="1">
                <a:latin typeface="华文仿宋" charset="0"/>
                <a:ea typeface="华文仿宋" charset="0"/>
                <a:cs typeface="华文仿宋" charset="0"/>
              </a:rPr>
              <a:t>   </a:t>
            </a:r>
            <a:r>
              <a:rPr lang="zh-CN" altLang="en-US" sz="2800" b="1">
                <a:latin typeface="华文仿宋" charset="0"/>
                <a:ea typeface="华文仿宋" charset="0"/>
                <a:cs typeface="华文仿宋" charset="0"/>
              </a:rPr>
              <a:t>    </a:t>
            </a:r>
            <a:r>
              <a:rPr lang="zh-CN" sz="2800" b="1">
                <a:latin typeface="华文仿宋" charset="0"/>
                <a:ea typeface="华文仿宋" charset="0"/>
                <a:cs typeface="华文仿宋" charset="0"/>
              </a:rPr>
              <a:t>容易极了</a:t>
            </a:r>
            <a:r>
              <a:rPr lang="en-US" altLang="zh-CN" sz="2800" b="1">
                <a:latin typeface="华文仿宋" charset="0"/>
                <a:ea typeface="华文仿宋" charset="0"/>
                <a:cs typeface="华文仿宋" charset="0"/>
              </a:rPr>
              <a:t>  </a:t>
            </a:r>
            <a:r>
              <a:rPr lang="zh-CN" altLang="en-US" sz="2800" b="1">
                <a:latin typeface="华文仿宋" charset="0"/>
                <a:ea typeface="华文仿宋" charset="0"/>
                <a:cs typeface="华文仿宋" charset="0"/>
              </a:rPr>
              <a:t>    </a:t>
            </a:r>
            <a:r>
              <a:rPr lang="en-US" altLang="zh-CN" sz="2800" b="1">
                <a:latin typeface="华文仿宋" charset="0"/>
                <a:ea typeface="华文仿宋" charset="0"/>
                <a:cs typeface="华文仿宋" charset="0"/>
              </a:rPr>
              <a:t> </a:t>
            </a:r>
            <a:r>
              <a:rPr lang="zh-CN" sz="2800" b="1">
                <a:latin typeface="华文仿宋" charset="0"/>
                <a:ea typeface="华文仿宋" charset="0"/>
                <a:cs typeface="华文仿宋" charset="0"/>
              </a:rPr>
              <a:t>便宜极了 </a:t>
            </a:r>
          </a:p>
        </p:txBody>
      </p:sp>
      <p:pic>
        <p:nvPicPr>
          <p:cNvPr id="22536" name="图片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1688" y="2838450"/>
            <a:ext cx="1112837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8866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54" name="圆角矩形 3"/>
          <p:cNvSpPr>
            <a:spLocks noChangeArrowheads="1"/>
          </p:cNvSpPr>
          <p:nvPr/>
        </p:nvSpPr>
        <p:spPr bwMode="auto">
          <a:xfrm>
            <a:off x="2068513" y="2619375"/>
            <a:ext cx="3692525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endParaRPr lang="zh-CN" altLang="en-US" sz="3200">
              <a:solidFill>
                <a:srgbClr val="0C0C0C"/>
              </a:solidFill>
              <a:latin typeface="Calibri" charset="0"/>
              <a:cs typeface="Calibri" charset="0"/>
            </a:endParaRPr>
          </a:p>
        </p:txBody>
      </p:sp>
      <p:sp>
        <p:nvSpPr>
          <p:cNvPr id="23555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“</a:t>
            </a:r>
            <a:r>
              <a:rPr lang="en-US" sz="3200" b="1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比</a:t>
            </a:r>
            <a:r>
              <a:rPr lang="zh-CN" altLang="en-US" sz="2800" b="1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” </a:t>
            </a:r>
            <a:endParaRPr lang="zh-CN" altLang="en-US" sz="3200" b="1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/>
        </p:nvSpPr>
        <p:spPr bwMode="auto">
          <a:xfrm>
            <a:off x="4505325" y="3929063"/>
            <a:ext cx="1500188" cy="255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>
                <a:latin typeface="华文仿宋"/>
                <a:ea typeface="华文仿宋"/>
                <a:cs typeface="华文仿宋"/>
              </a:rPr>
              <a:t>走得快</a:t>
            </a:r>
            <a:endParaRPr lang="en-US" altLang="zh-CN" sz="2400" dirty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>
                <a:latin typeface="华文仿宋"/>
                <a:ea typeface="华文仿宋"/>
                <a:cs typeface="华文仿宋"/>
              </a:rPr>
              <a:t>吃得多</a:t>
            </a:r>
            <a:endParaRPr lang="en-US" altLang="zh-CN" sz="2400" dirty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>
                <a:latin typeface="华文仿宋"/>
                <a:ea typeface="华文仿宋"/>
                <a:cs typeface="华文仿宋"/>
              </a:rPr>
              <a:t>起得早</a:t>
            </a:r>
            <a:endParaRPr lang="en-US" altLang="zh-CN" sz="2400" dirty="0">
              <a:latin typeface="华文仿宋"/>
              <a:ea typeface="华文仿宋"/>
              <a:cs typeface="华文仿宋"/>
            </a:endParaRPr>
          </a:p>
          <a:p>
            <a:pPr algn="ctr"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>
                <a:latin typeface="华文仿宋"/>
                <a:ea typeface="华文仿宋"/>
                <a:cs typeface="华文仿宋"/>
              </a:rPr>
              <a:t>睡得晚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  <a:defRPr/>
            </a:pPr>
            <a:endParaRPr lang="zh-CN" altLang="en-US" sz="2000" dirty="0">
              <a:latin typeface="华文仿宋"/>
              <a:ea typeface="华文仿宋"/>
              <a:cs typeface="华文仿宋"/>
            </a:endParaRPr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4494213" y="3878263"/>
            <a:ext cx="1527175" cy="266382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23558" name="Text Box 8"/>
          <p:cNvSpPr txBox="1">
            <a:spLocks noChangeArrowheads="1"/>
          </p:cNvSpPr>
          <p:nvPr/>
        </p:nvSpPr>
        <p:spPr bwMode="auto">
          <a:xfrm>
            <a:off x="2295525" y="2651125"/>
            <a:ext cx="309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2800" b="1">
                <a:latin typeface="华文楷体" charset="0"/>
                <a:ea typeface="华文楷体" charset="0"/>
                <a:cs typeface="华文楷体" charset="0"/>
              </a:rPr>
              <a:t>A</a:t>
            </a:r>
            <a:r>
              <a:rPr kumimoji="0" lang="zh-CN" altLang="en-US" sz="2800" b="1">
                <a:latin typeface="华文楷体" charset="0"/>
                <a:ea typeface="华文楷体" charset="0"/>
                <a:cs typeface="华文楷体" charset="0"/>
              </a:rPr>
              <a:t>   + </a:t>
            </a:r>
            <a:r>
              <a:rPr lang="zh-CN" altLang="en-US" sz="2800" b="1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比</a:t>
            </a:r>
            <a:r>
              <a:rPr kumimoji="0" lang="zh-CN" altLang="en-US" sz="2800" b="1">
                <a:latin typeface="华文楷体" charset="0"/>
                <a:ea typeface="华文楷体" charset="0"/>
                <a:cs typeface="华文楷体" charset="0"/>
              </a:rPr>
              <a:t>+</a:t>
            </a:r>
            <a:r>
              <a:rPr kumimoji="0" lang="en-US" altLang="zh-CN" sz="2800" b="1">
                <a:latin typeface="华文楷体" charset="0"/>
                <a:ea typeface="华文楷体" charset="0"/>
                <a:cs typeface="华文楷体" charset="0"/>
              </a:rPr>
              <a:t>B+</a:t>
            </a:r>
            <a:r>
              <a:rPr kumimoji="0" lang="zh-CN" altLang="en-US" sz="2800" b="1">
                <a:latin typeface="华文楷体" charset="0"/>
                <a:ea typeface="华文楷体" charset="0"/>
                <a:cs typeface="华文楷体" charset="0"/>
              </a:rPr>
              <a:t>   </a:t>
            </a:r>
            <a:r>
              <a:rPr kumimoji="0" lang="en-US" altLang="zh-CN" sz="2800" b="1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</a:rPr>
              <a:t>VP</a:t>
            </a:r>
            <a:endParaRPr kumimoji="0" lang="zh-CN" altLang="en-US" sz="2800" b="1">
              <a:solidFill>
                <a:srgbClr val="3366FF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23559" name="圆角矩形 12"/>
          <p:cNvSpPr>
            <a:spLocks noChangeArrowheads="1"/>
          </p:cNvSpPr>
          <p:nvPr/>
        </p:nvSpPr>
        <p:spPr bwMode="auto">
          <a:xfrm>
            <a:off x="3721100" y="4176713"/>
            <a:ext cx="600075" cy="741362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我</a:t>
            </a:r>
          </a:p>
        </p:txBody>
      </p:sp>
      <p:sp>
        <p:nvSpPr>
          <p:cNvPr id="23560" name="圆角矩形 13"/>
          <p:cNvSpPr>
            <a:spLocks noChangeArrowheads="1"/>
          </p:cNvSpPr>
          <p:nvPr/>
        </p:nvSpPr>
        <p:spPr bwMode="auto">
          <a:xfrm>
            <a:off x="1666875" y="4216400"/>
            <a:ext cx="1368425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280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我朋友</a:t>
            </a: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3562" name="矩形 8"/>
          <p:cNvSpPr>
            <a:spLocks noChangeArrowheads="1"/>
          </p:cNvSpPr>
          <p:nvPr/>
        </p:nvSpPr>
        <p:spPr bwMode="auto">
          <a:xfrm>
            <a:off x="1978025" y="1787525"/>
            <a:ext cx="5218113" cy="523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你当然</a:t>
            </a:r>
            <a:r>
              <a:rPr lang="zh-CN" altLang="en-US" sz="2800" b="1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比</a:t>
            </a:r>
            <a:r>
              <a:rPr lang="zh-CN" altLang="en-US" sz="2800" b="1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我</a:t>
            </a:r>
            <a:r>
              <a:rPr lang="zh-CN" altLang="en-US" sz="2800" b="1">
                <a:solidFill>
                  <a:srgbClr val="3366FF"/>
                </a:solidFill>
                <a:latin typeface="华文楷体" charset="0"/>
                <a:ea typeface="华文楷体" charset="0"/>
                <a:cs typeface="华文楷体" charset="0"/>
              </a:rPr>
              <a:t>知道得多</a:t>
            </a:r>
            <a:r>
              <a:rPr lang="en-US" sz="2800" b="1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。</a:t>
            </a:r>
            <a:endParaRPr lang="zh-CN" altLang="en-US" sz="2800" b="1">
              <a:solidFill>
                <a:srgbClr val="0C0C0C"/>
              </a:solidFill>
              <a:latin typeface="华文楷体" charset="0"/>
              <a:ea typeface="华文楷体" charset="0"/>
              <a:cs typeface="华文楷体" charset="0"/>
              <a:sym typeface="华文楷体" charset="0"/>
            </a:endParaRPr>
          </a:p>
        </p:txBody>
      </p:sp>
      <p:sp>
        <p:nvSpPr>
          <p:cNvPr id="23563" name="Text Box 5"/>
          <p:cNvSpPr txBox="1">
            <a:spLocks noChangeArrowheads="1"/>
          </p:cNvSpPr>
          <p:nvPr/>
        </p:nvSpPr>
        <p:spPr bwMode="auto">
          <a:xfrm>
            <a:off x="792163" y="3443288"/>
            <a:ext cx="16303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800" b="1">
                <a:latin typeface="华文隶书" charset="0"/>
                <a:ea typeface="华文隶书" charset="0"/>
                <a:cs typeface="华文隶书" charset="0"/>
              </a:rPr>
              <a:t>比一比</a:t>
            </a:r>
          </a:p>
        </p:txBody>
      </p:sp>
      <p:cxnSp>
        <p:nvCxnSpPr>
          <p:cNvPr id="3" name="直线箭头连接符 2"/>
          <p:cNvCxnSpPr/>
          <p:nvPr/>
        </p:nvCxnSpPr>
        <p:spPr bwMode="auto">
          <a:xfrm>
            <a:off x="2474913" y="3325813"/>
            <a:ext cx="0" cy="91598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7" name="直线箭头连接符 16"/>
          <p:cNvCxnSpPr/>
          <p:nvPr/>
        </p:nvCxnSpPr>
        <p:spPr bwMode="auto">
          <a:xfrm>
            <a:off x="4027488" y="3268663"/>
            <a:ext cx="0" cy="91598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8" name="直线箭头连接符 17"/>
          <p:cNvCxnSpPr/>
          <p:nvPr/>
        </p:nvCxnSpPr>
        <p:spPr bwMode="auto">
          <a:xfrm flipH="1">
            <a:off x="5159375" y="3263900"/>
            <a:ext cx="3175" cy="5461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xmlns="" val="16963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4578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2800" b="1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“</a:t>
            </a:r>
            <a:r>
              <a:rPr lang="en-US" sz="3200" b="1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比</a:t>
            </a:r>
            <a:r>
              <a:rPr lang="zh-CN" altLang="en-US" sz="2800" b="1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” </a:t>
            </a:r>
            <a:endParaRPr lang="zh-CN" altLang="en-US" sz="3200" b="1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4579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sp>
        <p:nvSpPr>
          <p:cNvPr id="24580" name="矩形 8"/>
          <p:cNvSpPr>
            <a:spLocks noChangeArrowheads="1"/>
          </p:cNvSpPr>
          <p:nvPr/>
        </p:nvSpPr>
        <p:spPr bwMode="auto">
          <a:xfrm>
            <a:off x="1165225" y="1787525"/>
            <a:ext cx="6861175" cy="95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大商场的东西</a:t>
            </a:r>
            <a:r>
              <a:rPr lang="zh-CN" altLang="en-US" sz="2800" b="1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比</a:t>
            </a:r>
            <a:r>
              <a:rPr lang="zh-CN" altLang="en-US" sz="2800" b="1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小商店的东西贵，</a:t>
            </a:r>
            <a:endParaRPr lang="en-US" altLang="zh-CN" sz="2800" b="1">
              <a:solidFill>
                <a:srgbClr val="000000"/>
              </a:solidFill>
              <a:latin typeface="华文楷体" charset="0"/>
              <a:ea typeface="华文楷体" charset="0"/>
              <a:cs typeface="华文楷体" charset="0"/>
            </a:endParaRPr>
          </a:p>
          <a:p>
            <a:pPr marL="342900" indent="-342900">
              <a:buSzPct val="100000"/>
              <a:buFont typeface="Wingdings" charset="0"/>
              <a:buChar char="v"/>
            </a:pPr>
            <a:r>
              <a:rPr lang="zh-CN" altLang="en-US" sz="2800" b="1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可是小商店的东西不一定</a:t>
            </a:r>
            <a:r>
              <a:rPr lang="zh-CN" altLang="en-US" sz="2800" b="1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比</a:t>
            </a:r>
            <a:r>
              <a:rPr lang="zh-CN" altLang="en-US" sz="2800" b="1">
                <a:solidFill>
                  <a:srgbClr val="000000"/>
                </a:solidFill>
                <a:latin typeface="华文楷体" charset="0"/>
                <a:ea typeface="华文楷体" charset="0"/>
                <a:cs typeface="华文楷体" charset="0"/>
              </a:rPr>
              <a:t>大商场的差。</a:t>
            </a:r>
            <a:endParaRPr lang="zh-CN" altLang="en-US" sz="2800" b="1">
              <a:solidFill>
                <a:srgbClr val="0C0C0C"/>
              </a:solidFill>
              <a:latin typeface="华文楷体" charset="0"/>
              <a:ea typeface="华文楷体" charset="0"/>
              <a:cs typeface="华文楷体" charset="0"/>
              <a:sym typeface="华文楷体" charset="0"/>
            </a:endParaRPr>
          </a:p>
        </p:txBody>
      </p:sp>
      <p:sp>
        <p:nvSpPr>
          <p:cNvPr id="24581" name="圆角矩形 3"/>
          <p:cNvSpPr>
            <a:spLocks noChangeArrowheads="1"/>
          </p:cNvSpPr>
          <p:nvPr/>
        </p:nvSpPr>
        <p:spPr bwMode="auto">
          <a:xfrm>
            <a:off x="2225675" y="3013075"/>
            <a:ext cx="3692525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charset="0"/>
              <a:buChar char="v"/>
            </a:pPr>
            <a:endParaRPr lang="zh-CN" altLang="en-US" sz="3200">
              <a:solidFill>
                <a:srgbClr val="0C0C0C"/>
              </a:solidFill>
              <a:latin typeface="Calibri" charset="0"/>
              <a:cs typeface="Calibri" charset="0"/>
            </a:endParaRPr>
          </a:p>
        </p:txBody>
      </p:sp>
      <p:sp>
        <p:nvSpPr>
          <p:cNvPr id="24582" name="Text Box 8"/>
          <p:cNvSpPr txBox="1">
            <a:spLocks noChangeArrowheads="1"/>
          </p:cNvSpPr>
          <p:nvPr/>
        </p:nvSpPr>
        <p:spPr bwMode="auto">
          <a:xfrm>
            <a:off x="2452688" y="3044825"/>
            <a:ext cx="30988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2800" b="1">
                <a:latin typeface="华文楷体" charset="0"/>
                <a:ea typeface="华文楷体" charset="0"/>
                <a:cs typeface="华文楷体" charset="0"/>
              </a:rPr>
              <a:t>A</a:t>
            </a:r>
            <a:r>
              <a:rPr kumimoji="0" lang="zh-CN" altLang="en-US" sz="2800" b="1">
                <a:latin typeface="华文楷体" charset="0"/>
                <a:ea typeface="华文楷体" charset="0"/>
                <a:cs typeface="华文楷体" charset="0"/>
              </a:rPr>
              <a:t>   + </a:t>
            </a:r>
            <a:r>
              <a:rPr lang="zh-CN" altLang="en-US" sz="2800" b="1">
                <a:solidFill>
                  <a:srgbClr val="FF0000"/>
                </a:solidFill>
                <a:latin typeface="华文楷体" charset="0"/>
                <a:ea typeface="华文楷体" charset="0"/>
                <a:cs typeface="华文楷体" charset="0"/>
              </a:rPr>
              <a:t>比</a:t>
            </a:r>
            <a:r>
              <a:rPr kumimoji="0" lang="zh-CN" altLang="en-US" sz="2800" b="1">
                <a:latin typeface="华文楷体" charset="0"/>
                <a:ea typeface="华文楷体" charset="0"/>
                <a:cs typeface="华文楷体" charset="0"/>
              </a:rPr>
              <a:t>+</a:t>
            </a:r>
            <a:r>
              <a:rPr kumimoji="0" lang="en-US" altLang="zh-CN" sz="2800" b="1">
                <a:latin typeface="华文楷体" charset="0"/>
                <a:ea typeface="华文楷体" charset="0"/>
                <a:cs typeface="华文楷体" charset="0"/>
              </a:rPr>
              <a:t>B+</a:t>
            </a:r>
            <a:r>
              <a:rPr kumimoji="0" lang="zh-CN" altLang="en-US" sz="2800" b="1">
                <a:latin typeface="华文楷体" charset="0"/>
                <a:ea typeface="华文楷体" charset="0"/>
                <a:cs typeface="华文楷体" charset="0"/>
              </a:rPr>
              <a:t>   </a:t>
            </a:r>
            <a:r>
              <a:rPr kumimoji="0" lang="en-US" altLang="zh-CN" sz="2800" b="1">
                <a:latin typeface="华文楷体" charset="0"/>
                <a:ea typeface="华文楷体" charset="0"/>
                <a:cs typeface="华文楷体" charset="0"/>
              </a:rPr>
              <a:t>Adj</a:t>
            </a:r>
            <a:r>
              <a:rPr kumimoji="0" lang="zh-CN" altLang="en-US" sz="2800" b="1">
                <a:latin typeface="华文楷体" charset="0"/>
                <a:ea typeface="华文楷体" charset="0"/>
                <a:cs typeface="华文楷体" charset="0"/>
              </a:rPr>
              <a:t>.</a:t>
            </a:r>
            <a:endParaRPr kumimoji="0" lang="zh-CN" altLang="en-US" sz="2800" b="1">
              <a:solidFill>
                <a:srgbClr val="3366FF"/>
              </a:solidFill>
              <a:latin typeface="华文楷体" charset="0"/>
              <a:ea typeface="华文楷体" charset="0"/>
              <a:cs typeface="华文楷体" charset="0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/>
        </p:nvSpPr>
        <p:spPr bwMode="auto">
          <a:xfrm>
            <a:off x="5081332" y="4006850"/>
            <a:ext cx="2801938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en-US" altLang="en-US" sz="2400" dirty="0" smtClean="0">
                <a:latin typeface="华文仿宋" pitchFamily="2" charset="-122"/>
                <a:ea typeface="华文仿宋" pitchFamily="2" charset="-122"/>
              </a:rPr>
              <a:t>（个）电影  有意思</a:t>
            </a: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（个）医院  大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zh-CN" sz="2400" dirty="0" smtClean="0">
                <a:latin typeface="华文仿宋" pitchFamily="2" charset="-122"/>
                <a:ea typeface="华文仿宋" pitchFamily="2" charset="-122"/>
              </a:rPr>
              <a:t>（</a:t>
            </a: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瓶）红葡萄酒  贵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zh-CN" sz="2400" dirty="0" smtClean="0">
                <a:latin typeface="华文仿宋" pitchFamily="2" charset="-122"/>
                <a:ea typeface="华文仿宋" pitchFamily="2" charset="-122"/>
              </a:rPr>
              <a:t>（</a:t>
            </a: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位）售货员  好</a:t>
            </a:r>
            <a:endParaRPr lang="en-US" altLang="en-US" sz="2400" dirty="0" smtClean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5138738" y="3852863"/>
            <a:ext cx="2954732" cy="240982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4745038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11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13" y="4067175"/>
            <a:ext cx="1112837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sp>
        <p:nvSpPr>
          <p:cNvPr id="12" name="Rectangle 20"/>
          <p:cNvSpPr>
            <a:spLocks noChangeArrowheads="1"/>
          </p:cNvSpPr>
          <p:nvPr/>
        </p:nvSpPr>
        <p:spPr bwMode="auto">
          <a:xfrm>
            <a:off x="1073150" y="3967311"/>
            <a:ext cx="2646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这</a:t>
            </a:r>
            <a:r>
              <a:rPr lang="zh-CN" altLang="en-US" sz="2400" b="1" u="sng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件旗袍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怎么样</a:t>
            </a:r>
            <a:r>
              <a:rPr lang="zh-CN" altLang="en-US" sz="2400" b="1" dirty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？</a:t>
            </a:r>
          </a:p>
        </p:txBody>
      </p:sp>
      <p:sp>
        <p:nvSpPr>
          <p:cNvPr id="13" name="Rectangle 20"/>
          <p:cNvSpPr>
            <a:spLocks noChangeArrowheads="1"/>
          </p:cNvSpPr>
          <p:nvPr/>
        </p:nvSpPr>
        <p:spPr bwMode="auto">
          <a:xfrm>
            <a:off x="1136650" y="4660255"/>
            <a:ext cx="39087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这</a:t>
            </a:r>
            <a:r>
              <a:rPr lang="zh-CN" altLang="en-US" sz="2400" b="1" u="sng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件旗袍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比那</a:t>
            </a:r>
            <a:r>
              <a:rPr lang="zh-CN" altLang="en-US" sz="2400" b="1" u="sng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件旗袍</a:t>
            </a:r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漂亮。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14" name="直接连接符 31"/>
          <p:cNvSpPr>
            <a:spLocks noChangeShapeType="1"/>
          </p:cNvSpPr>
          <p:nvPr/>
        </p:nvSpPr>
        <p:spPr bwMode="auto">
          <a:xfrm>
            <a:off x="960584" y="3774493"/>
            <a:ext cx="7127875" cy="1587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Dot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5623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/>
        </p:nvSpPr>
        <p:spPr bwMode="auto">
          <a:xfrm>
            <a:off x="196850" y="6842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5602" name="TextBox 10"/>
          <p:cNvSpPr>
            <a:spLocks noChangeArrowheads="1"/>
          </p:cNvSpPr>
          <p:nvPr/>
        </p:nvSpPr>
        <p:spPr bwMode="auto">
          <a:xfrm>
            <a:off x="655638" y="1195388"/>
            <a:ext cx="5826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Ø"/>
            </a:pPr>
            <a:r>
              <a:rPr lang="zh-CN" sz="3200" b="1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</a:rPr>
              <a:t>“</a:t>
            </a:r>
            <a:r>
              <a:rPr lang="zh-CN" altLang="en-US" sz="3200" b="1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</a:rPr>
              <a:t>的”</a:t>
            </a: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742950" y="2969210"/>
            <a:ext cx="22320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zh-CN" altLang="en-US" sz="2800" b="1">
                <a:latin typeface="华文隶书" charset="0"/>
                <a:ea typeface="华文隶书" charset="0"/>
                <a:cs typeface="华文隶书" charset="0"/>
              </a:rPr>
              <a:t>读一读</a:t>
            </a:r>
          </a:p>
        </p:txBody>
      </p:sp>
      <p:sp>
        <p:nvSpPr>
          <p:cNvPr id="25604" name="圆角矩形 12"/>
          <p:cNvSpPr>
            <a:spLocks noChangeArrowheads="1"/>
          </p:cNvSpPr>
          <p:nvPr/>
        </p:nvSpPr>
        <p:spPr bwMode="auto">
          <a:xfrm>
            <a:off x="1532821" y="3834719"/>
            <a:ext cx="6115050" cy="2704108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TW" sz="2800" dirty="0" smtClean="0">
              <a:solidFill>
                <a:srgbClr val="000000"/>
              </a:solidFill>
              <a:latin typeface="华文仿宋" charset="0"/>
              <a:ea typeface="华文仿宋" charset="0"/>
              <a:cs typeface="华文仿宋" charset="0"/>
              <a:sym typeface="华文楷体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800" dirty="0" smtClean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黑</a:t>
            </a:r>
            <a:r>
              <a:rPr lang="zh-TW" altLang="en-US" sz="2800" dirty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的   红</a:t>
            </a:r>
            <a:r>
              <a:rPr lang="zh-TW" altLang="en-US" sz="2800" dirty="0" smtClean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的    </a:t>
            </a:r>
            <a:r>
              <a:rPr lang="zh-TW" altLang="en-US" sz="2800" dirty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贵的   </a:t>
            </a:r>
            <a:r>
              <a:rPr lang="zh-TW" altLang="en-US" sz="2800" dirty="0" smtClean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便宜的    </a:t>
            </a:r>
            <a:r>
              <a:rPr lang="zh-TW" altLang="en-US" sz="2800" dirty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流利的</a:t>
            </a:r>
          </a:p>
          <a:p>
            <a:pPr>
              <a:lnSpc>
                <a:spcPct val="150000"/>
              </a:lnSpc>
            </a:pPr>
            <a:r>
              <a:rPr lang="zh-TW" altLang="en-US" sz="2800" dirty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中国的   外国的   图书馆的   </a:t>
            </a:r>
            <a:r>
              <a:rPr lang="zh-TW" altLang="en-US" sz="2800" dirty="0" smtClean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学院的</a:t>
            </a:r>
            <a:endParaRPr lang="en-US" altLang="zh-TW" sz="2800" dirty="0" smtClean="0">
              <a:solidFill>
                <a:srgbClr val="000000"/>
              </a:solidFill>
              <a:latin typeface="华文仿宋" charset="0"/>
              <a:ea typeface="华文仿宋" charset="0"/>
              <a:cs typeface="华文仿宋" charset="0"/>
              <a:sym typeface="华文楷体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吃的  买的   带的    拿的</a:t>
            </a:r>
            <a:endParaRPr lang="en-US" altLang="zh-TW" sz="2800" dirty="0" smtClean="0">
              <a:solidFill>
                <a:srgbClr val="000000"/>
              </a:solidFill>
              <a:latin typeface="华文仿宋" charset="0"/>
              <a:ea typeface="华文仿宋" charset="0"/>
              <a:cs typeface="华文仿宋" charset="0"/>
              <a:sym typeface="华文楷体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800" dirty="0" smtClean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这件黑</a:t>
            </a:r>
            <a:r>
              <a:rPr lang="zh-TW" altLang="en-US" sz="2800" dirty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的       那间</a:t>
            </a:r>
            <a:r>
              <a:rPr lang="zh-TW" altLang="en-US" sz="2800" dirty="0" smtClean="0">
                <a:solidFill>
                  <a:srgbClr val="000000"/>
                </a:solidFill>
                <a:latin typeface="华文仿宋" charset="0"/>
                <a:ea typeface="华文仿宋" charset="0"/>
                <a:cs typeface="华文仿宋" charset="0"/>
                <a:sym typeface="华文楷体" charset="0"/>
              </a:rPr>
              <a:t>便宜的</a:t>
            </a:r>
            <a:endParaRPr lang="zh-TW" altLang="en-US" sz="2800" dirty="0">
              <a:solidFill>
                <a:srgbClr val="000000"/>
              </a:solidFill>
              <a:latin typeface="华文仿宋" charset="0"/>
              <a:ea typeface="华文仿宋" charset="0"/>
              <a:cs typeface="华文仿宋" charset="0"/>
              <a:sym typeface="华文楷体" charset="0"/>
            </a:endParaRPr>
          </a:p>
          <a:p>
            <a:pPr>
              <a:lnSpc>
                <a:spcPct val="150000"/>
              </a:lnSpc>
            </a:pPr>
            <a:endParaRPr lang="zh-CN" altLang="en-US" sz="2800" dirty="0">
              <a:solidFill>
                <a:srgbClr val="000000"/>
              </a:solidFill>
              <a:latin typeface="华文仿宋" charset="0"/>
              <a:ea typeface="华文仿宋" charset="0"/>
              <a:cs typeface="华文仿宋" charset="0"/>
              <a:sym typeface="华文楷体" charset="0"/>
            </a:endParaRPr>
          </a:p>
        </p:txBody>
      </p:sp>
      <p:sp>
        <p:nvSpPr>
          <p:cNvPr id="25605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语 言 点</a:t>
            </a:r>
            <a:r>
              <a:rPr lang="zh-CN" altLang="en-US" sz="3200" b="1">
                <a:latin typeface="微软雅黑" charset="0"/>
                <a:ea typeface="微软雅黑" charset="0"/>
                <a:cs typeface="微软雅黑" charset="0"/>
                <a:sym typeface="Calibri" charset="0"/>
              </a:rPr>
              <a:t>  </a:t>
            </a:r>
            <a:r>
              <a:rPr lang="zh-CN" altLang="en-US" sz="3200" b="1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Key Points</a:t>
            </a:r>
          </a:p>
        </p:txBody>
      </p:sp>
      <p:pic>
        <p:nvPicPr>
          <p:cNvPr id="25606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9475" y="2589798"/>
            <a:ext cx="1112838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圆角矩形 12"/>
          <p:cNvSpPr>
            <a:spLocks noChangeArrowheads="1"/>
          </p:cNvSpPr>
          <p:nvPr/>
        </p:nvSpPr>
        <p:spPr bwMode="auto">
          <a:xfrm>
            <a:off x="1377675" y="1935161"/>
            <a:ext cx="6729412" cy="6461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461812" y="2009773"/>
            <a:ext cx="6226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X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的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=N.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X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：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Adj.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，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N.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，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V.…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…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）</a:t>
            </a:r>
            <a:endParaRPr lang="zh-CN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116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93950" y="2524125"/>
            <a:ext cx="4713288" cy="933450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kumimoji="0" lang="zh-CN" altLang="en-US" sz="4800" dirty="0" smtClean="0">
                <a:latin typeface="华文楷体"/>
                <a:ea typeface="华文楷体"/>
                <a:cs typeface="华文楷体"/>
              </a:rPr>
              <a:t>你的国家</a:t>
            </a:r>
            <a:r>
              <a:rPr kumimoji="0" lang="en-US" altLang="zh-CN" sz="4800" dirty="0" smtClean="0">
                <a:latin typeface="华文楷体"/>
                <a:ea typeface="华文楷体"/>
                <a:cs typeface="华文楷体"/>
              </a:rPr>
              <a:t>VS</a:t>
            </a:r>
            <a:r>
              <a:rPr kumimoji="0" lang="zh-CN" altLang="en-US" sz="4800" dirty="0" smtClean="0">
                <a:latin typeface="华文楷体"/>
                <a:ea typeface="华文楷体"/>
                <a:cs typeface="华文楷体"/>
              </a:rPr>
              <a:t>中国</a:t>
            </a:r>
          </a:p>
        </p:txBody>
      </p:sp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chemeClr val="tx2"/>
                </a:solidFill>
                <a:latin typeface="华文隶书"/>
                <a:ea typeface="华文隶书"/>
                <a:cs typeface="华文隶书"/>
              </a:rPr>
              <a:t>话题讨论</a:t>
            </a:r>
            <a:r>
              <a:rPr lang="en-US" altLang="zh-CN" sz="4000" b="1" dirty="0">
                <a:solidFill>
                  <a:schemeClr val="tx2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en-US" altLang="zh-CN" sz="3600" b="1" dirty="0">
                <a:solidFill>
                  <a:schemeClr val="tx2"/>
                </a:solidFill>
                <a:latin typeface="华文隶书"/>
                <a:ea typeface="华文隶书"/>
                <a:cs typeface="华文隶书"/>
              </a:rPr>
              <a:t>   Topic</a:t>
            </a:r>
            <a:endParaRPr lang="zh-CN" altLang="en-US" sz="4400" b="1" dirty="0">
              <a:solidFill>
                <a:schemeClr val="tx2"/>
              </a:solidFill>
              <a:latin typeface="华文隶书"/>
              <a:ea typeface="华文隶书"/>
              <a:cs typeface="华文隶书"/>
            </a:endParaRPr>
          </a:p>
        </p:txBody>
      </p:sp>
      <p:sp>
        <p:nvSpPr>
          <p:cNvPr id="7" name="弧 4"/>
          <p:cNvSpPr>
            <a:spLocks/>
          </p:cNvSpPr>
          <p:nvPr/>
        </p:nvSpPr>
        <p:spPr bwMode="auto">
          <a:xfrm>
            <a:off x="0" y="1193800"/>
            <a:ext cx="2393950" cy="47879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188"/>
              <a:gd name="T2" fmla="*/ 705 w 21600"/>
              <a:gd name="T3" fmla="*/ 43188 h 43188"/>
              <a:gd name="T4" fmla="*/ 0 w 21600"/>
              <a:gd name="T5" fmla="*/ 21600 h 43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pic>
        <p:nvPicPr>
          <p:cNvPr id="8" name="Picture 5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6075" y="1771650"/>
            <a:ext cx="2505075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弧 6"/>
          <p:cNvSpPr>
            <a:spLocks/>
          </p:cNvSpPr>
          <p:nvPr/>
        </p:nvSpPr>
        <p:spPr bwMode="auto">
          <a:xfrm flipH="1">
            <a:off x="6661150" y="1119188"/>
            <a:ext cx="2493963" cy="47879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188"/>
              <a:gd name="T2" fmla="*/ 705 w 21600"/>
              <a:gd name="T3" fmla="*/ 43188 h 43188"/>
              <a:gd name="T4" fmla="*/ 0 w 21600"/>
              <a:gd name="T5" fmla="*/ 21600 h 43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pic>
        <p:nvPicPr>
          <p:cNvPr id="10" name="Picture 7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113" y="1865313"/>
            <a:ext cx="26797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6631" name="文本框 1"/>
          <p:cNvSpPr txBox="1">
            <a:spLocks noChangeArrowheads="1"/>
          </p:cNvSpPr>
          <p:nvPr/>
        </p:nvSpPr>
        <p:spPr bwMode="auto">
          <a:xfrm>
            <a:off x="2854325" y="3954463"/>
            <a:ext cx="3262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charset="0"/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zh-CN" altLang="en-US" dirty="0" smtClean="0">
                <a:latin typeface="华文楷体" charset="0"/>
                <a:ea typeface="华文楷体" charset="0"/>
                <a:cs typeface="华文楷体" charset="0"/>
              </a:rPr>
              <a:t>天气、吃的、住的</a:t>
            </a:r>
            <a:r>
              <a:rPr lang="en-US" altLang="zh-CN" dirty="0" smtClean="0">
                <a:latin typeface="华文楷体" charset="0"/>
                <a:ea typeface="华文楷体" charset="0"/>
                <a:cs typeface="华文楷体" charset="0"/>
              </a:rPr>
              <a:t>……</a:t>
            </a:r>
          </a:p>
          <a:p>
            <a:r>
              <a:rPr lang="zh-CN" altLang="en-US" dirty="0" smtClean="0">
                <a:latin typeface="华文楷体" charset="0"/>
                <a:ea typeface="华文楷体" charset="0"/>
                <a:cs typeface="华文楷体" charset="0"/>
              </a:rPr>
              <a:t>比、极了</a:t>
            </a:r>
            <a:endParaRPr lang="zh-CN" altLang="en-US" dirty="0">
              <a:latin typeface="华文楷体" charset="0"/>
              <a:ea typeface="华文楷体" charset="0"/>
              <a:cs typeface="华文楷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309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4697412" y="1300163"/>
            <a:ext cx="3481387" cy="428783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926013" y="1376363"/>
            <a:ext cx="2881312" cy="290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两个多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小时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几个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小时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多少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小时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两个小时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三天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过去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/>
        </p:nvSpPr>
        <p:spPr bwMode="auto">
          <a:xfrm>
            <a:off x="2289112" y="1181100"/>
            <a:ext cx="32766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smtClean="0">
                <a:latin typeface="GB Pinyinok-B" pitchFamily="2" charset="-122"/>
                <a:ea typeface="GB Pinyinok-B" pitchFamily="2" charset="-122"/>
              </a:rPr>
              <a:t>xi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oshí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/>
                <a:sym typeface="楷体" charset="-122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uòqù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chèshān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l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ǜ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  <a:sym typeface="楷体" charset="-122"/>
              </a:rPr>
              <a:t>yàn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  <a:sym typeface="楷体" charset="-122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  <a:sym typeface="楷体" charset="-122"/>
              </a:rPr>
              <a:t>zi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shòuhuòyuán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shì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2" y="1233488"/>
            <a:ext cx="3627437" cy="138271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小时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过去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衬衫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绿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样子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售货员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试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659312" y="1385888"/>
            <a:ext cx="3011487" cy="468471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887913" y="1462088"/>
            <a:ext cx="2881312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一件</a:t>
            </a:r>
            <a:r>
              <a:rPr lang="zh-CN" altLang="en-US" sz="2400" dirty="0" smtClean="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衬衫</a:t>
            </a:r>
            <a:endParaRPr lang="en-US" altLang="zh-CN" sz="2400" dirty="0">
              <a:solidFill>
                <a:srgbClr val="FF66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白</a:t>
            </a:r>
            <a:r>
              <a:rPr lang="zh-CN" altLang="en-US" sz="2400" dirty="0" smtClean="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衬衫</a:t>
            </a:r>
            <a:endParaRPr lang="en-US" altLang="zh-CN" sz="2400" dirty="0">
              <a:solidFill>
                <a:srgbClr val="FF66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绿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衬衫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绿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衬衫的</a:t>
            </a:r>
            <a:r>
              <a:rPr lang="zh-CN" altLang="en-US" sz="2400" dirty="0" smtClean="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样子</a:t>
            </a:r>
            <a:endParaRPr lang="en-US" altLang="zh-CN" sz="2400" dirty="0">
              <a:solidFill>
                <a:srgbClr val="FF66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旗袍的样子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6600"/>
                </a:solidFill>
                <a:latin typeface="华文楷体" pitchFamily="2" charset="-122"/>
                <a:ea typeface="华文楷体" pitchFamily="2" charset="-122"/>
              </a:rPr>
              <a:t>样子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很好看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484188" y="2806700"/>
            <a:ext cx="3575050" cy="20828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小时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过去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衬衫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绿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样子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售货员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试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Rectangle 6"/>
          <p:cNvSpPr>
            <a:spLocks noGrp="1" noChangeArrowheads="1"/>
          </p:cNvSpPr>
          <p:nvPr/>
        </p:nvSpPr>
        <p:spPr bwMode="auto">
          <a:xfrm>
            <a:off x="2289112" y="1181100"/>
            <a:ext cx="32766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smtClean="0">
                <a:latin typeface="GB Pinyinok-B" pitchFamily="2" charset="-122"/>
                <a:ea typeface="GB Pinyinok-B" pitchFamily="2" charset="-122"/>
              </a:rPr>
              <a:t>xi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oshí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/>
                <a:sym typeface="楷体" charset="-122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uòqù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chèshān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l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ǜ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  <a:sym typeface="楷体" charset="-122"/>
              </a:rPr>
              <a:t>yàn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  <a:sym typeface="楷体" charset="-122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  <a:sym typeface="楷体" charset="-122"/>
              </a:rPr>
              <a:t>zi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shòuhuòyuán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shì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466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bldLvl="0" autoUpdateAnimBg="0"/>
      <p:bldP spid="9" grpId="1" bldLvl="0" autoUpdateAnimBg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499100" y="1300163"/>
            <a:ext cx="2539999" cy="428783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573713" y="1439863"/>
            <a:ext cx="2881312" cy="399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那个售</a:t>
            </a:r>
            <a:r>
              <a:rPr lang="zh-CN" altLang="en-US" sz="2400" dirty="0" smtClean="0">
                <a:solidFill>
                  <a:srgbClr val="0000FF"/>
                </a:solidFill>
                <a:latin typeface="华文楷体" pitchFamily="2" charset="-122"/>
                <a:ea typeface="华文楷体" pitchFamily="2" charset="-122"/>
              </a:rPr>
              <a:t>货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员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售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书</a:t>
            </a:r>
            <a:r>
              <a:rPr lang="zh-CN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售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楼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房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试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衣服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试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穿 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试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试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385762" y="4891088"/>
            <a:ext cx="4554538" cy="138271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小时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过去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衬衫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绿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样子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售货员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试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/>
        </p:nvSpPr>
        <p:spPr bwMode="auto">
          <a:xfrm>
            <a:off x="2289112" y="1181100"/>
            <a:ext cx="3276600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smtClean="0">
                <a:latin typeface="GB Pinyinok-B" pitchFamily="2" charset="-122"/>
                <a:ea typeface="GB Pinyinok-B" pitchFamily="2" charset="-122"/>
              </a:rPr>
              <a:t>xi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oshí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/>
                <a:sym typeface="楷体" charset="-122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uòqù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chèshān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l</a:t>
            </a:r>
            <a:r>
              <a:rPr kumimoji="1" lang="en-US" altLang="zh-CN" sz="2800" dirty="0" err="1" smtClean="0">
                <a:latin typeface="GB Pinyinok-B"/>
                <a:cs typeface="GB Pinyinok-B"/>
              </a:rPr>
              <a:t>ǜ</a:t>
            </a:r>
            <a:endParaRPr kumimoji="1" lang="en-US" altLang="zh-CN" sz="2800" dirty="0" smtClean="0">
              <a:latin typeface="GB Pinyinok-B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  <a:sym typeface="楷体" charset="-122"/>
              </a:rPr>
              <a:t>yàn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  <a:sym typeface="楷体" charset="-122"/>
              </a:rPr>
              <a:t>ɡ</a:t>
            </a:r>
            <a:r>
              <a:rPr kumimoji="1" lang="en-US" altLang="zh-CN" sz="2800" dirty="0" err="1" smtClean="0">
                <a:latin typeface="GB Pinyinok-B"/>
                <a:ea typeface="GB Pinyinok-B" pitchFamily="2" charset="-122"/>
                <a:cs typeface="GB Pinyinok-B"/>
                <a:sym typeface="楷体" charset="-122"/>
              </a:rPr>
              <a:t>zi</a:t>
            </a:r>
            <a:endParaRPr lang="en-US" altLang="zh-CN" sz="2800" dirty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shòuhuòyuán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shì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215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194300" y="908050"/>
            <a:ext cx="3084513" cy="361779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9900" y="1146175"/>
            <a:ext cx="1554163" cy="519906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旗袍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已经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商店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极了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422900" y="984249"/>
            <a:ext cx="2881313" cy="3257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件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旗袍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这件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旗袍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那件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旗袍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卖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旗袍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卖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东西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/>
        </p:nvSpPr>
        <p:spPr bwMode="auto">
          <a:xfrm>
            <a:off x="1822587" y="1181100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qípáo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smtClean="0">
                <a:latin typeface="GB Pinyinok-B" pitchFamily="2" charset="-122"/>
                <a:ea typeface="GB Pinyinok-B" pitchFamily="2" charset="-122"/>
              </a:rPr>
              <a:t>m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en-US" altLang="zh-CN" sz="2800" dirty="0" err="1">
                <a:latin typeface="GB Pinyinok-B" pitchFamily="2" charset="-122"/>
                <a:ea typeface="GB Pinyinok-B" pitchFamily="2" charset="-122"/>
                <a:sym typeface="楷体" charset="-122"/>
              </a:rPr>
              <a:t>i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zhōn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shì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yǐjīn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shān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diàn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jíle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yídìn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36563" y="1233487"/>
            <a:ext cx="3055937" cy="140095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485811" y="2742457"/>
            <a:ext cx="3635238" cy="74453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3829050" y="4904120"/>
            <a:ext cx="3084513" cy="137603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4057650" y="4904120"/>
            <a:ext cx="2881313" cy="148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中式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衣服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中式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饭店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291013" y="1257300"/>
            <a:ext cx="2566987" cy="48768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451350" y="1774825"/>
            <a:ext cx="2305050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你觉得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2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合适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合适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挺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合适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的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比较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合适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合适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非常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合适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合适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极了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461963" y="1303339"/>
            <a:ext cx="3594100" cy="145256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61127" y="1252408"/>
            <a:ext cx="1554162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觉得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合适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短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高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公分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麻烦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000" y="3306027"/>
            <a:ext cx="2778020" cy="3069373"/>
          </a:xfrm>
          <a:prstGeom prst="rect">
            <a:avLst/>
          </a:prstGeom>
        </p:spPr>
      </p:pic>
      <p:pic>
        <p:nvPicPr>
          <p:cNvPr id="10" name="图片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6163" y="2022475"/>
            <a:ext cx="55245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6"/>
          <p:cNvSpPr>
            <a:spLocks noGrp="1" noChangeArrowheads="1"/>
          </p:cNvSpPr>
          <p:nvPr/>
        </p:nvSpPr>
        <p:spPr bwMode="auto">
          <a:xfrm>
            <a:off x="2274856" y="1206500"/>
            <a:ext cx="19605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juéde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héshì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smtClean="0">
                <a:latin typeface="GB Pinyinok-B" pitchFamily="2" charset="-122"/>
                <a:ea typeface="GB Pinyinok-B" pitchFamily="2" charset="-122"/>
              </a:rPr>
              <a:t>du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 dirty="0" smtClean="0">
                <a:latin typeface="GB Pinyinok-B" pitchFamily="2" charset="-122"/>
                <a:ea typeface="GB Pinyinok-B" pitchFamily="2" charset="-122"/>
              </a:rPr>
              <a:t>n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/>
                <a:sym typeface="楷体" charset="-122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āo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/>
                <a:sym typeface="楷体" charset="-122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ōngfēn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m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  <a:sym typeface="楷体" charset="-122"/>
              </a:rPr>
              <a:t>áf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  <a:sym typeface="楷体" charset="-122"/>
              </a:rPr>
              <a:t>ɑ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  <a:sym typeface="楷体" charset="-122"/>
              </a:rPr>
              <a:t>n</a:t>
            </a:r>
            <a:endParaRPr lang="en-US" altLang="zh-CN" sz="2800" dirty="0" smtClean="0">
              <a:latin typeface="GB Pinyinok-B" pitchFamily="2" charset="-122"/>
              <a:ea typeface="GB Pinyinok-B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4329113" y="838200"/>
            <a:ext cx="2566987" cy="24638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/>
        </p:nvSpPr>
        <p:spPr bwMode="auto">
          <a:xfrm>
            <a:off x="4502150" y="758825"/>
            <a:ext cx="2305050" cy="274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短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长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高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矮</a:t>
            </a:r>
            <a:r>
              <a:rPr lang="en-US" altLang="zh-CN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低</a:t>
            </a:r>
            <a:endParaRPr lang="en-US" altLang="zh-CN" sz="2400" b="1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短两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公分</a:t>
            </a:r>
            <a:endParaRPr lang="en-US" altLang="zh-CN" sz="24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  高三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公分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411163" y="2763838"/>
            <a:ext cx="3594100" cy="216376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253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61127" y="1252408"/>
            <a:ext cx="1554162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觉得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合适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短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高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公分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麻烦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23863" y="4991100"/>
            <a:ext cx="3594100" cy="73659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auto">
          <a:xfrm>
            <a:off x="4481513" y="3581400"/>
            <a:ext cx="4065587" cy="27305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3" name="Rectangle 3"/>
          <p:cNvSpPr>
            <a:spLocks noGrp="1" noChangeArrowheads="1"/>
          </p:cNvSpPr>
          <p:nvPr/>
        </p:nvSpPr>
        <p:spPr bwMode="auto">
          <a:xfrm>
            <a:off x="4933950" y="3679825"/>
            <a:ext cx="291465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A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：</a:t>
            </a: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_______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B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：太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麻烦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您了。   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A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：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_______</a:t>
            </a: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en-US" altLang="zh-CN" sz="2400" b="1" dirty="0" smtClean="0">
                <a:latin typeface="华文楷体" pitchFamily="2" charset="-122"/>
                <a:ea typeface="华文楷体" pitchFamily="2" charset="-122"/>
              </a:rPr>
              <a:t>B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：不用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麻烦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2349500" y="1206500"/>
            <a:ext cx="19605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juéde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héshì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smtClean="0">
                <a:latin typeface="GB Pinyinok-B" pitchFamily="2" charset="-122"/>
                <a:ea typeface="GB Pinyinok-B" pitchFamily="2" charset="-122"/>
              </a:rPr>
              <a:t>du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ǎ</a:t>
            </a:r>
            <a:r>
              <a:rPr lang="en-US" altLang="zh-CN" sz="2800" dirty="0" smtClean="0">
                <a:latin typeface="GB Pinyinok-B" pitchFamily="2" charset="-122"/>
                <a:ea typeface="GB Pinyinok-B" pitchFamily="2" charset="-122"/>
              </a:rPr>
              <a:t>n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/>
                <a:sym typeface="楷体" charset="-122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āo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/>
                <a:sym typeface="楷体" charset="-122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ōngfēn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máfan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  <a:sym typeface="楷体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809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bldLvl="0" autoUpdateAnimBg="0"/>
      <p:bldP spid="6147" grpId="1" bldLvl="0" autoUpdateAnimBg="0"/>
      <p:bldP spid="6151" grpId="0" animBg="1"/>
      <p:bldP spid="11" grpId="0" animBg="1"/>
      <p:bldP spid="12" grpId="0" animBg="1"/>
      <p:bldP spid="13" grpId="0" bldLvl="0" autoUpdateAnimBg="0"/>
      <p:bldP spid="13" grpId="1" bldLvl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469900" y="11842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小时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过去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绿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样子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售货员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试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4580" name="Rectangle 3"/>
          <p:cNvSpPr txBox="1">
            <a:spLocks noChangeArrowheads="1"/>
          </p:cNvSpPr>
          <p:nvPr/>
        </p:nvSpPr>
        <p:spPr bwMode="auto">
          <a:xfrm>
            <a:off x="3253527" y="1163508"/>
            <a:ext cx="1554162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觉得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合适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短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高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公分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麻烦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729929" y="1140279"/>
            <a:ext cx="1554162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en-US" sz="2800" b="1" dirty="0">
                <a:latin typeface="华文楷体" pitchFamily="2" charset="-122"/>
                <a:ea typeface="华文楷体" pitchFamily="2" charset="-122"/>
              </a:rPr>
              <a:t>衬衫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丝绸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西服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184150" y="4529139"/>
            <a:ext cx="8056563" cy="83026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201613" y="892175"/>
            <a:ext cx="6262687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792163" y="1739900"/>
            <a:ext cx="5824537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5" name="Rectangle 9"/>
          <p:cNvSpPr>
            <a:spLocks noChangeArrowheads="1"/>
          </p:cNvSpPr>
          <p:nvPr/>
        </p:nvSpPr>
        <p:spPr bwMode="auto">
          <a:xfrm>
            <a:off x="881063" y="1027113"/>
            <a:ext cx="5278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两个小时过去了，你要的衣服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还没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买。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06" name="Rectangle 10"/>
          <p:cNvSpPr>
            <a:spLocks noChangeArrowheads="1"/>
          </p:cNvSpPr>
          <p:nvPr/>
        </p:nvSpPr>
        <p:spPr bwMode="auto">
          <a:xfrm>
            <a:off x="1538288" y="1922463"/>
            <a:ext cx="5492750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谁说我没有买？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我已经买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衬衫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07" name="AutoShape 12"/>
          <p:cNvSpPr>
            <a:spLocks noChangeArrowheads="1"/>
          </p:cNvSpPr>
          <p:nvPr/>
        </p:nvSpPr>
        <p:spPr bwMode="auto">
          <a:xfrm>
            <a:off x="163513" y="2698751"/>
            <a:ext cx="3011487" cy="8191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8" name="AutoShape 13"/>
          <p:cNvSpPr>
            <a:spLocks noChangeArrowheads="1"/>
          </p:cNvSpPr>
          <p:nvPr/>
        </p:nvSpPr>
        <p:spPr bwMode="auto">
          <a:xfrm>
            <a:off x="765175" y="3668713"/>
            <a:ext cx="7007225" cy="7635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9" name="Rectangle 18"/>
          <p:cNvSpPr>
            <a:spLocks noChangeArrowheads="1"/>
          </p:cNvSpPr>
          <p:nvPr/>
        </p:nvSpPr>
        <p:spPr bwMode="auto">
          <a:xfrm>
            <a:off x="893763" y="2706688"/>
            <a:ext cx="2547937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你要的旗袍呢？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10" name="Rectangle 19"/>
          <p:cNvSpPr>
            <a:spLocks noChangeArrowheads="1"/>
          </p:cNvSpPr>
          <p:nvPr/>
        </p:nvSpPr>
        <p:spPr bwMode="auto">
          <a:xfrm>
            <a:off x="1587500" y="3770313"/>
            <a:ext cx="5872077" cy="539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刚才看的旗袍都不错，我真想都买了。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11" name="Text Box 20"/>
          <p:cNvSpPr txBox="1">
            <a:spLocks noChangeArrowheads="1"/>
          </p:cNvSpPr>
          <p:nvPr/>
        </p:nvSpPr>
        <p:spPr bwMode="auto">
          <a:xfrm>
            <a:off x="901700" y="4683125"/>
            <a:ext cx="74612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我们还有时间，可以再多看看。这件绿的怎么样？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</p:txBody>
      </p:sp>
      <p:sp>
        <p:nvSpPr>
          <p:cNvPr id="25612" name="AutoShape 21"/>
          <p:cNvSpPr>
            <a:spLocks noChangeArrowheads="1"/>
          </p:cNvSpPr>
          <p:nvPr/>
        </p:nvSpPr>
        <p:spPr bwMode="auto">
          <a:xfrm>
            <a:off x="239713" y="4826000"/>
            <a:ext cx="8054975" cy="596900"/>
          </a:xfrm>
          <a:prstGeom prst="horizontalScroll">
            <a:avLst>
              <a:gd name="adj" fmla="val 8815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561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rgbClr val="00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52" y="991749"/>
            <a:ext cx="548008" cy="54800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54" y="2875879"/>
            <a:ext cx="548008" cy="54800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59" y="4714250"/>
            <a:ext cx="548008" cy="54800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720" y="1815827"/>
            <a:ext cx="614964" cy="61496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420" y="3733527"/>
            <a:ext cx="614964" cy="614964"/>
          </a:xfrm>
          <a:prstGeom prst="rect">
            <a:avLst/>
          </a:prstGeom>
        </p:spPr>
      </p:pic>
      <p:sp>
        <p:nvSpPr>
          <p:cNvPr id="24" name="AutoShape 13"/>
          <p:cNvSpPr>
            <a:spLocks noChangeArrowheads="1"/>
          </p:cNvSpPr>
          <p:nvPr/>
        </p:nvSpPr>
        <p:spPr bwMode="auto">
          <a:xfrm>
            <a:off x="777875" y="5446713"/>
            <a:ext cx="7439025" cy="11445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1600200" y="5548313"/>
            <a:ext cx="6070600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啊，这件漂亮极了，颜色、样子都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刚才看的旗袍好。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120" y="5511527"/>
            <a:ext cx="614964" cy="6149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184151" y="4681539"/>
            <a:ext cx="3829050" cy="83026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201613" y="892175"/>
            <a:ext cx="3455987" cy="7064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792163" y="1701800"/>
            <a:ext cx="5824537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5" name="Rectangle 9"/>
          <p:cNvSpPr>
            <a:spLocks noChangeArrowheads="1"/>
          </p:cNvSpPr>
          <p:nvPr/>
        </p:nvSpPr>
        <p:spPr bwMode="auto">
          <a:xfrm>
            <a:off x="881063" y="1027113"/>
            <a:ext cx="5278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您可以试一试。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06" name="Rectangle 10"/>
          <p:cNvSpPr>
            <a:spLocks noChangeArrowheads="1"/>
          </p:cNvSpPr>
          <p:nvPr/>
        </p:nvSpPr>
        <p:spPr bwMode="auto">
          <a:xfrm>
            <a:off x="1538288" y="1884363"/>
            <a:ext cx="5492750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好。我觉得这件大点儿，是不是？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07" name="AutoShape 12"/>
          <p:cNvSpPr>
            <a:spLocks noChangeArrowheads="1"/>
          </p:cNvSpPr>
          <p:nvPr/>
        </p:nvSpPr>
        <p:spPr bwMode="auto">
          <a:xfrm>
            <a:off x="163513" y="2647951"/>
            <a:ext cx="6465887" cy="10858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8" name="AutoShape 13"/>
          <p:cNvSpPr>
            <a:spLocks noChangeArrowheads="1"/>
          </p:cNvSpPr>
          <p:nvPr/>
        </p:nvSpPr>
        <p:spPr bwMode="auto">
          <a:xfrm>
            <a:off x="765175" y="3821113"/>
            <a:ext cx="7007225" cy="7635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9" name="Rectangle 18"/>
          <p:cNvSpPr>
            <a:spLocks noChangeArrowheads="1"/>
          </p:cNvSpPr>
          <p:nvPr/>
        </p:nvSpPr>
        <p:spPr bwMode="auto">
          <a:xfrm>
            <a:off x="893763" y="2655888"/>
            <a:ext cx="5329237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我给您换一件小的。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这件是三十八号，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比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那件</a:t>
            </a:r>
            <a:r>
              <a:rPr lang="zh-CN" altLang="en-US" sz="2400" u="sng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小两号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您再拿去试试吧。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10" name="Rectangle 19"/>
          <p:cNvSpPr>
            <a:spLocks noChangeArrowheads="1"/>
          </p:cNvSpPr>
          <p:nvPr/>
        </p:nvSpPr>
        <p:spPr bwMode="auto">
          <a:xfrm>
            <a:off x="1587500" y="3922713"/>
            <a:ext cx="5872077" cy="539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这件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那件合适，宋华，你看怎么样？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11" name="Text Box 20"/>
          <p:cNvSpPr txBox="1">
            <a:spLocks noChangeArrowheads="1"/>
          </p:cNvSpPr>
          <p:nvPr/>
        </p:nvSpPr>
        <p:spPr bwMode="auto">
          <a:xfrm>
            <a:off x="901700" y="4835525"/>
            <a:ext cx="426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我觉得这件太短了。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</p:txBody>
      </p:sp>
      <p:sp>
        <p:nvSpPr>
          <p:cNvPr id="25612" name="AutoShape 21"/>
          <p:cNvSpPr>
            <a:spLocks noChangeArrowheads="1"/>
          </p:cNvSpPr>
          <p:nvPr/>
        </p:nvSpPr>
        <p:spPr bwMode="auto">
          <a:xfrm>
            <a:off x="239713" y="4978400"/>
            <a:ext cx="8054975" cy="596900"/>
          </a:xfrm>
          <a:prstGeom prst="horizontalScroll">
            <a:avLst>
              <a:gd name="adj" fmla="val 8815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561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rgbClr val="00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59" y="4866650"/>
            <a:ext cx="548008" cy="54800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720" y="1777727"/>
            <a:ext cx="614964" cy="61496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420" y="3885927"/>
            <a:ext cx="614964" cy="614964"/>
          </a:xfrm>
          <a:prstGeom prst="rect">
            <a:avLst/>
          </a:prstGeom>
        </p:spPr>
      </p:pic>
      <p:sp>
        <p:nvSpPr>
          <p:cNvPr id="24" name="AutoShape 13"/>
          <p:cNvSpPr>
            <a:spLocks noChangeArrowheads="1"/>
          </p:cNvSpPr>
          <p:nvPr/>
        </p:nvSpPr>
        <p:spPr bwMode="auto">
          <a:xfrm>
            <a:off x="777875" y="5484813"/>
            <a:ext cx="8175625" cy="11445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1600200" y="5586413"/>
            <a:ext cx="7226300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对，您比我高，得穿长点儿的，我再给您找找。有了，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这件红的</a:t>
            </a:r>
            <a:r>
              <a:rPr lang="zh-CN" altLang="en-US" sz="2400" u="sng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比</a:t>
            </a:r>
            <a:r>
              <a:rPr lang="zh-CN" altLang="en-US" sz="2400" u="sng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那件绿的</a:t>
            </a:r>
            <a:r>
              <a:rPr lang="zh-CN" altLang="en-US" sz="2400" u="sng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长两公分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。您再试一试这件。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120" y="5549627"/>
            <a:ext cx="614964" cy="614964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233" y="967350"/>
            <a:ext cx="545599" cy="545599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533" y="2770750"/>
            <a:ext cx="545599" cy="545599"/>
          </a:xfrm>
          <a:prstGeom prst="rect">
            <a:avLst/>
          </a:prstGeom>
        </p:spPr>
      </p:pic>
      <p:sp>
        <p:nvSpPr>
          <p:cNvPr id="30" name="AutoShape 12"/>
          <p:cNvSpPr>
            <a:spLocks noChangeArrowheads="1"/>
          </p:cNvSpPr>
          <p:nvPr/>
        </p:nvSpPr>
        <p:spPr bwMode="auto">
          <a:xfrm>
            <a:off x="6189663" y="546100"/>
            <a:ext cx="2636837" cy="1119188"/>
          </a:xfrm>
          <a:prstGeom prst="cloudCallout">
            <a:avLst>
              <a:gd name="adj1" fmla="val -52945"/>
              <a:gd name="adj2" fmla="val 52799"/>
            </a:avLst>
          </a:prstGeom>
          <a:solidFill>
            <a:schemeClr val="accent6">
              <a:lumMod val="20000"/>
              <a:lumOff val="80000"/>
            </a:schemeClr>
          </a:solidFill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 sz="2000" dirty="0" smtClean="0"/>
              <a:t>Buying</a:t>
            </a:r>
            <a:r>
              <a:rPr lang="zh-CN" altLang="en-US" sz="2000" dirty="0" smtClean="0"/>
              <a:t> </a:t>
            </a:r>
            <a:r>
              <a:rPr lang="en-US" altLang="zh-CN" sz="2000" dirty="0" smtClean="0"/>
              <a:t>clothes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933647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allAtOnce" bldLvl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184151" y="3208339"/>
            <a:ext cx="3625850" cy="83026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792163" y="723900"/>
            <a:ext cx="7691437" cy="85407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6" name="Rectangle 10"/>
          <p:cNvSpPr>
            <a:spLocks noChangeArrowheads="1"/>
          </p:cNvSpPr>
          <p:nvPr/>
        </p:nvSpPr>
        <p:spPr bwMode="auto">
          <a:xfrm>
            <a:off x="1538288" y="906463"/>
            <a:ext cx="6386512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小姐，太麻烦您了，真不好意思。这件很合适。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07" name="AutoShape 12"/>
          <p:cNvSpPr>
            <a:spLocks noChangeArrowheads="1"/>
          </p:cNvSpPr>
          <p:nvPr/>
        </p:nvSpPr>
        <p:spPr bwMode="auto">
          <a:xfrm>
            <a:off x="163513" y="1593851"/>
            <a:ext cx="5119687" cy="819149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8" name="AutoShape 13"/>
          <p:cNvSpPr>
            <a:spLocks noChangeArrowheads="1"/>
          </p:cNvSpPr>
          <p:nvPr/>
        </p:nvSpPr>
        <p:spPr bwMode="auto">
          <a:xfrm>
            <a:off x="765175" y="2411413"/>
            <a:ext cx="3362325" cy="7635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609" name="Rectangle 18"/>
          <p:cNvSpPr>
            <a:spLocks noChangeArrowheads="1"/>
          </p:cNvSpPr>
          <p:nvPr/>
        </p:nvSpPr>
        <p:spPr bwMode="auto">
          <a:xfrm>
            <a:off x="893763" y="1601788"/>
            <a:ext cx="4249737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这件红旗袍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那件绿的漂亮。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10" name="Rectangle 19"/>
          <p:cNvSpPr>
            <a:spLocks noChangeArrowheads="1"/>
          </p:cNvSpPr>
          <p:nvPr/>
        </p:nvSpPr>
        <p:spPr bwMode="auto">
          <a:xfrm>
            <a:off x="1587500" y="2525713"/>
            <a:ext cx="5872077" cy="539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可是也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贵多了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5611" name="Text Box 20"/>
          <p:cNvSpPr txBox="1">
            <a:spLocks noChangeArrowheads="1"/>
          </p:cNvSpPr>
          <p:nvPr/>
        </p:nvSpPr>
        <p:spPr bwMode="auto">
          <a:xfrm>
            <a:off x="901700" y="3362325"/>
            <a:ext cx="3187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比那件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贵多少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？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</p:txBody>
      </p:sp>
      <p:sp>
        <p:nvSpPr>
          <p:cNvPr id="25612" name="AutoShape 21"/>
          <p:cNvSpPr>
            <a:spLocks noChangeArrowheads="1"/>
          </p:cNvSpPr>
          <p:nvPr/>
        </p:nvSpPr>
        <p:spPr bwMode="auto">
          <a:xfrm>
            <a:off x="239713" y="3886200"/>
            <a:ext cx="8054975" cy="596900"/>
          </a:xfrm>
          <a:prstGeom prst="horizontalScroll">
            <a:avLst>
              <a:gd name="adj" fmla="val 8815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5613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课</a:t>
            </a:r>
            <a:r>
              <a:rPr lang="en-US" altLang="zh-CN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文</a:t>
            </a:r>
            <a:r>
              <a:rPr lang="en-US" altLang="zh-CN" sz="3600" b="1">
                <a:solidFill>
                  <a:srgbClr val="000000"/>
                </a:solidFill>
                <a:latin typeface="华文隶书" pitchFamily="2" charset="-122"/>
                <a:ea typeface="华文隶书" pitchFamily="2" charset="-122"/>
              </a:rPr>
              <a:t>   Text</a:t>
            </a:r>
            <a:endParaRPr lang="zh-CN" altLang="en-US" sz="4400" b="1">
              <a:solidFill>
                <a:srgbClr val="00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54" y="1770979"/>
            <a:ext cx="548008" cy="54800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59" y="3393450"/>
            <a:ext cx="548008" cy="54800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720" y="799827"/>
            <a:ext cx="614964" cy="614964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420" y="2476227"/>
            <a:ext cx="614964" cy="614964"/>
          </a:xfrm>
          <a:prstGeom prst="rect">
            <a:avLst/>
          </a:prstGeom>
        </p:spPr>
      </p:pic>
      <p:sp>
        <p:nvSpPr>
          <p:cNvPr id="24" name="AutoShape 13"/>
          <p:cNvSpPr>
            <a:spLocks noChangeArrowheads="1"/>
          </p:cNvSpPr>
          <p:nvPr/>
        </p:nvSpPr>
        <p:spPr bwMode="auto">
          <a:xfrm>
            <a:off x="777875" y="4075113"/>
            <a:ext cx="2613025" cy="7889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1600200" y="4329113"/>
            <a:ext cx="60706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贵九十块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120" y="4139927"/>
            <a:ext cx="614964" cy="614964"/>
          </a:xfrm>
          <a:prstGeom prst="rect">
            <a:avLst/>
          </a:prstGeom>
        </p:spPr>
      </p:pic>
      <p:sp>
        <p:nvSpPr>
          <p:cNvPr id="27" name="AutoShape 2"/>
          <p:cNvSpPr>
            <a:spLocks noChangeArrowheads="1"/>
          </p:cNvSpPr>
          <p:nvPr/>
        </p:nvSpPr>
        <p:spPr bwMode="auto">
          <a:xfrm>
            <a:off x="184151" y="4884739"/>
            <a:ext cx="3829050" cy="83026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" name="Text Box 20"/>
          <p:cNvSpPr txBox="1">
            <a:spLocks noChangeArrowheads="1"/>
          </p:cNvSpPr>
          <p:nvPr/>
        </p:nvSpPr>
        <p:spPr bwMode="auto">
          <a:xfrm>
            <a:off x="901700" y="5038725"/>
            <a:ext cx="426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丝绸的当然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贵一点儿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Arial" pitchFamily="34" charset="0"/>
              </a:rPr>
              <a:t>。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  <a:sym typeface="Arial" pitchFamily="34" charset="0"/>
            </a:endParaRPr>
          </a:p>
        </p:txBody>
      </p:sp>
      <p:sp>
        <p:nvSpPr>
          <p:cNvPr id="29" name="AutoShape 21"/>
          <p:cNvSpPr>
            <a:spLocks noChangeArrowheads="1"/>
          </p:cNvSpPr>
          <p:nvPr/>
        </p:nvSpPr>
        <p:spPr bwMode="auto">
          <a:xfrm>
            <a:off x="239713" y="5181600"/>
            <a:ext cx="8054975" cy="596900"/>
          </a:xfrm>
          <a:prstGeom prst="horizontalScroll">
            <a:avLst>
              <a:gd name="adj" fmla="val 8815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59" y="5069850"/>
            <a:ext cx="548008" cy="548008"/>
          </a:xfrm>
          <a:prstGeom prst="rect">
            <a:avLst/>
          </a:prstGeom>
        </p:spPr>
      </p:pic>
      <p:sp>
        <p:nvSpPr>
          <p:cNvPr id="31" name="AutoShape 13"/>
          <p:cNvSpPr>
            <a:spLocks noChangeArrowheads="1"/>
          </p:cNvSpPr>
          <p:nvPr/>
        </p:nvSpPr>
        <p:spPr bwMode="auto">
          <a:xfrm>
            <a:off x="777875" y="5688013"/>
            <a:ext cx="8175625" cy="114458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>
            <a:solidFill>
              <a:srgbClr val="0033CC"/>
            </a:solidFill>
            <a:bevel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" name="Rectangle 19"/>
          <p:cNvSpPr>
            <a:spLocks noChangeArrowheads="1"/>
          </p:cNvSpPr>
          <p:nvPr/>
        </p:nvSpPr>
        <p:spPr bwMode="auto">
          <a:xfrm>
            <a:off x="1600200" y="5789613"/>
            <a:ext cx="7226300" cy="89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好吧，我就买这件。宋华，现在该去买你的了。你穿多大号的？想不想试试那套西服？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120" y="5752827"/>
            <a:ext cx="614964" cy="61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000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6626" name="圆角矩形 12"/>
          <p:cNvSpPr>
            <a:spLocks noChangeArrowheads="1"/>
          </p:cNvSpPr>
          <p:nvPr/>
        </p:nvSpPr>
        <p:spPr bwMode="auto">
          <a:xfrm>
            <a:off x="1741489" y="2860675"/>
            <a:ext cx="3109911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6627" name="矩形 8"/>
          <p:cNvSpPr>
            <a:spLocks noChangeArrowheads="1"/>
          </p:cNvSpPr>
          <p:nvPr/>
        </p:nvSpPr>
        <p:spPr bwMode="auto">
          <a:xfrm>
            <a:off x="581025" y="1930400"/>
            <a:ext cx="3825875" cy="522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r>
              <a:rPr lang="en-US" altLang="zh-CN" sz="2800" dirty="0">
                <a:solidFill>
                  <a:srgbClr val="0C0C0C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我已经买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了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衬衫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了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。</a:t>
            </a:r>
            <a:endParaRPr lang="zh-CN" altLang="en-US" sz="2800" b="1" dirty="0">
              <a:latin typeface="华文楷体" pitchFamily="2" charset="-122"/>
              <a:ea typeface="华文楷体" pitchFamily="2" charset="-122"/>
              <a:sym typeface="华文楷体" pitchFamily="2" charset="-122"/>
            </a:endParaRPr>
          </a:p>
        </p:txBody>
      </p:sp>
      <p:sp>
        <p:nvSpPr>
          <p:cNvPr id="26628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“了</a:t>
            </a:r>
            <a:r>
              <a:rPr lang="en-US" altLang="zh-CN" sz="28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……</a:t>
            </a:r>
            <a:r>
              <a:rPr lang="zh-CN" altLang="en-US" sz="28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了” 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1838325" y="2922588"/>
            <a:ext cx="3305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V.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了</a:t>
            </a:r>
            <a:r>
              <a:rPr lang="en-US" altLang="zh-CN" sz="2800" b="1" baseline="-25000" dirty="0" smtClean="0"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 baseline="-250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zh-CN" sz="2800" b="1" dirty="0">
                <a:latin typeface="华文楷体" pitchFamily="2" charset="-122"/>
                <a:ea typeface="华文楷体" pitchFamily="2" charset="-122"/>
              </a:rPr>
              <a:t>…</a:t>
            </a:r>
            <a:r>
              <a:rPr lang="zh-CN" altLang="zh-CN" sz="2800" b="1" dirty="0" smtClean="0">
                <a:latin typeface="华文楷体" pitchFamily="2" charset="-122"/>
                <a:ea typeface="华文楷体" pitchFamily="2" charset="-122"/>
              </a:rPr>
              <a:t>…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了</a:t>
            </a:r>
            <a:r>
              <a:rPr lang="en-US" altLang="zh-CN" sz="2800" b="1" baseline="-25000" dirty="0" smtClean="0"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。 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6630" name="圆角矩形 12"/>
          <p:cNvSpPr>
            <a:spLocks noChangeArrowheads="1"/>
          </p:cNvSpPr>
          <p:nvPr/>
        </p:nvSpPr>
        <p:spPr bwMode="auto">
          <a:xfrm>
            <a:off x="595313" y="4087813"/>
            <a:ext cx="5378767" cy="719137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我吃了饭了。</a:t>
            </a:r>
            <a:r>
              <a:rPr lang="zh-CN" altLang="zh-CN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（</a:t>
            </a:r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不用再吃了</a:t>
            </a:r>
            <a:r>
              <a:rPr lang="en-US" altLang="zh-CN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……</a:t>
            </a:r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）</a:t>
            </a:r>
            <a:endParaRPr lang="zh-CN" altLang="en-US" sz="24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26631" name="圆角矩形 12"/>
          <p:cNvSpPr>
            <a:spLocks noChangeArrowheads="1"/>
          </p:cNvSpPr>
          <p:nvPr/>
        </p:nvSpPr>
        <p:spPr bwMode="auto">
          <a:xfrm>
            <a:off x="590550" y="5273675"/>
            <a:ext cx="6280149" cy="7207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我去了长城了。（我知道长城的样子</a:t>
            </a:r>
            <a:r>
              <a:rPr lang="en-US" altLang="zh-CN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……</a:t>
            </a:r>
            <a:r>
              <a:rPr lang="zh-CN" altLang="en-US" sz="2400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）</a:t>
            </a:r>
            <a:endParaRPr lang="zh-CN" altLang="en-US" sz="2400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26632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10" name="线形标注 3 (带边框和强调线) 6"/>
          <p:cNvSpPr>
            <a:spLocks/>
          </p:cNvSpPr>
          <p:nvPr/>
        </p:nvSpPr>
        <p:spPr bwMode="auto">
          <a:xfrm>
            <a:off x="5283200" y="1485900"/>
            <a:ext cx="3302000" cy="2311400"/>
          </a:xfrm>
          <a:prstGeom prst="accentBorderCallout3">
            <a:avLst>
              <a:gd name="adj1" fmla="val 91543"/>
              <a:gd name="adj2" fmla="val -7974"/>
              <a:gd name="adj3" fmla="val 103493"/>
              <a:gd name="adj4" fmla="val -45666"/>
              <a:gd name="adj5" fmla="val 103640"/>
              <a:gd name="adj6" fmla="val -86176"/>
              <a:gd name="adj7" fmla="val 87780"/>
              <a:gd name="adj8" fmla="val -86038"/>
            </a:avLst>
          </a:prstGeom>
          <a:noFill/>
          <a:ln w="9525">
            <a:solidFill>
              <a:srgbClr val="F78126"/>
            </a:solidFill>
            <a:prstDash val="dot"/>
            <a:round/>
            <a:headEnd/>
            <a:tailEnd/>
          </a:ln>
        </p:spPr>
        <p:txBody>
          <a:bodyPr/>
          <a:lstStyle/>
          <a:p>
            <a:r>
              <a:rPr lang="en-US" altLang="zh-CN" dirty="0" smtClean="0"/>
              <a:t>These</a:t>
            </a:r>
            <a:r>
              <a:rPr lang="zh-CN" altLang="en-US" dirty="0" smtClean="0"/>
              <a:t> </a:t>
            </a:r>
            <a:r>
              <a:rPr lang="en-US" altLang="zh-CN" dirty="0" smtClean="0"/>
              <a:t>two</a:t>
            </a:r>
            <a:r>
              <a:rPr lang="zh-CN" altLang="en-US" dirty="0" smtClean="0"/>
              <a:t> </a:t>
            </a:r>
            <a:r>
              <a:rPr lang="en-US" altLang="zh-CN" dirty="0" smtClean="0"/>
              <a:t>particles</a:t>
            </a:r>
            <a:r>
              <a:rPr lang="zh-CN" altLang="en-US" dirty="0" smtClean="0"/>
              <a:t> </a:t>
            </a:r>
            <a:r>
              <a:rPr lang="en-US" altLang="zh-CN" dirty="0" smtClean="0"/>
              <a:t>together</a:t>
            </a:r>
            <a:r>
              <a:rPr lang="zh-CN" altLang="en-US" dirty="0" smtClean="0"/>
              <a:t> </a:t>
            </a:r>
            <a:r>
              <a:rPr lang="en-US" altLang="zh-CN" dirty="0" smtClean="0"/>
              <a:t>indicate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completion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realization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of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action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expressed</a:t>
            </a:r>
            <a:r>
              <a:rPr lang="zh-CN" altLang="en-US" dirty="0" smtClean="0"/>
              <a:t> </a:t>
            </a:r>
            <a:r>
              <a:rPr lang="en-US" altLang="zh-CN" dirty="0" smtClean="0"/>
              <a:t>by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verb.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They</a:t>
            </a:r>
            <a:r>
              <a:rPr lang="zh-CN" altLang="en-US" dirty="0" smtClean="0"/>
              <a:t> </a:t>
            </a:r>
            <a:r>
              <a:rPr lang="en-US" altLang="zh-CN" dirty="0" smtClean="0"/>
              <a:t>also</a:t>
            </a:r>
            <a:r>
              <a:rPr lang="zh-CN" altLang="en-US" dirty="0" smtClean="0"/>
              <a:t> </a:t>
            </a:r>
            <a:r>
              <a:rPr lang="en-US" altLang="zh-CN" dirty="0" smtClean="0"/>
              <a:t>emphasize</a:t>
            </a:r>
            <a:r>
              <a:rPr lang="zh-CN" altLang="en-US" dirty="0" smtClean="0"/>
              <a:t> </a:t>
            </a:r>
            <a:r>
              <a:rPr lang="en-US" altLang="zh-CN" dirty="0" smtClean="0"/>
              <a:t>that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event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or</a:t>
            </a:r>
            <a:r>
              <a:rPr lang="zh-CN" altLang="en-US" dirty="0" smtClean="0"/>
              <a:t> </a:t>
            </a:r>
            <a:r>
              <a:rPr lang="en-US" altLang="zh-CN" dirty="0" smtClean="0"/>
              <a:t>situation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has</a:t>
            </a:r>
            <a:r>
              <a:rPr lang="zh-CN" altLang="en-US" dirty="0" smtClean="0"/>
              <a:t> </a:t>
            </a:r>
            <a:r>
              <a:rPr lang="en-US" altLang="zh-CN" dirty="0" smtClean="0"/>
              <a:t>already</a:t>
            </a:r>
            <a:r>
              <a:rPr lang="zh-CN" altLang="en-US" dirty="0" smtClean="0"/>
              <a:t> </a:t>
            </a:r>
            <a:r>
              <a:rPr lang="en-US" altLang="zh-CN" dirty="0" smtClean="0"/>
              <a:t>occurred.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93650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9699" name="TextBox 10"/>
          <p:cNvSpPr>
            <a:spLocks noChangeArrowheads="1"/>
          </p:cNvSpPr>
          <p:nvPr/>
        </p:nvSpPr>
        <p:spPr bwMode="auto">
          <a:xfrm>
            <a:off x="655638" y="1130300"/>
            <a:ext cx="630396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The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complement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of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 </a:t>
            </a:r>
            <a:r>
              <a:rPr lang="en-US" altLang="zh-CN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quantity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29700" name="矩形 8"/>
          <p:cNvSpPr>
            <a:spLocks noChangeArrowheads="1"/>
          </p:cNvSpPr>
          <p:nvPr/>
        </p:nvSpPr>
        <p:spPr bwMode="auto">
          <a:xfrm>
            <a:off x="1501775" y="2384425"/>
            <a:ext cx="4195763" cy="461963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  <a:sym typeface="华文楷体" pitchFamily="2" charset="-122"/>
              </a:rPr>
              <a:t>贵九十块。</a:t>
            </a:r>
            <a:endParaRPr lang="zh-CN" altLang="en-US" sz="2400" b="1" dirty="0">
              <a:solidFill>
                <a:srgbClr val="3366FF"/>
              </a:solidFill>
              <a:latin typeface="华文楷体" pitchFamily="2" charset="-122"/>
              <a:ea typeface="华文楷体" pitchFamily="2" charset="-122"/>
              <a:sym typeface="华文楷体" pitchFamily="2" charset="-122"/>
            </a:endParaRPr>
          </a:p>
        </p:txBody>
      </p:sp>
      <p:pic>
        <p:nvPicPr>
          <p:cNvPr id="29701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525" y="2511425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</p:pic>
      <p:pic>
        <p:nvPicPr>
          <p:cNvPr id="29702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100" y="2008188"/>
            <a:ext cx="1112838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</p:spPr>
      </p:pic>
      <p:sp>
        <p:nvSpPr>
          <p:cNvPr id="29703" name="Rectangle 20"/>
          <p:cNvSpPr>
            <a:spLocks noChangeArrowheads="1"/>
          </p:cNvSpPr>
          <p:nvPr/>
        </p:nvSpPr>
        <p:spPr bwMode="auto">
          <a:xfrm>
            <a:off x="1481138" y="1909118"/>
            <a:ext cx="14157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贵多少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？</a:t>
            </a: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9704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29705" name="圆角矩形 3"/>
          <p:cNvSpPr>
            <a:spLocks noChangeArrowheads="1"/>
          </p:cNvSpPr>
          <p:nvPr/>
        </p:nvSpPr>
        <p:spPr bwMode="auto">
          <a:xfrm>
            <a:off x="1165225" y="3082925"/>
            <a:ext cx="6111875" cy="646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9706" name="Text Box 8"/>
          <p:cNvSpPr txBox="1">
            <a:spLocks noChangeArrowheads="1"/>
          </p:cNvSpPr>
          <p:nvPr/>
        </p:nvSpPr>
        <p:spPr bwMode="auto">
          <a:xfrm>
            <a:off x="1255713" y="3178175"/>
            <a:ext cx="66230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dirty="0" err="1" smtClean="0">
                <a:latin typeface="华文楷体" pitchFamily="2" charset="-122"/>
                <a:ea typeface="华文楷体" pitchFamily="2" charset="-122"/>
              </a:rPr>
              <a:t>Adj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.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+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一点儿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多了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/Num.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+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M.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9707" name="Text Box 5"/>
          <p:cNvSpPr txBox="1">
            <a:spLocks noChangeArrowheads="1"/>
          </p:cNvSpPr>
          <p:nvPr/>
        </p:nvSpPr>
        <p:spPr bwMode="auto">
          <a:xfrm>
            <a:off x="739775" y="3902075"/>
            <a:ext cx="1316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隶书" pitchFamily="2" charset="-122"/>
                <a:ea typeface="华文隶书" pitchFamily="2" charset="-122"/>
              </a:rPr>
              <a:t>读一读</a:t>
            </a:r>
          </a:p>
        </p:txBody>
      </p:sp>
      <p:sp>
        <p:nvSpPr>
          <p:cNvPr id="29708" name="圆角矩形 12"/>
          <p:cNvSpPr>
            <a:spLocks noChangeArrowheads="1"/>
          </p:cNvSpPr>
          <p:nvPr/>
        </p:nvSpPr>
        <p:spPr bwMode="auto">
          <a:xfrm>
            <a:off x="838200" y="4752975"/>
            <a:ext cx="6951663" cy="1519238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仿宋" pitchFamily="2" charset="-122"/>
                <a:ea typeface="华文仿宋" pitchFamily="2" charset="-122"/>
              </a:rPr>
              <a:t>贵三十块钱   便宜六百块   </a:t>
            </a:r>
            <a:endParaRPr lang="en-US" altLang="zh-CN" sz="28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仿宋" pitchFamily="2" charset="-122"/>
                <a:ea typeface="华文仿宋" pitchFamily="2" charset="-122"/>
              </a:rPr>
              <a:t>长两公分   短五公分</a:t>
            </a:r>
            <a:r>
              <a:rPr lang="zh-CN" altLang="zh-CN" sz="28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800" b="1" dirty="0" smtClean="0">
                <a:latin typeface="华文仿宋" pitchFamily="2" charset="-122"/>
                <a:ea typeface="华文仿宋" pitchFamily="2" charset="-122"/>
              </a:rPr>
              <a:t>   多一个   少四十张 </a:t>
            </a:r>
            <a:endParaRPr lang="zh-CN" altLang="zh-CN" sz="2800" b="1" dirty="0">
              <a:latin typeface="华文仿宋" pitchFamily="2" charset="-122"/>
              <a:ea typeface="华文仿宋" pitchFamily="2" charset="-122"/>
            </a:endParaRPr>
          </a:p>
        </p:txBody>
      </p:sp>
      <p:pic>
        <p:nvPicPr>
          <p:cNvPr id="29709" name="图片 2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6600" y="3597275"/>
            <a:ext cx="1112838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>
            <a:spLocks noChangeArrowheads="1"/>
          </p:cNvSpPr>
          <p:nvPr/>
        </p:nvSpPr>
        <p:spPr bwMode="auto">
          <a:xfrm>
            <a:off x="196850" y="684213"/>
            <a:ext cx="8764588" cy="60086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6FFFF"/>
              </a:gs>
              <a:gs pos="64999">
                <a:srgbClr val="EBFEFF"/>
              </a:gs>
              <a:gs pos="100000">
                <a:srgbClr val="E4FEFF"/>
              </a:gs>
            </a:gsLst>
            <a:lin ang="5400000" scaled="1"/>
          </a:gradFill>
          <a:ln w="9525">
            <a:solidFill>
              <a:srgbClr val="D5E8EA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29698" name="圆角矩形 3"/>
          <p:cNvSpPr>
            <a:spLocks noChangeArrowheads="1"/>
          </p:cNvSpPr>
          <p:nvPr/>
        </p:nvSpPr>
        <p:spPr bwMode="auto">
          <a:xfrm>
            <a:off x="1484313" y="2411413"/>
            <a:ext cx="2311400" cy="647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29699" name="TextBox 10"/>
          <p:cNvSpPr>
            <a:spLocks noChangeArrowheads="1"/>
          </p:cNvSpPr>
          <p:nvPr/>
        </p:nvSpPr>
        <p:spPr bwMode="auto">
          <a:xfrm>
            <a:off x="655638" y="1130300"/>
            <a:ext cx="24622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“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比</a:t>
            </a:r>
            <a:r>
              <a:rPr lang="zh-CN" altLang="en-US" sz="28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”  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pitchFamily="2" charset="-122"/>
                <a:ea typeface="华文楷体" pitchFamily="2" charset="-122"/>
                <a:sym typeface="Britannic Bold" pitchFamily="34" charset="0"/>
              </a:rPr>
              <a:t>字句</a:t>
            </a:r>
            <a:endParaRPr lang="zh-CN" altLang="en-US" sz="3200" b="1" dirty="0">
              <a:solidFill>
                <a:srgbClr val="FF3300"/>
              </a:solidFill>
              <a:latin typeface="华文楷体" pitchFamily="2" charset="-122"/>
              <a:ea typeface="华文楷体" pitchFamily="2" charset="-122"/>
              <a:sym typeface="Britannic Bold" pitchFamily="34" charset="0"/>
            </a:endParaRPr>
          </a:p>
        </p:txBody>
      </p:sp>
      <p:sp>
        <p:nvSpPr>
          <p:cNvPr id="29702" name="Text Box 8"/>
          <p:cNvSpPr txBox="1">
            <a:spLocks noChangeArrowheads="1"/>
          </p:cNvSpPr>
          <p:nvPr/>
        </p:nvSpPr>
        <p:spPr bwMode="auto">
          <a:xfrm>
            <a:off x="1711325" y="2444750"/>
            <a:ext cx="20986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A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比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B</a:t>
            </a:r>
            <a:r>
              <a:rPr lang="zh-CN" altLang="zh-CN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dirty="0" err="1" smtClean="0">
                <a:latin typeface="华文楷体" pitchFamily="2" charset="-122"/>
                <a:ea typeface="华文楷体" pitchFamily="2" charset="-122"/>
              </a:rPr>
              <a:t>Adj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.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9706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语 言 点</a:t>
            </a:r>
            <a:r>
              <a:rPr lang="zh-CN" altLang="en-US" sz="3200" b="1">
                <a:latin typeface="微软雅黑" pitchFamily="34" charset="-122"/>
                <a:ea typeface="微软雅黑" pitchFamily="34" charset="-122"/>
                <a:sym typeface="Calibri" pitchFamily="34" charset="0"/>
              </a:rPr>
              <a:t>  </a:t>
            </a:r>
            <a:r>
              <a:rPr lang="zh-CN" altLang="en-US" sz="3200" b="1">
                <a:latin typeface="华文隶书" pitchFamily="2" charset="-122"/>
                <a:ea typeface="华文隶书" pitchFamily="2" charset="-122"/>
                <a:sym typeface="Calibri" pitchFamily="34" charset="0"/>
              </a:rPr>
              <a:t>Key Points</a:t>
            </a:r>
          </a:p>
        </p:txBody>
      </p:sp>
      <p:sp>
        <p:nvSpPr>
          <p:cNvPr id="29707" name="AutoShape 7"/>
          <p:cNvSpPr>
            <a:spLocks noChangeArrowheads="1"/>
          </p:cNvSpPr>
          <p:nvPr/>
        </p:nvSpPr>
        <p:spPr bwMode="auto">
          <a:xfrm>
            <a:off x="3762375" y="1736725"/>
            <a:ext cx="1527175" cy="2014538"/>
          </a:xfrm>
          <a:prstGeom prst="bracketPair">
            <a:avLst>
              <a:gd name="adj" fmla="val 16667"/>
            </a:avLst>
          </a:prstGeom>
          <a:gradFill rotWithShape="1">
            <a:gsLst>
              <a:gs pos="0">
                <a:srgbClr val="FFF2ED"/>
              </a:gs>
              <a:gs pos="65001">
                <a:srgbClr val="FFDDCF"/>
              </a:gs>
              <a:gs pos="100000">
                <a:srgbClr val="FFD1BB"/>
              </a:gs>
            </a:gsLst>
            <a:lin ang="5400000" scaled="1"/>
          </a:gradFill>
          <a:ln w="9525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SzPct val="100000"/>
              <a:buFont typeface="Wingdings" pitchFamily="2" charset="2"/>
              <a:buChar char="v"/>
            </a:pPr>
            <a:endParaRPr lang="zh-CN" altLang="en-US" sz="3200">
              <a:solidFill>
                <a:srgbClr val="0C0C0C"/>
              </a:solidFill>
              <a:latin typeface="Calibri" pitchFamily="34" charset="0"/>
            </a:endParaRPr>
          </a:p>
        </p:txBody>
      </p:sp>
      <p:sp>
        <p:nvSpPr>
          <p:cNvPr id="17" name="Rectangle 6"/>
          <p:cNvSpPr>
            <a:spLocks noGrp="1" noChangeArrowheads="1"/>
          </p:cNvSpPr>
          <p:nvPr/>
        </p:nvSpPr>
        <p:spPr bwMode="auto">
          <a:xfrm>
            <a:off x="3733800" y="1890713"/>
            <a:ext cx="1500188" cy="189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一点儿</a:t>
            </a:r>
            <a:endParaRPr lang="zh-CN" altLang="en-US" sz="2400" dirty="0">
              <a:latin typeface="华文楷体" pitchFamily="2" charset="-122"/>
              <a:ea typeface="华文楷体" pitchFamily="2" charset="-122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zh-CN" altLang="en-US" sz="2000" dirty="0">
              <a:latin typeface="华文楷体" pitchFamily="2" charset="-122"/>
              <a:ea typeface="华文楷体" pitchFamily="2" charset="-122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多了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en-US" altLang="zh-CN" sz="2000" dirty="0" smtClean="0">
              <a:latin typeface="华文楷体" pitchFamily="2" charset="-122"/>
              <a:ea typeface="华文楷体" pitchFamily="2" charset="-122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en-US" altLang="zh-CN" sz="2400" dirty="0" err="1" smtClean="0">
                <a:latin typeface="华文楷体" pitchFamily="2" charset="-122"/>
                <a:ea typeface="华文楷体" pitchFamily="2" charset="-122"/>
              </a:rPr>
              <a:t>Num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.+M.</a:t>
            </a:r>
            <a:endParaRPr lang="zh-CN" altLang="en-US" sz="32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3" name="Rectangle 6"/>
          <p:cNvSpPr>
            <a:spLocks noGrp="1" noChangeArrowheads="1"/>
          </p:cNvSpPr>
          <p:nvPr/>
        </p:nvSpPr>
        <p:spPr bwMode="auto">
          <a:xfrm>
            <a:off x="5003800" y="4006850"/>
            <a:ext cx="3568700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（套）西服   贵   </a:t>
            </a:r>
            <a:r>
              <a:rPr lang="en-US" altLang="zh-CN" sz="2400" dirty="0" smtClean="0">
                <a:latin typeface="华文仿宋" pitchFamily="2" charset="-122"/>
                <a:ea typeface="华文仿宋" pitchFamily="2" charset="-122"/>
              </a:rPr>
              <a:t>200</a:t>
            </a: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块钱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zh-CN" sz="2400" dirty="0" smtClean="0">
                <a:latin typeface="华文仿宋" pitchFamily="2" charset="-122"/>
                <a:ea typeface="华文仿宋" pitchFamily="2" charset="-122"/>
              </a:rPr>
              <a:t>（</a:t>
            </a: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双）鞋       小      </a:t>
            </a:r>
            <a:r>
              <a:rPr lang="en-US" altLang="zh-CN" sz="2400" dirty="0" smtClean="0">
                <a:latin typeface="华文仿宋" pitchFamily="2" charset="-122"/>
                <a:ea typeface="华文仿宋" pitchFamily="2" charset="-122"/>
              </a:rPr>
              <a:t>1</a:t>
            </a: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号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zh-CN" sz="2400" dirty="0" smtClean="0">
                <a:latin typeface="华文仿宋" pitchFamily="2" charset="-122"/>
                <a:ea typeface="华文仿宋" pitchFamily="2" charset="-122"/>
              </a:rPr>
              <a:t>（</a:t>
            </a: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件）旗袍   长    一点儿</a:t>
            </a:r>
            <a:endParaRPr lang="en-US" altLang="zh-CN" sz="2400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FontTx/>
              <a:buNone/>
            </a:pPr>
            <a:r>
              <a:rPr lang="zh-CN" altLang="zh-CN" sz="2400" dirty="0" smtClean="0">
                <a:latin typeface="华文仿宋" pitchFamily="2" charset="-122"/>
                <a:ea typeface="华文仿宋" pitchFamily="2" charset="-122"/>
              </a:rPr>
              <a:t>（</a:t>
            </a:r>
            <a:r>
              <a:rPr lang="zh-CN" altLang="en-US" sz="2400" dirty="0" smtClean="0">
                <a:latin typeface="华文仿宋" pitchFamily="2" charset="-122"/>
                <a:ea typeface="华文仿宋" pitchFamily="2" charset="-122"/>
              </a:rPr>
              <a:t>个）楼       楼     多了</a:t>
            </a:r>
            <a:endParaRPr lang="en-US" altLang="zh-CN" sz="2400" dirty="0">
              <a:latin typeface="华文仿宋" pitchFamily="2" charset="-122"/>
              <a:ea typeface="华文仿宋" pitchFamily="2" charset="-122"/>
            </a:endParaRPr>
          </a:p>
        </p:txBody>
      </p:sp>
      <p:sp>
        <p:nvSpPr>
          <p:cNvPr id="24" name="AutoShape 7"/>
          <p:cNvSpPr>
            <a:spLocks noChangeArrowheads="1"/>
          </p:cNvSpPr>
          <p:nvPr/>
        </p:nvSpPr>
        <p:spPr bwMode="auto">
          <a:xfrm>
            <a:off x="5138738" y="3852863"/>
            <a:ext cx="3459162" cy="2409825"/>
          </a:xfrm>
          <a:prstGeom prst="bracketPair">
            <a:avLst>
              <a:gd name="adj" fmla="val 16667"/>
            </a:avLst>
          </a:prstGeom>
          <a:noFill/>
          <a:ln w="25400" cap="flat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25" name="Picture 2" descr="C:\Documents and Settings\lijiang\Local Settings\Temporary Internet Files\Content.IE5\XVK672I4\MC900053865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4745038"/>
            <a:ext cx="1127125" cy="48260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pic>
        <p:nvPicPr>
          <p:cNvPr id="26" name="Picture 3" descr="C:\Documents and Settings\lijiang\Local Settings\Temporary Internet Files\Content.IE5\6K5JAHLV\MC900053868[1]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113" y="4067175"/>
            <a:ext cx="1112837" cy="476250"/>
          </a:xfrm>
          <a:prstGeom prst="rect">
            <a:avLst/>
          </a:prstGeom>
          <a:noFill/>
          <a:ln w="9525">
            <a:noFill/>
            <a:bevel/>
            <a:headEnd/>
            <a:tailEnd/>
          </a:ln>
          <a:effectLst/>
        </p:spPr>
      </p:pic>
      <p:sp>
        <p:nvSpPr>
          <p:cNvPr id="27" name="Rectangle 20"/>
          <p:cNvSpPr>
            <a:spLocks noChangeArrowheads="1"/>
          </p:cNvSpPr>
          <p:nvPr/>
        </p:nvSpPr>
        <p:spPr bwMode="auto">
          <a:xfrm>
            <a:off x="1073150" y="3967311"/>
            <a:ext cx="35702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这件衬衫比那件大多少？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1136650" y="4660255"/>
            <a:ext cx="40247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华文仿宋" pitchFamily="2" charset="-122"/>
                <a:ea typeface="华文仿宋" pitchFamily="2" charset="-122"/>
                <a:sym typeface="华文楷体" pitchFamily="2" charset="-122"/>
              </a:rPr>
              <a:t>这件衬衫比那件大两公分。</a:t>
            </a:r>
            <a:endParaRPr lang="zh-CN" altLang="en-US" sz="2400" b="1" dirty="0">
              <a:solidFill>
                <a:srgbClr val="000000"/>
              </a:solidFill>
              <a:latin typeface="华文仿宋" pitchFamily="2" charset="-122"/>
              <a:ea typeface="华文仿宋" pitchFamily="2" charset="-122"/>
              <a:sym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644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看图说话</a:t>
            </a:r>
            <a:r>
              <a:rPr lang="en-US" altLang="zh-CN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Talking</a:t>
            </a:r>
            <a:endParaRPr lang="zh-CN" altLang="en-US" sz="4400" b="1" dirty="0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弧 4"/>
          <p:cNvSpPr>
            <a:spLocks/>
          </p:cNvSpPr>
          <p:nvPr/>
        </p:nvSpPr>
        <p:spPr bwMode="auto">
          <a:xfrm>
            <a:off x="0" y="1193800"/>
            <a:ext cx="2393950" cy="4787900"/>
          </a:xfrm>
          <a:custGeom>
            <a:avLst/>
            <a:gdLst>
              <a:gd name="T0" fmla="*/ 0 w 21600"/>
              <a:gd name="T1" fmla="*/ 0 h 43188"/>
              <a:gd name="T2" fmla="*/ 78136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5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6075" y="1771650"/>
            <a:ext cx="2505075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弧 6"/>
          <p:cNvSpPr>
            <a:spLocks/>
          </p:cNvSpPr>
          <p:nvPr/>
        </p:nvSpPr>
        <p:spPr bwMode="auto">
          <a:xfrm flipH="1">
            <a:off x="6661150" y="1119188"/>
            <a:ext cx="2493963" cy="4787900"/>
          </a:xfrm>
          <a:custGeom>
            <a:avLst/>
            <a:gdLst>
              <a:gd name="T0" fmla="*/ 0 w 21600"/>
              <a:gd name="T1" fmla="*/ 0 h 43188"/>
              <a:gd name="T2" fmla="*/ 81400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" name="Picture 7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113" y="1865313"/>
            <a:ext cx="26797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00" t="11294" r="35706"/>
          <a:stretch/>
        </p:blipFill>
        <p:spPr>
          <a:xfrm rot="5400000">
            <a:off x="1767098" y="823702"/>
            <a:ext cx="5283200" cy="5642396"/>
          </a:xfrm>
        </p:spPr>
      </p:pic>
    </p:spTree>
    <p:extLst>
      <p:ext uri="{BB962C8B-B14F-4D97-AF65-F5344CB8AC3E}">
        <p14:creationId xmlns:p14="http://schemas.microsoft.com/office/powerpoint/2010/main" xmlns="" val="311987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449263" y="3431533"/>
            <a:ext cx="3340100" cy="61976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bevel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5125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旗袍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卖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中式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已经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商店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极了</a:t>
            </a:r>
            <a:endParaRPr kumimoji="0" lang="en-US" altLang="zh-CN" sz="2800" b="1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smtClean="0">
                <a:latin typeface="华文楷体" pitchFamily="2" charset="-122"/>
                <a:ea typeface="华文楷体" pitchFamily="2" charset="-122"/>
              </a:rPr>
              <a:t>一定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auto">
          <a:xfrm>
            <a:off x="4431828" y="908049"/>
            <a:ext cx="4279369" cy="467156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5" name="Rectangle 5"/>
          <p:cNvSpPr>
            <a:spLocks noGrp="1" noChangeArrowheads="1"/>
          </p:cNvSpPr>
          <p:nvPr/>
        </p:nvSpPr>
        <p:spPr bwMode="auto">
          <a:xfrm>
            <a:off x="4612213" y="1038289"/>
            <a:ext cx="3967688" cy="3744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已经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…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（时间）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…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已经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很长时间了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已经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二十年了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已经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…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VP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）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…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还没</a:t>
            </a:r>
            <a:r>
              <a:rPr lang="en-US" altLang="zh-CN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400" b="1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（呢）</a:t>
            </a:r>
            <a:endParaRPr lang="en-US" altLang="zh-CN" sz="2400" dirty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已经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买旗袍了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还没买旗袍呢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6" name="Rectangle 6"/>
          <p:cNvSpPr>
            <a:spLocks noGrp="1" noChangeArrowheads="1"/>
          </p:cNvSpPr>
          <p:nvPr/>
        </p:nvSpPr>
        <p:spPr bwMode="auto">
          <a:xfrm>
            <a:off x="1934553" y="1181100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qípáo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smtClean="0">
                <a:latin typeface="GB Pinyinok-B" pitchFamily="2" charset="-122"/>
                <a:ea typeface="GB Pinyinok-B" pitchFamily="2" charset="-122"/>
              </a:rPr>
              <a:t>m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en-US" altLang="zh-CN" sz="2800" dirty="0" err="1">
                <a:latin typeface="GB Pinyinok-B" pitchFamily="2" charset="-122"/>
                <a:ea typeface="GB Pinyinok-B" pitchFamily="2" charset="-122"/>
                <a:sym typeface="楷体" charset="-122"/>
              </a:rPr>
              <a:t>i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zhōn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shì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yǐjīn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shān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diàn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jíle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yídìn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animBg="1"/>
      <p:bldP spid="14" grpId="0" animBg="1"/>
      <p:bldP spid="15" grpId="0" bldLvl="0" autoUpdateAnimBg="0"/>
      <p:bldP spid="15" grpId="1" bldLvl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看图说话</a:t>
            </a:r>
            <a:r>
              <a:rPr lang="en-US" altLang="zh-CN" sz="40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 dirty="0" smtClean="0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Talking</a:t>
            </a:r>
            <a:endParaRPr lang="zh-CN" altLang="en-US" sz="4400" b="1" dirty="0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弧 4"/>
          <p:cNvSpPr>
            <a:spLocks/>
          </p:cNvSpPr>
          <p:nvPr/>
        </p:nvSpPr>
        <p:spPr bwMode="auto">
          <a:xfrm>
            <a:off x="0" y="1193800"/>
            <a:ext cx="2393950" cy="4787900"/>
          </a:xfrm>
          <a:custGeom>
            <a:avLst/>
            <a:gdLst>
              <a:gd name="T0" fmla="*/ 0 w 21600"/>
              <a:gd name="T1" fmla="*/ 0 h 43188"/>
              <a:gd name="T2" fmla="*/ 78136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8" name="Picture 5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6075" y="1771650"/>
            <a:ext cx="2505075" cy="334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9" name="弧 6"/>
          <p:cNvSpPr>
            <a:spLocks/>
          </p:cNvSpPr>
          <p:nvPr/>
        </p:nvSpPr>
        <p:spPr bwMode="auto">
          <a:xfrm flipH="1">
            <a:off x="6661150" y="1119188"/>
            <a:ext cx="2493963" cy="4787900"/>
          </a:xfrm>
          <a:custGeom>
            <a:avLst/>
            <a:gdLst>
              <a:gd name="T0" fmla="*/ 0 w 21600"/>
              <a:gd name="T1" fmla="*/ 0 h 43188"/>
              <a:gd name="T2" fmla="*/ 81400 w 21600"/>
              <a:gd name="T3" fmla="*/ 4787900 h 43188"/>
              <a:gd name="T4" fmla="*/ 0 w 21600"/>
              <a:gd name="T5" fmla="*/ 2394615 h 431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188" fill="none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</a:path>
              <a:path w="21600" h="43188" stroke="0" extrusionOk="0">
                <a:moveTo>
                  <a:pt x="0" y="-1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254"/>
                  <a:pt x="12353" y="42808"/>
                  <a:pt x="705" y="43188"/>
                </a:cubicBezTo>
                <a:lnTo>
                  <a:pt x="0" y="21600"/>
                </a:lnTo>
                <a:lnTo>
                  <a:pt x="0" y="-1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66FF">
                  <a:alpha val="17000"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10" name="Picture 7" descr="花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869113" y="1865313"/>
            <a:ext cx="26797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17961" dir="13500000" algn="ctr" rotWithShape="0">
                    <a:srgbClr val="FFFFFF">
                      <a:gamma/>
                      <a:shade val="60000"/>
                      <a:invGamma/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" name="内容占位符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235" t="9177" r="2000"/>
          <a:stretch/>
        </p:blipFill>
        <p:spPr>
          <a:xfrm rot="5400000">
            <a:off x="2849007" y="46593"/>
            <a:ext cx="3702050" cy="7253763"/>
          </a:xfrm>
        </p:spPr>
      </p:pic>
    </p:spTree>
    <p:extLst>
      <p:ext uri="{BB962C8B-B14F-4D97-AF65-F5344CB8AC3E}">
        <p14:creationId xmlns:p14="http://schemas.microsoft.com/office/powerpoint/2010/main" xmlns="" val="290216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194300" y="908050"/>
            <a:ext cx="3084513" cy="2631563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9900" y="1146175"/>
            <a:ext cx="1554163" cy="519906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旗袍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已经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商店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极了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5422900" y="984250"/>
            <a:ext cx="2881313" cy="250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商店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去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商店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买东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西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商店多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极了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说得流利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极了</a:t>
            </a:r>
            <a:endParaRPr lang="en-US" altLang="zh-CN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/>
        </p:nvSpPr>
        <p:spPr bwMode="auto">
          <a:xfrm>
            <a:off x="2121163" y="1181100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qípáo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smtClean="0">
                <a:latin typeface="GB Pinyinok-B" pitchFamily="2" charset="-122"/>
                <a:ea typeface="GB Pinyinok-B" pitchFamily="2" charset="-122"/>
              </a:rPr>
              <a:t>m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  <a:sym typeface="楷体" charset="-122"/>
              </a:rPr>
              <a:t>à</a:t>
            </a:r>
            <a:r>
              <a:rPr lang="en-US" altLang="zh-CN" sz="2800" dirty="0" err="1">
                <a:latin typeface="GB Pinyinok-B" pitchFamily="2" charset="-122"/>
                <a:ea typeface="GB Pinyinok-B" pitchFamily="2" charset="-122"/>
                <a:sym typeface="楷体" charset="-122"/>
              </a:rPr>
              <a:t>i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zhōn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shì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yǐjīn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shān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diàn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jíle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yídìn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楷体" charset="-122"/>
              <a:ea typeface="楷体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23052" y="4138131"/>
            <a:ext cx="3900672" cy="140095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431764" y="5606572"/>
            <a:ext cx="3635238" cy="74453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774866" y="3796302"/>
            <a:ext cx="3084513" cy="199947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/>
        </p:nvSpPr>
        <p:spPr bwMode="auto">
          <a:xfrm>
            <a:off x="4949419" y="3863852"/>
            <a:ext cx="2881313" cy="1480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一定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←→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不一定</a:t>
            </a:r>
            <a:r>
              <a:rPr lang="zh-CN" altLang="en-US" sz="2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一定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很新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   一定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知道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125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8" grpId="0" animBg="1"/>
      <p:bldP spid="9" grpId="0" animBg="1"/>
      <p:bldP spid="10" grpId="0" bldLvl="0" autoUpdateAnimBg="0"/>
      <p:bldP spid="10" grpId="1" bldLvl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4238625" y="936625"/>
            <a:ext cx="3429000" cy="136048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/>
        </p:nvSpPr>
        <p:spPr bwMode="auto">
          <a:xfrm>
            <a:off x="4497388" y="984250"/>
            <a:ext cx="2881312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差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极了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不一定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差</a:t>
            </a:r>
            <a:endParaRPr lang="zh-CN" altLang="en-US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173" name="Rectangle 6"/>
          <p:cNvSpPr>
            <a:spLocks noGrp="1" noChangeArrowheads="1"/>
          </p:cNvSpPr>
          <p:nvPr/>
        </p:nvSpPr>
        <p:spPr bwMode="auto">
          <a:xfrm>
            <a:off x="2004561" y="758825"/>
            <a:ext cx="2060575" cy="5820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chà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kāishǐ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tàij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  <a:sym typeface="楷体" charset="-122"/>
              </a:rPr>
              <a:t>í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quán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tào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shuài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yánsè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hēi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hón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436563" y="796925"/>
            <a:ext cx="2846387" cy="72231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7175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20688" y="1641475"/>
            <a:ext cx="2905125" cy="715963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527708" y="758177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太极拳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颜色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黑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红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auto">
          <a:xfrm>
            <a:off x="4188618" y="2421166"/>
            <a:ext cx="4279369" cy="342865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5" name="Rectangle 5"/>
          <p:cNvSpPr>
            <a:spLocks noGrp="1" noChangeArrowheads="1"/>
          </p:cNvSpPr>
          <p:nvPr/>
        </p:nvSpPr>
        <p:spPr bwMode="auto">
          <a:xfrm>
            <a:off x="4369003" y="2551406"/>
            <a:ext cx="3967688" cy="3744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从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开始</a:t>
            </a:r>
            <a:endParaRPr lang="en-US" altLang="zh-CN" sz="2400" dirty="0" smtClean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 从现在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开始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开始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do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err="1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sth</a:t>
            </a:r>
            <a:r>
              <a:rPr lang="en-US" altLang="zh-CN" sz="2400" dirty="0" smtClean="0">
                <a:solidFill>
                  <a:srgbClr val="3366FF"/>
                </a:solidFill>
                <a:latin typeface="华文楷体" pitchFamily="2" charset="-122"/>
                <a:ea typeface="华文楷体" pitchFamily="2" charset="-122"/>
              </a:rPr>
              <a:t>.</a:t>
            </a:r>
            <a:endParaRPr lang="en-US" altLang="zh-CN" sz="2400" dirty="0">
              <a:solidFill>
                <a:srgbClr val="3366FF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开始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学中文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开始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工作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1" grpId="0" bldLvl="0" autoUpdateAnimBg="0"/>
      <p:bldP spid="9221" grpId="1" bldLvl="0" autoUpdateAnimBg="0"/>
      <p:bldP spid="9223" grpId="0" animBg="1"/>
      <p:bldP spid="9" grpId="0" animBg="1"/>
      <p:bldP spid="14" grpId="0" animBg="1"/>
      <p:bldP spid="15" grpId="0" bldLvl="0" autoUpdateAnimBg="0"/>
      <p:bldP spid="15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4238625" y="936625"/>
            <a:ext cx="3429000" cy="136048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/>
        </p:nvSpPr>
        <p:spPr bwMode="auto">
          <a:xfrm>
            <a:off x="4497388" y="984250"/>
            <a:ext cx="2881312" cy="1327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charset="0"/>
              <a:buChar char="v"/>
              <a:defRPr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学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太极拳</a:t>
            </a:r>
            <a:endParaRPr lang="zh-CN" altLang="en-US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>
                <a:latin typeface="华文楷体"/>
                <a:ea typeface="华文楷体"/>
                <a:cs typeface="华文楷体"/>
              </a:rPr>
              <a:t>     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打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太极</a:t>
            </a:r>
            <a:r>
              <a:rPr lang="zh-CN" altLang="en-US" sz="2400" dirty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拳</a:t>
            </a:r>
          </a:p>
          <a:p>
            <a:pPr marL="342900" indent="-342900">
              <a:spcBef>
                <a:spcPct val="20000"/>
              </a:spcBef>
              <a:buFontTx/>
              <a:buNone/>
              <a:defRPr/>
            </a:pPr>
            <a:endParaRPr lang="zh-CN" altLang="en-US" sz="2400" dirty="0">
              <a:solidFill>
                <a:srgbClr val="FF3300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461962" y="2328863"/>
            <a:ext cx="3500437" cy="144303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19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50994" y="3863032"/>
            <a:ext cx="3210660" cy="6858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4875213" y="2559050"/>
            <a:ext cx="3429000" cy="193977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5205413" y="2563812"/>
            <a:ext cx="2881312" cy="190798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charset="0"/>
              <a:buChar char="v"/>
              <a:defRPr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套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中式衣服</a:t>
            </a:r>
            <a:endParaRPr lang="en-US" altLang="zh-CN" sz="2400" dirty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  <a:buFont typeface="Arial" charset="0"/>
              <a:buNone/>
              <a:defRPr/>
            </a:pPr>
            <a:r>
              <a:rPr lang="zh-CN" altLang="en-US" sz="2400" dirty="0">
                <a:latin typeface="华文楷体"/>
                <a:ea typeface="华文楷体"/>
                <a:cs typeface="华文楷体"/>
              </a:rPr>
              <a:t>   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套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沙发</a:t>
            </a:r>
            <a:endParaRPr lang="en-US" altLang="zh-CN" sz="2400" dirty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  <a:buFont typeface="Arial" charset="0"/>
              <a:buNone/>
              <a:defRPr/>
            </a:pPr>
            <a:r>
              <a:rPr lang="zh-CN" altLang="en-US" sz="2400" dirty="0">
                <a:latin typeface="华文楷体"/>
                <a:ea typeface="华文楷体"/>
                <a:cs typeface="华文楷体"/>
              </a:rPr>
              <a:t>   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一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套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大房子</a:t>
            </a:r>
            <a:endParaRPr lang="zh-CN" altLang="en-US" sz="2400" dirty="0">
              <a:latin typeface="楷体" charset="0"/>
              <a:ea typeface="楷体" charset="0"/>
              <a:cs typeface="楷体" charset="0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4258415" y="4858331"/>
            <a:ext cx="3570288" cy="72072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" name="Rectangle 5"/>
          <p:cNvSpPr>
            <a:spLocks noGrp="1" noChangeArrowheads="1"/>
          </p:cNvSpPr>
          <p:nvPr/>
        </p:nvSpPr>
        <p:spPr bwMode="auto">
          <a:xfrm>
            <a:off x="4449620" y="4817801"/>
            <a:ext cx="31940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帅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极了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一定很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帅</a:t>
            </a:r>
            <a:endParaRPr lang="zh-CN" altLang="en-US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spcBef>
                <a:spcPct val="20000"/>
              </a:spcBef>
              <a:buFontTx/>
              <a:buNone/>
            </a:pPr>
            <a:endParaRPr lang="zh-CN" altLang="en-US" sz="2400" dirty="0">
              <a:solidFill>
                <a:srgbClr val="FF3300"/>
              </a:solidFill>
              <a:latin typeface="楷体" charset="-122"/>
              <a:ea typeface="楷体" charset="-122"/>
            </a:endParaRPr>
          </a:p>
        </p:txBody>
      </p:sp>
      <p:sp>
        <p:nvSpPr>
          <p:cNvPr id="17" name="Rectangle 6"/>
          <p:cNvSpPr>
            <a:spLocks noGrp="1" noChangeArrowheads="1"/>
          </p:cNvSpPr>
          <p:nvPr/>
        </p:nvSpPr>
        <p:spPr bwMode="auto">
          <a:xfrm>
            <a:off x="2097866" y="777486"/>
            <a:ext cx="2060575" cy="5820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chà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kāishǐ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tàij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  <a:sym typeface="楷体" charset="-122"/>
              </a:rPr>
              <a:t>í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quán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tào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shuài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yánsè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hēi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hón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527708" y="758177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太极拳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颜色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黑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红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1" grpId="0" bldLvl="0" autoUpdateAnimBg="0"/>
      <p:bldP spid="9221" grpId="1" bldLvl="0" autoUpdateAnimBg="0"/>
      <p:bldP spid="9223" grpId="0" animBg="1"/>
      <p:bldP spid="9" grpId="0" animBg="1"/>
      <p:bldP spid="10" grpId="0" animBg="1"/>
      <p:bldP spid="12" grpId="0" bldLvl="0" autoUpdateAnimBg="0"/>
      <p:bldP spid="12" grpId="1" bldLvl="0" autoUpdateAnimBg="0"/>
      <p:bldP spid="13" grpId="0" animBg="1"/>
      <p:bldP spid="14" grpId="0" bldLvl="0" autoUpdateAnimBg="0"/>
      <p:bldP spid="14" grpId="1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4238625" y="936625"/>
            <a:ext cx="3429000" cy="136048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/>
        </p:nvSpPr>
        <p:spPr bwMode="auto">
          <a:xfrm>
            <a:off x="4497388" y="984250"/>
            <a:ext cx="2881312" cy="1327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charset="0"/>
              <a:buChar char="v"/>
              <a:defRPr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旗袍的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颜色</a:t>
            </a:r>
            <a:endParaRPr lang="zh-CN" altLang="en-US" sz="2400" dirty="0">
              <a:solidFill>
                <a:srgbClr val="FF0000"/>
              </a:solidFill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  <a:defRPr/>
            </a:pPr>
            <a:r>
              <a:rPr lang="zh-CN" altLang="en-US" sz="2400" dirty="0">
                <a:latin typeface="华文楷体"/>
                <a:ea typeface="华文楷体"/>
                <a:cs typeface="华文楷体"/>
              </a:rPr>
              <a:t>     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什么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颜色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漂亮</a:t>
            </a:r>
            <a:endParaRPr lang="zh-CN" altLang="en-US" sz="2400" dirty="0">
              <a:latin typeface="华文楷体"/>
              <a:ea typeface="华文楷体"/>
              <a:cs typeface="华文楷体"/>
            </a:endParaRPr>
          </a:p>
          <a:p>
            <a:pPr marL="342900" indent="-342900">
              <a:spcBef>
                <a:spcPct val="20000"/>
              </a:spcBef>
              <a:buFontTx/>
              <a:buNone/>
              <a:defRPr/>
            </a:pPr>
            <a:endParaRPr lang="zh-CN" altLang="en-US" sz="2400" dirty="0">
              <a:solidFill>
                <a:srgbClr val="FF3300"/>
              </a:solidFill>
              <a:latin typeface="楷体" charset="0"/>
              <a:ea typeface="楷体" charset="0"/>
              <a:cs typeface="楷体" charset="0"/>
            </a:endParaRP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421428" y="4503968"/>
            <a:ext cx="3226714" cy="2102409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819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4875213" y="2559050"/>
            <a:ext cx="3429000" cy="193977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/>
        </p:nvSpPr>
        <p:spPr bwMode="auto">
          <a:xfrm>
            <a:off x="5205413" y="2563812"/>
            <a:ext cx="2881312" cy="190798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charset="0"/>
              <a:buChar char="v"/>
              <a:defRPr/>
            </a:pP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黑</a:t>
            </a:r>
            <a:r>
              <a:rPr lang="zh-CN" altLang="zh-CN" sz="2400" b="1" dirty="0">
                <a:latin typeface="华文楷体" pitchFamily="2" charset="-122"/>
                <a:ea typeface="华文楷体" pitchFamily="2" charset="-122"/>
              </a:rPr>
              <a:t>←</a:t>
            </a:r>
            <a:r>
              <a:rPr lang="zh-CN" altLang="zh-CN" sz="2400" b="1" dirty="0" smtClean="0">
                <a:latin typeface="华文楷体" pitchFamily="2" charset="-122"/>
                <a:ea typeface="华文楷体" pitchFamily="2" charset="-122"/>
              </a:rPr>
              <a:t>→</a:t>
            </a:r>
            <a:r>
              <a:rPr lang="zh-CN" altLang="en-US" sz="2400" dirty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白</a:t>
            </a:r>
            <a:endParaRPr lang="en-US" altLang="zh-CN" sz="2400" dirty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  <a:buFont typeface="Arial" charset="0"/>
              <a:buNone/>
              <a:defRPr/>
            </a:pPr>
            <a:r>
              <a:rPr lang="zh-CN" altLang="en-US" sz="2400" dirty="0">
                <a:latin typeface="华文楷体"/>
                <a:ea typeface="华文楷体"/>
                <a:cs typeface="华文楷体"/>
              </a:rPr>
              <a:t>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黑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的     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白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的</a:t>
            </a:r>
            <a:endParaRPr lang="en-US" altLang="zh-CN" sz="2400" dirty="0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  <a:buFont typeface="Arial" charset="0"/>
              <a:buNone/>
              <a:defRPr/>
            </a:pPr>
            <a:r>
              <a:rPr lang="zh-CN" altLang="en-US" sz="2400" dirty="0">
                <a:latin typeface="华文楷体"/>
                <a:ea typeface="华文楷体"/>
                <a:cs typeface="华文楷体"/>
              </a:rPr>
              <a:t>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黑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旗袍    </a:t>
            </a:r>
            <a:r>
              <a:rPr lang="zh-CN" altLang="en-US" sz="2400" dirty="0" smtClean="0">
                <a:solidFill>
                  <a:srgbClr val="3366FF"/>
                </a:solidFill>
                <a:latin typeface="华文楷体"/>
                <a:ea typeface="华文楷体"/>
                <a:cs typeface="华文楷体"/>
              </a:rPr>
              <a:t>白</a:t>
            </a:r>
            <a:r>
              <a:rPr lang="zh-CN" altLang="en-US" sz="2400" dirty="0" smtClean="0">
                <a:latin typeface="华文楷体"/>
                <a:ea typeface="华文楷体"/>
                <a:cs typeface="华文楷体"/>
              </a:rPr>
              <a:t>衣服</a:t>
            </a:r>
            <a:endParaRPr lang="zh-CN" altLang="en-US" sz="2400" dirty="0">
              <a:latin typeface="楷体" charset="0"/>
              <a:ea typeface="楷体" charset="0"/>
              <a:cs typeface="楷体" charset="0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4258415" y="4858331"/>
            <a:ext cx="3570288" cy="72072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4" name="Rectangle 5"/>
          <p:cNvSpPr>
            <a:spLocks noGrp="1" noChangeArrowheads="1"/>
          </p:cNvSpPr>
          <p:nvPr/>
        </p:nvSpPr>
        <p:spPr bwMode="auto">
          <a:xfrm>
            <a:off x="4449620" y="4817801"/>
            <a:ext cx="31940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红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颜色   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红</a:t>
            </a:r>
            <a:r>
              <a:rPr lang="zh-CN" altLang="en-US" sz="2400" dirty="0">
                <a:latin typeface="华文楷体"/>
                <a:ea typeface="华文楷体"/>
                <a:cs typeface="华文楷体"/>
              </a:rPr>
              <a:t>旗袍</a:t>
            </a:r>
            <a:endParaRPr lang="zh-CN" altLang="en-US" sz="2400" dirty="0">
              <a:solidFill>
                <a:srgbClr val="FF3300"/>
              </a:solidFill>
              <a:latin typeface="楷体" charset="-122"/>
              <a:ea typeface="楷体" charset="-122"/>
            </a:endParaRPr>
          </a:p>
        </p:txBody>
      </p:sp>
      <p:sp>
        <p:nvSpPr>
          <p:cNvPr id="17" name="Rectangle 6"/>
          <p:cNvSpPr>
            <a:spLocks noGrp="1" noChangeArrowheads="1"/>
          </p:cNvSpPr>
          <p:nvPr/>
        </p:nvSpPr>
        <p:spPr bwMode="auto">
          <a:xfrm>
            <a:off x="2097866" y="758825"/>
            <a:ext cx="2060575" cy="5820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chà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kāishǐ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tàij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  <a:sym typeface="楷体" charset="-122"/>
              </a:rPr>
              <a:t>í</a:t>
            </a: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  <a:sym typeface="楷体" charset="-122"/>
              </a:rPr>
              <a:t>quán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tào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shuài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yánsè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hēi</a:t>
            </a:r>
            <a:endParaRPr lang="en-US" altLang="zh-CN" sz="2800" dirty="0" smtClean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hón</a:t>
            </a: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</a:t>
            </a:r>
            <a:r>
              <a:rPr lang="zh-CN" altLang="en-US" sz="2800" dirty="0" smtClean="0">
                <a:latin typeface="GB Pinyinok-B" pitchFamily="2" charset="-122"/>
                <a:ea typeface="GB Pinyinok-B" pitchFamily="2" charset="-122"/>
              </a:rPr>
              <a:t>   </a:t>
            </a: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527708" y="758177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太极拳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颜色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黑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红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253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1" grpId="0" bldLvl="0" autoUpdateAnimBg="0"/>
      <p:bldP spid="9221" grpId="1" bldLvl="0" autoUpdateAnimBg="0"/>
      <p:bldP spid="9223" grpId="0" animBg="1"/>
      <p:bldP spid="10" grpId="0" animBg="1"/>
      <p:bldP spid="12" grpId="0" bldLvl="0" autoUpdateAnimBg="0"/>
      <p:bldP spid="12" grpId="1" bldLvl="0" autoUpdateAnimBg="0"/>
      <p:bldP spid="13" grpId="0" animBg="1"/>
      <p:bldP spid="14" grpId="0" bldLvl="0" autoUpdateAnimBg="0"/>
      <p:bldP spid="14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4557713" y="901700"/>
            <a:ext cx="3389312" cy="151658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/>
        </p:nvSpPr>
        <p:spPr bwMode="auto">
          <a:xfrm>
            <a:off x="4708525" y="1017588"/>
            <a:ext cx="3055938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便宜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极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了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便宜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的不一定好</a:t>
            </a:r>
            <a:endParaRPr lang="zh-CN" altLang="en-US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487363" y="1303338"/>
            <a:ext cx="3257550" cy="750178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3557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4558034" y="3004100"/>
            <a:ext cx="3084513" cy="185102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 dirty="0">
              <a:latin typeface="Arial" charset="0"/>
              <a:ea typeface="宋体" charset="0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/>
        </p:nvSpPr>
        <p:spPr bwMode="auto">
          <a:xfrm>
            <a:off x="4723134" y="2919962"/>
            <a:ext cx="2895600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一个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公园</a:t>
            </a:r>
            <a:endParaRPr lang="zh-CN" altLang="en-US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在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公园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打太极拳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去公园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走走</a:t>
            </a:r>
            <a:endParaRPr lang="zh-CN" altLang="en-US" sz="2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3561" name="Rectangle 6"/>
          <p:cNvSpPr>
            <a:spLocks noGrp="1" noChangeArrowheads="1"/>
          </p:cNvSpPr>
          <p:nvPr/>
        </p:nvSpPr>
        <p:spPr bwMode="auto">
          <a:xfrm>
            <a:off x="2401078" y="1245442"/>
            <a:ext cx="23923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piányi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/>
              </a:rPr>
              <a:t>ɡōnɡyuán</a:t>
            </a:r>
            <a:endParaRPr lang="en-US" altLang="zh-CN" sz="2800" dirty="0" smtClean="0">
              <a:latin typeface="GB Pinyinok-B" pitchFamily="2" charset="-122"/>
              <a:ea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en-US" altLang="zh-CN" sz="2800" dirty="0" err="1" smtClean="0">
                <a:latin typeface="GB Pinyinok-B" pitchFamily="2" charset="-122"/>
                <a:ea typeface="GB Pinyinok-B" pitchFamily="2" charset="-122"/>
              </a:rPr>
              <a:t>zǒu</a:t>
            </a:r>
            <a:endParaRPr lang="en-US" altLang="zh-CN" sz="2800" dirty="0">
              <a:latin typeface="GB Pinyinok-B" pitchFamily="2" charset="-122"/>
              <a:ea typeface="GB Pinyinok-B" pitchFamily="2" charset="-122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zh-CN" altLang="en-US" sz="2800" dirty="0">
              <a:latin typeface="GB Pinyinok-B" pitchFamily="2" charset="-122"/>
              <a:ea typeface="GB Pinyinok-B" pitchFamily="2" charset="-122"/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492937" y="2170921"/>
            <a:ext cx="3763228" cy="126061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626063" y="128885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便宜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公园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600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 bldLvl="0" autoUpdateAnimBg="0"/>
      <p:bldP spid="7171" grpId="1" bldLvl="0" autoUpdateAnimBg="0"/>
      <p:bldP spid="7175" grpId="0" animBg="1"/>
      <p:bldP spid="9" grpId="0" animBg="1"/>
      <p:bldP spid="12" grpId="0" bldLvl="0" autoUpdateAnimBg="0"/>
      <p:bldP spid="12" grpId="1" bldLvl="0" autoUpdateAnimBg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69900" y="1146175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旗袍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比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卖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已经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商店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极了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284082" y="1163476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一定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差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开始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太极拳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颜色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233391" y="1153756"/>
            <a:ext cx="1554163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黑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红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便宜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没关系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公园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走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b45dafd2cd6e2ddd7eae35dd73526dfbc2addec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1497</TotalTime>
  <Pages>0</Pages>
  <Words>1472</Words>
  <Characters>0</Characters>
  <Application>Microsoft Office PowerPoint</Application>
  <DocSecurity>0</DocSecurity>
  <PresentationFormat>全屏显示(4:3)</PresentationFormat>
  <Lines>0</Lines>
  <Paragraphs>414</Paragraphs>
  <Slides>31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3" baseType="lpstr">
      <vt:lpstr>Arial</vt:lpstr>
      <vt:lpstr>宋体</vt:lpstr>
      <vt:lpstr>华文楷体</vt:lpstr>
      <vt:lpstr>华文隶书</vt:lpstr>
      <vt:lpstr>Wingdings</vt:lpstr>
      <vt:lpstr>GB Pinyinok-B</vt:lpstr>
      <vt:lpstr>楷体</vt:lpstr>
      <vt:lpstr>Britannic Bold</vt:lpstr>
      <vt:lpstr>Calibri</vt:lpstr>
      <vt:lpstr>微软雅黑</vt:lpstr>
      <vt:lpstr>华文仿宋</vt:lpstr>
      <vt:lpstr>默认设计模板</vt:lpstr>
      <vt:lpstr>第十七课   这件旗袍比那件漂亮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</vt:vector>
  </TitlesOfParts>
  <Manager/>
  <Company/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zhaiying</cp:lastModifiedBy>
  <cp:revision>164</cp:revision>
  <dcterms:created xsi:type="dcterms:W3CDTF">2015-09-28T12:25:20Z</dcterms:created>
  <dcterms:modified xsi:type="dcterms:W3CDTF">2015-10-20T04:26:40Z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