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20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17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96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66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95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20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24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59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53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64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53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C9058-A4F6-4E91-B536-253256CD563E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BB204-DA50-450B-B72C-1FCF7C40FA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66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72737" y="941306"/>
            <a:ext cx="9144000" cy="2387600"/>
          </a:xfrm>
        </p:spPr>
        <p:txBody>
          <a:bodyPr/>
          <a:lstStyle/>
          <a:p>
            <a:r>
              <a:rPr lang="tr-TR" dirty="0" smtClean="0"/>
              <a:t>Sözcük Bilgisi</a:t>
            </a:r>
            <a:br>
              <a:rPr lang="tr-TR" dirty="0" smtClean="0"/>
            </a:br>
            <a:r>
              <a:rPr lang="tr-TR" dirty="0" smtClean="0"/>
              <a:t>11.Hafta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95647" y="3328906"/>
            <a:ext cx="10121735" cy="1655762"/>
          </a:xfrm>
        </p:spPr>
        <p:txBody>
          <a:bodyPr/>
          <a:lstStyle/>
          <a:p>
            <a:endParaRPr lang="tr-TR" smtClean="0"/>
          </a:p>
          <a:p>
            <a:r>
              <a:rPr lang="tr-TR" smtClean="0"/>
              <a:t>Hol</a:t>
            </a:r>
            <a:r>
              <a:rPr lang="tr-TR" dirty="0"/>
              <a:t>? </a:t>
            </a:r>
            <a:r>
              <a:rPr lang="tr-TR" dirty="0" err="1"/>
              <a:t>Hova</a:t>
            </a:r>
            <a:r>
              <a:rPr lang="tr-TR" dirty="0"/>
              <a:t>? </a:t>
            </a:r>
            <a:r>
              <a:rPr lang="tr-TR" dirty="0" err="1"/>
              <a:t>Honnan</a:t>
            </a:r>
            <a:r>
              <a:rPr lang="tr-TR" dirty="0"/>
              <a:t>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81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Hol? </a:t>
            </a:r>
            <a:r>
              <a:rPr lang="tr-TR" dirty="0" err="1" smtClean="0"/>
              <a:t>Hova</a:t>
            </a:r>
            <a:r>
              <a:rPr lang="tr-TR" dirty="0" smtClean="0"/>
              <a:t>? </a:t>
            </a:r>
            <a:r>
              <a:rPr lang="tr-TR" dirty="0" err="1" smtClean="0"/>
              <a:t>Honnan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902207"/>
              </p:ext>
            </p:extLst>
          </p:nvPr>
        </p:nvGraphicFramePr>
        <p:xfrm>
          <a:off x="1362565" y="2030681"/>
          <a:ext cx="8707709" cy="4334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1854"/>
                <a:gridCol w="2846691"/>
                <a:gridCol w="2909164"/>
              </a:tblGrid>
              <a:tr h="1444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Tiszán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(Tisza’da)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Tiszára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(Tisza’ya)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Tiszáról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(Tisza’dan)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444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téren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(meydanda)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térre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(meydana)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térről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(meydandan)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444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hídon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(köprüde)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hídra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(köprüye)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hídról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(köprüden)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651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276287"/>
              </p:ext>
            </p:extLst>
          </p:nvPr>
        </p:nvGraphicFramePr>
        <p:xfrm>
          <a:off x="1021278" y="2173184"/>
          <a:ext cx="8550235" cy="4120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8471"/>
                <a:gridCol w="2795210"/>
                <a:gridCol w="2856554"/>
              </a:tblGrid>
              <a:tr h="1373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repülőgépen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(havaalanında)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repülőgépre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(havaalanına)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repülőgépről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(havaalanından)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373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színházban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(tiyatroda)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színházba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(tiyatroya)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színházból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(tiyatrodan)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373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parkban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(parkta)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parkba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(parka)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parkból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(parktan)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445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909350"/>
              </p:ext>
            </p:extLst>
          </p:nvPr>
        </p:nvGraphicFramePr>
        <p:xfrm>
          <a:off x="926275" y="2398816"/>
          <a:ext cx="7824978" cy="3075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2615"/>
                <a:gridCol w="2558112"/>
                <a:gridCol w="2614251"/>
              </a:tblGrid>
              <a:tr h="1537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moziban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(sinemada)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moziba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(sinemaya)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moziból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(sinemadan)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537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taxiban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(takside)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taxiba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(taksiye)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taxiból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(taksiden)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484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128158"/>
              </p:ext>
            </p:extLst>
          </p:nvPr>
        </p:nvGraphicFramePr>
        <p:xfrm>
          <a:off x="1128156" y="2291939"/>
          <a:ext cx="8146473" cy="3325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1599"/>
                <a:gridCol w="2663214"/>
                <a:gridCol w="2721660"/>
              </a:tblGrid>
              <a:tr h="1662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szigeten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(adada)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szigetre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(adaya)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szigetről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(adadan)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662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interneten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(internette)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internetre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(internete)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internetről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(internetten)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49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Hol? </a:t>
            </a:r>
            <a:r>
              <a:rPr lang="tr-TR" dirty="0" err="1"/>
              <a:t>Hova</a:t>
            </a:r>
            <a:r>
              <a:rPr lang="tr-TR" dirty="0"/>
              <a:t>? </a:t>
            </a:r>
            <a:r>
              <a:rPr lang="tr-TR" dirty="0" err="1"/>
              <a:t>Honnan</a:t>
            </a:r>
            <a:r>
              <a:rPr lang="tr-TR" dirty="0"/>
              <a:t>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“Hol” sorusuna cevap veren ekler: </a:t>
            </a:r>
            <a:r>
              <a:rPr lang="tr-TR" sz="2000" dirty="0" smtClean="0"/>
              <a:t>	</a:t>
            </a:r>
          </a:p>
          <a:p>
            <a:pPr marL="0" indent="0">
              <a:buNone/>
            </a:pPr>
            <a:r>
              <a:rPr lang="tr-TR" sz="2000" dirty="0" smtClean="0"/>
              <a:t>-</a:t>
            </a:r>
            <a:r>
              <a:rPr lang="tr-TR" sz="2000" dirty="0"/>
              <a:t>ban –ben	/ -n, -on, -en, -ön	</a:t>
            </a:r>
            <a:r>
              <a:rPr lang="tr-TR" sz="2000" dirty="0" smtClean="0"/>
              <a:t>	/ </a:t>
            </a:r>
            <a:r>
              <a:rPr lang="tr-TR" sz="2000" dirty="0"/>
              <a:t>-</a:t>
            </a:r>
            <a:r>
              <a:rPr lang="tr-TR" sz="2000" dirty="0" err="1"/>
              <a:t>nál</a:t>
            </a:r>
            <a:r>
              <a:rPr lang="tr-TR" sz="2000" dirty="0"/>
              <a:t>, -</a:t>
            </a:r>
            <a:r>
              <a:rPr lang="tr-TR" sz="2000" dirty="0" err="1" smtClean="0"/>
              <a:t>nél</a:t>
            </a: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/>
              <a:t>“</a:t>
            </a:r>
            <a:r>
              <a:rPr lang="tr-TR" sz="2000" dirty="0" err="1"/>
              <a:t>Hova</a:t>
            </a:r>
            <a:r>
              <a:rPr lang="tr-TR" sz="2000" dirty="0"/>
              <a:t>” sorusuna cevap veren ekler</a:t>
            </a:r>
            <a:r>
              <a:rPr lang="tr-TR" sz="2000" dirty="0" smtClean="0"/>
              <a:t>:	</a:t>
            </a:r>
          </a:p>
          <a:p>
            <a:pPr marL="0" indent="0">
              <a:buNone/>
            </a:pPr>
            <a:r>
              <a:rPr lang="tr-TR" sz="2000" dirty="0" smtClean="0"/>
              <a:t>-</a:t>
            </a:r>
            <a:r>
              <a:rPr lang="tr-TR" sz="2000" dirty="0" err="1"/>
              <a:t>ba</a:t>
            </a:r>
            <a:r>
              <a:rPr lang="tr-TR" sz="2000" dirty="0"/>
              <a:t>, -be	</a:t>
            </a:r>
            <a:r>
              <a:rPr lang="tr-TR" sz="2000" dirty="0" smtClean="0"/>
              <a:t>	/-</a:t>
            </a:r>
            <a:r>
              <a:rPr lang="tr-TR" sz="2000" dirty="0" err="1"/>
              <a:t>ra</a:t>
            </a:r>
            <a:r>
              <a:rPr lang="tr-TR" sz="2000" dirty="0"/>
              <a:t>, -re	</a:t>
            </a:r>
            <a:r>
              <a:rPr lang="tr-TR" sz="2000" dirty="0" smtClean="0"/>
              <a:t>	/-</a:t>
            </a:r>
            <a:r>
              <a:rPr lang="tr-TR" sz="2000" dirty="0" err="1"/>
              <a:t>hoz</a:t>
            </a:r>
            <a:r>
              <a:rPr lang="tr-TR" sz="2000" dirty="0"/>
              <a:t>, -</a:t>
            </a:r>
            <a:r>
              <a:rPr lang="tr-TR" sz="2000" dirty="0" err="1"/>
              <a:t>hez</a:t>
            </a:r>
            <a:r>
              <a:rPr lang="tr-TR" sz="2000" dirty="0"/>
              <a:t>, -</a:t>
            </a:r>
            <a:r>
              <a:rPr lang="tr-TR" sz="2000" dirty="0" err="1" smtClean="0"/>
              <a:t>höz</a:t>
            </a: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“</a:t>
            </a:r>
            <a:r>
              <a:rPr lang="tr-TR" sz="2000" dirty="0" err="1" smtClean="0"/>
              <a:t>Honnan</a:t>
            </a:r>
            <a:r>
              <a:rPr lang="tr-TR" sz="2000" dirty="0"/>
              <a:t>” sorusuna cevap veren ekler:	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-</a:t>
            </a:r>
            <a:r>
              <a:rPr lang="tr-TR" sz="2000" dirty="0" err="1"/>
              <a:t>ból</a:t>
            </a:r>
            <a:r>
              <a:rPr lang="tr-TR" sz="2000" dirty="0"/>
              <a:t>, -</a:t>
            </a:r>
            <a:r>
              <a:rPr lang="tr-TR" sz="2000" dirty="0" err="1"/>
              <a:t>ből</a:t>
            </a:r>
            <a:r>
              <a:rPr lang="tr-TR" sz="2000" dirty="0"/>
              <a:t>	/-</a:t>
            </a:r>
            <a:r>
              <a:rPr lang="tr-TR" sz="2000" dirty="0" err="1"/>
              <a:t>ról</a:t>
            </a:r>
            <a:r>
              <a:rPr lang="tr-TR" sz="2000" dirty="0"/>
              <a:t>, -</a:t>
            </a:r>
            <a:r>
              <a:rPr lang="tr-TR" sz="2000" dirty="0" err="1"/>
              <a:t>ről</a:t>
            </a:r>
            <a:r>
              <a:rPr lang="tr-TR" sz="2000" dirty="0"/>
              <a:t>	/-</a:t>
            </a:r>
            <a:r>
              <a:rPr lang="tr-TR" sz="2000" dirty="0" err="1"/>
              <a:t>tól</a:t>
            </a:r>
            <a:r>
              <a:rPr lang="tr-TR" sz="2000" dirty="0"/>
              <a:t>, -</a:t>
            </a:r>
            <a:r>
              <a:rPr lang="tr-TR" sz="2000" dirty="0" err="1"/>
              <a:t>től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07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Hol? </a:t>
            </a:r>
            <a:r>
              <a:rPr lang="tr-TR" dirty="0" err="1" smtClean="0"/>
              <a:t>Hova</a:t>
            </a:r>
            <a:r>
              <a:rPr lang="tr-TR" dirty="0" smtClean="0"/>
              <a:t>? </a:t>
            </a:r>
            <a:r>
              <a:rPr lang="tr-TR" dirty="0" err="1" smtClean="0"/>
              <a:t>Honnan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237926"/>
              </p:ext>
            </p:extLst>
          </p:nvPr>
        </p:nvGraphicFramePr>
        <p:xfrm>
          <a:off x="1128157" y="2351314"/>
          <a:ext cx="7920840" cy="5113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4178"/>
                <a:gridCol w="2492113"/>
                <a:gridCol w="2844549"/>
              </a:tblGrid>
              <a:tr h="1214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Hol? (Nerede?)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Hova? (Nereye?)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Honnan? (Nereden?)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208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-ban –ben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-ba, -be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-ból, -ből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246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-n, -on, -en, -ön	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-ra, -re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-ról, -ről	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444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r>
                        <a:rPr lang="tr-TR" sz="1200" dirty="0" err="1">
                          <a:effectLst/>
                        </a:rPr>
                        <a:t>nál</a:t>
                      </a:r>
                      <a:r>
                        <a:rPr lang="tr-TR" sz="1200" dirty="0">
                          <a:effectLst/>
                        </a:rPr>
                        <a:t>, -</a:t>
                      </a:r>
                      <a:r>
                        <a:rPr lang="tr-TR" sz="1200" dirty="0" err="1">
                          <a:effectLst/>
                        </a:rPr>
                        <a:t>nél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-hoz, -hez, -höz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r>
                        <a:rPr lang="tr-TR" sz="1200" dirty="0" err="1">
                          <a:effectLst/>
                        </a:rPr>
                        <a:t>tól</a:t>
                      </a:r>
                      <a:r>
                        <a:rPr lang="tr-TR" sz="1200" dirty="0">
                          <a:effectLst/>
                        </a:rPr>
                        <a:t>, -</a:t>
                      </a:r>
                      <a:r>
                        <a:rPr lang="tr-TR" sz="1200" dirty="0" err="1">
                          <a:effectLst/>
                        </a:rPr>
                        <a:t>től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2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Hol? </a:t>
            </a:r>
            <a:r>
              <a:rPr lang="tr-TR" dirty="0" err="1" smtClean="0"/>
              <a:t>Hova</a:t>
            </a:r>
            <a:r>
              <a:rPr lang="tr-TR" dirty="0" smtClean="0"/>
              <a:t>? </a:t>
            </a:r>
            <a:r>
              <a:rPr lang="tr-TR" dirty="0" err="1" smtClean="0"/>
              <a:t>Honnan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362682"/>
              </p:ext>
            </p:extLst>
          </p:nvPr>
        </p:nvGraphicFramePr>
        <p:xfrm>
          <a:off x="1543792" y="2303812"/>
          <a:ext cx="8241475" cy="2837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3804"/>
                <a:gridCol w="2694271"/>
                <a:gridCol w="2753400"/>
              </a:tblGrid>
              <a:tr h="709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Hol? (Nerede?)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Hova? (Nereye?)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Honnan? (Nereden?)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09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Törökországban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(Türkiye’de)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Törökországba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(Türkiye’ye)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Törökországból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(Türkiye’den)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09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Magyarországon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(Macaristan’da)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Magyarországra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(Macaristan’a)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Magyarországról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(Macaristan’dan)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09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Ankarában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(Ankara’da)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Ankarába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(Ankara’ya)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Ankarából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(Ankara’dan)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89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Hol? </a:t>
            </a:r>
            <a:r>
              <a:rPr lang="tr-TR" dirty="0" err="1" smtClean="0"/>
              <a:t>Hova</a:t>
            </a:r>
            <a:r>
              <a:rPr lang="tr-TR" dirty="0" smtClean="0"/>
              <a:t>? </a:t>
            </a:r>
            <a:r>
              <a:rPr lang="tr-TR" dirty="0" err="1" smtClean="0"/>
              <a:t>Honnan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287083"/>
              </p:ext>
            </p:extLst>
          </p:nvPr>
        </p:nvGraphicFramePr>
        <p:xfrm>
          <a:off x="1659449" y="2419968"/>
          <a:ext cx="7971438" cy="3173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2263"/>
                <a:gridCol w="2605992"/>
                <a:gridCol w="2663183"/>
              </a:tblGrid>
              <a:tr h="1057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Budapesten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(Budapeşte’de)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Budapestre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(Budapeşte’ye)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Budapestről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(Budapeşte’den)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57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egyetemen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(üniversitede)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egyetemre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(üniversiteye)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egyetemről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(üniversiteden)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57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iskolában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(okulda)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iskolába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(okula)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iskolából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(okuldan)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03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Hol? </a:t>
            </a:r>
            <a:r>
              <a:rPr lang="tr-TR" dirty="0" err="1" smtClean="0"/>
              <a:t>Hova</a:t>
            </a:r>
            <a:r>
              <a:rPr lang="tr-TR" dirty="0" smtClean="0"/>
              <a:t>? </a:t>
            </a:r>
            <a:r>
              <a:rPr lang="tr-TR" dirty="0" err="1" smtClean="0"/>
              <a:t>Honnan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980622"/>
              </p:ext>
            </p:extLst>
          </p:nvPr>
        </p:nvGraphicFramePr>
        <p:xfrm>
          <a:off x="838200" y="1971304"/>
          <a:ext cx="8228738" cy="4847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9486"/>
                <a:gridCol w="2690108"/>
                <a:gridCol w="2749144"/>
              </a:tblGrid>
              <a:tr h="1258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orvosnál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(doktorda/doktorun yanında)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orvoshoz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(doktora)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orvostól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(doktordan)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816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buszon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(otobüste)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buszra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(otobüse)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buszról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(otobüsten)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72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Debrecenben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(Debrecen’de)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Debrecenbe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</a:t>
                      </a:r>
                      <a:r>
                        <a:rPr lang="tr-TR" sz="1200" dirty="0" err="1">
                          <a:effectLst/>
                        </a:rPr>
                        <a:t>Debrecen’e</a:t>
                      </a:r>
                      <a:r>
                        <a:rPr lang="tr-TR" sz="1200" dirty="0">
                          <a:effectLst/>
                        </a:rPr>
                        <a:t>)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Debrecenből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</a:t>
                      </a:r>
                      <a:r>
                        <a:rPr lang="tr-TR" sz="1200" dirty="0" err="1">
                          <a:effectLst/>
                        </a:rPr>
                        <a:t>Debrecen’den</a:t>
                      </a:r>
                      <a:r>
                        <a:rPr lang="tr-TR" sz="1200" dirty="0">
                          <a:effectLst/>
                        </a:rPr>
                        <a:t>)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77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Hol? </a:t>
            </a:r>
            <a:r>
              <a:rPr lang="tr-TR" dirty="0" err="1" smtClean="0"/>
              <a:t>Hova</a:t>
            </a:r>
            <a:r>
              <a:rPr lang="tr-TR" dirty="0" smtClean="0"/>
              <a:t>? </a:t>
            </a:r>
            <a:r>
              <a:rPr lang="tr-TR" dirty="0" err="1" smtClean="0"/>
              <a:t>Honnan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055173"/>
              </p:ext>
            </p:extLst>
          </p:nvPr>
        </p:nvGraphicFramePr>
        <p:xfrm>
          <a:off x="1306286" y="2173185"/>
          <a:ext cx="8027720" cy="4037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1342"/>
                <a:gridCol w="2624392"/>
                <a:gridCol w="2681986"/>
              </a:tblGrid>
              <a:tr h="881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Hol? (Nerede?)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Hova? (Nereye?)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Honnan? (Nereden?)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51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Szegeden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(Szeged’te)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Szegedre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(Szeged’e)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Szegedről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(Szeged’ten)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51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erkélyen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(balkonda)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erkélyre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(balkona)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erkélyről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(balkondan)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51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televízióban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(televizyonda)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televízióba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(televizyona)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televízióból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(televizyondan)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14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Hol? </a:t>
            </a:r>
            <a:r>
              <a:rPr lang="tr-TR" dirty="0" err="1" smtClean="0"/>
              <a:t>Hova</a:t>
            </a:r>
            <a:r>
              <a:rPr lang="tr-TR" dirty="0" smtClean="0"/>
              <a:t>? </a:t>
            </a:r>
            <a:r>
              <a:rPr lang="tr-TR" dirty="0" err="1" smtClean="0"/>
              <a:t>Honnan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286144"/>
              </p:ext>
            </p:extLst>
          </p:nvPr>
        </p:nvGraphicFramePr>
        <p:xfrm>
          <a:off x="838201" y="1911928"/>
          <a:ext cx="8055556" cy="4168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0778"/>
                <a:gridCol w="2633492"/>
                <a:gridCol w="2691286"/>
              </a:tblGrid>
              <a:tr h="1281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rádióban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(radyoda)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rádióba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(radyoya)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rádióból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(radyodan)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281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házban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(evde)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házba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(eve)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házból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(evden)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605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tanárnál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(öğretmende/öğretmenin yanında)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tanárhoz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(öğretmene/öğretmenin yanına)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tanártól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(öğretmenden/öğretmenin yanından)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935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Hol? </a:t>
            </a:r>
            <a:r>
              <a:rPr lang="tr-TR" dirty="0" err="1" smtClean="0"/>
              <a:t>Hova</a:t>
            </a:r>
            <a:r>
              <a:rPr lang="tr-TR" dirty="0" smtClean="0"/>
              <a:t>? </a:t>
            </a:r>
            <a:r>
              <a:rPr lang="tr-TR" dirty="0" err="1" smtClean="0"/>
              <a:t>Honnan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632739"/>
              </p:ext>
            </p:extLst>
          </p:nvPr>
        </p:nvGraphicFramePr>
        <p:xfrm>
          <a:off x="950026" y="2161308"/>
          <a:ext cx="8645235" cy="3752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0676"/>
                <a:gridCol w="2826267"/>
                <a:gridCol w="2888292"/>
              </a:tblGrid>
              <a:tr h="1250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Péternél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(Péter’de/Péter’in yanında)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Péterhez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(Péter’e/Péter’in yanına)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Pétertől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(Péter’den/Péter’in yanından)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250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Jánosnál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(János’ta/János’un yanında)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Jánoshoz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(János’a/János’un yanına)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Jánostól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(János’tan/János’un yanından)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250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Dunán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(Tuna’da)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Dunára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(Tuna’ya)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Dunáról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(Tuna’dan)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72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165</Words>
  <Application>Microsoft Office PowerPoint</Application>
  <PresentationFormat>Geniş ekran</PresentationFormat>
  <Paragraphs>313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Sözcük Bilgisi 11.Hafta</vt:lpstr>
      <vt:lpstr>Hol? Hova? Honnan? </vt:lpstr>
      <vt:lpstr>Hol? Hova? Honnan? </vt:lpstr>
      <vt:lpstr>Hol? Hova? Honnan? </vt:lpstr>
      <vt:lpstr>Hol? Hova? Honnan? </vt:lpstr>
      <vt:lpstr>Hol? Hova? Honnan? </vt:lpstr>
      <vt:lpstr>Hol? Hova? Honnan? </vt:lpstr>
      <vt:lpstr>Hol? Hova? Honnan? </vt:lpstr>
      <vt:lpstr>Hol? Hova? Honnan? </vt:lpstr>
      <vt:lpstr>Hol? Hova? Honnan? 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11.Hafta</dc:title>
  <dc:creator>Alpertunga Altaylı</dc:creator>
  <cp:lastModifiedBy>Pc</cp:lastModifiedBy>
  <cp:revision>3</cp:revision>
  <dcterms:created xsi:type="dcterms:W3CDTF">2018-04-01T17:33:00Z</dcterms:created>
  <dcterms:modified xsi:type="dcterms:W3CDTF">2018-04-02T07:28:07Z</dcterms:modified>
</cp:coreProperties>
</file>