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2"/>
  </p:notesMasterIdLst>
  <p:sldIdLst>
    <p:sldId id="604" r:id="rId4"/>
    <p:sldId id="611" r:id="rId5"/>
    <p:sldId id="615" r:id="rId6"/>
    <p:sldId id="616" r:id="rId7"/>
    <p:sldId id="612" r:id="rId8"/>
    <p:sldId id="613" r:id="rId9"/>
    <p:sldId id="617" r:id="rId10"/>
    <p:sldId id="614" r:id="rId11"/>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164" autoAdjust="0"/>
    <p:restoredTop sz="91471" autoAdjust="0"/>
  </p:normalViewPr>
  <p:slideViewPr>
    <p:cSldViewPr snapToGrid="0">
      <p:cViewPr varScale="1">
        <p:scale>
          <a:sx n="84" d="100"/>
          <a:sy n="84" d="100"/>
        </p:scale>
        <p:origin x="1056" y="60"/>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presProps" Target="pres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theme" Target="theme/theme1.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3/2/2020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3/2/2020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3/2/2020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3/2/2020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3/2/2020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3/2/2020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3/2/2020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3/2/2020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3/2/2020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3/2/2020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3/2/2020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3/2/2020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3/2/2020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3/2/2020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3/2/2020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3/2/2020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3/2/2020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3/2/2020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3/2/2020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3/2/2020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sz="2400"/>
            </a:lvl1pPr>
          </a:lstStyle>
          <a:p>
            <a:r>
              <a:rPr lang="tr-TR" dirty="0" smtClean="0"/>
              <a:t>Asıl başlık stili için tıklatın</a:t>
            </a:r>
            <a:endParaRPr lang="tr-TR" dirty="0"/>
          </a:p>
        </p:txBody>
      </p:sp>
      <p:sp>
        <p:nvSpPr>
          <p:cNvPr id="3" name="İçerik Yer Tutucusu 2"/>
          <p:cNvSpPr>
            <a:spLocks noGrp="1"/>
          </p:cNvSpPr>
          <p:nvPr>
            <p:ph idx="1"/>
          </p:nvPr>
        </p:nvSpPr>
        <p:spPr>
          <a:xfrm>
            <a:off x="1066800" y="1981200"/>
            <a:ext cx="7543800" cy="4114800"/>
          </a:xfrm>
          <a:prstGeom prst="rect">
            <a:avLst/>
          </a:prstGeom>
        </p:spPr>
        <p:txBody>
          <a:bodyPr/>
          <a:lstStyle>
            <a:lvl1pPr marL="2286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1pPr>
            <a:lvl2pPr marL="6858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2pPr>
            <a:lvl3pPr marL="11430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3pPr>
            <a:lvl4pPr marL="16002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4pPr>
            <a:lvl5pPr marL="20574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
        <p:nvSpPr>
          <p:cNvPr id="4" name="Rectangle 17"/>
          <p:cNvSpPr>
            <a:spLocks noGrp="1" noChangeArrowheads="1"/>
          </p:cNvSpPr>
          <p:nvPr>
            <p:ph type="dt" sz="half" idx="10"/>
          </p:nvPr>
        </p:nvSpPr>
        <p:spPr>
          <a:xfrm>
            <a:off x="1066800" y="6248400"/>
            <a:ext cx="1905000" cy="457200"/>
          </a:xfrm>
          <a:prstGeom prst="rect">
            <a:avLst/>
          </a:prstGeom>
          <a:ln/>
        </p:spPr>
        <p:txBody>
          <a:bodyPr/>
          <a:lstStyle>
            <a:lvl1pPr>
              <a:defRPr/>
            </a:lvl1pPr>
          </a:lstStyle>
          <a:p>
            <a:pPr>
              <a:defRPr/>
            </a:pPr>
            <a:endParaRPr lang="tr-TR"/>
          </a:p>
        </p:txBody>
      </p:sp>
      <p:sp>
        <p:nvSpPr>
          <p:cNvPr id="5" name="Rectangle 18"/>
          <p:cNvSpPr>
            <a:spLocks noGrp="1" noChangeArrowheads="1"/>
          </p:cNvSpPr>
          <p:nvPr>
            <p:ph type="ftr" sz="quarter" idx="11"/>
          </p:nvPr>
        </p:nvSpPr>
        <p:spPr>
          <a:xfrm>
            <a:off x="3429000" y="6248400"/>
            <a:ext cx="2895600" cy="457200"/>
          </a:xfrm>
          <a:prstGeom prst="rect">
            <a:avLst/>
          </a:prstGeom>
          <a:ln/>
        </p:spPr>
        <p:txBody>
          <a:bodyPr/>
          <a:lstStyle>
            <a:lvl1pPr>
              <a:defRPr/>
            </a:lvl1pPr>
          </a:lstStyle>
          <a:p>
            <a:pPr>
              <a:defRPr/>
            </a:pPr>
            <a:endParaRPr lang="tr-TR"/>
          </a:p>
        </p:txBody>
      </p:sp>
      <p:sp>
        <p:nvSpPr>
          <p:cNvPr id="6" name="Rectangle 19"/>
          <p:cNvSpPr>
            <a:spLocks noGrp="1" noChangeArrowheads="1"/>
          </p:cNvSpPr>
          <p:nvPr>
            <p:ph type="sldNum" sz="quarter" idx="12"/>
          </p:nvPr>
        </p:nvSpPr>
        <p:spPr>
          <a:xfrm>
            <a:off x="6705600" y="6248400"/>
            <a:ext cx="1905000" cy="457200"/>
          </a:xfrm>
          <a:prstGeom prst="rect">
            <a:avLst/>
          </a:prstGeom>
          <a:ln/>
        </p:spPr>
        <p:txBody>
          <a:bodyPr/>
          <a:lstStyle>
            <a:lvl1pPr>
              <a:defRPr/>
            </a:lvl1pPr>
          </a:lstStyle>
          <a:p>
            <a:pPr>
              <a:defRPr/>
            </a:pPr>
            <a:fld id="{67F7C0EF-15DE-425E-A602-6416008CF6C9}" type="slidenum">
              <a:rPr lang="tr-TR" altLang="tr-TR"/>
              <a:pPr>
                <a:defRPr/>
              </a:pPr>
              <a:t>‹#›</a:t>
            </a:fld>
            <a:endParaRPr lang="tr-TR" altLang="tr-TR"/>
          </a:p>
        </p:txBody>
      </p:sp>
    </p:spTree>
    <p:extLst>
      <p:ext uri="{BB962C8B-B14F-4D97-AF65-F5344CB8AC3E}">
        <p14:creationId xmlns:p14="http://schemas.microsoft.com/office/powerpoint/2010/main" val="40457147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3/2/2020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3/2/2020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3/2/2020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3/2/2020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3/2/2020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3/2/2020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5" Type="http://schemas.openxmlformats.org/officeDocument/2006/relationships/image" Target="../media/image2.jpeg"/><Relationship Id="rId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3/2/2020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3/2/2020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0" y="1453499"/>
            <a:ext cx="9144000" cy="1557349"/>
          </a:xfrm>
          <a:prstGeom prst="rect">
            <a:avLst/>
          </a:prstGeom>
        </p:spPr>
        <p:txBody>
          <a:bodyPr wrap="square">
            <a:spAutoFit/>
          </a:bodyPr>
          <a:lstStyle/>
          <a:p>
            <a:pPr marL="0" lvl="1" algn="ctr">
              <a:spcBef>
                <a:spcPct val="20000"/>
              </a:spcBef>
              <a:buClr>
                <a:schemeClr val="accent1"/>
              </a:buClr>
            </a:pPr>
            <a:r>
              <a:rPr lang="tr-TR" sz="2800" b="1" dirty="0">
                <a:latin typeface="Arial" panose="020B0604020202020204" pitchFamily="34" charset="0"/>
                <a:cs typeface="Arial" panose="020B0604020202020204" pitchFamily="34" charset="0"/>
              </a:rPr>
              <a:t>	</a:t>
            </a:r>
          </a:p>
          <a:p>
            <a:pPr marL="0" lvl="1" algn="ctr">
              <a:spcBef>
                <a:spcPct val="20000"/>
              </a:spcBef>
              <a:buClr>
                <a:schemeClr val="accent1"/>
              </a:buClr>
            </a:pPr>
            <a:r>
              <a:rPr lang="tr-TR" sz="2800" b="1" smtClean="0">
                <a:latin typeface="Arial" panose="020B0604020202020204" pitchFamily="34" charset="0"/>
                <a:cs typeface="Arial" panose="020B0604020202020204" pitchFamily="34" charset="0"/>
              </a:rPr>
              <a:t>10. </a:t>
            </a:r>
            <a:r>
              <a:rPr lang="tr-TR" sz="2800" b="1" dirty="0" smtClean="0">
                <a:latin typeface="Arial" panose="020B0604020202020204" pitchFamily="34" charset="0"/>
                <a:cs typeface="Arial" panose="020B0604020202020204" pitchFamily="34" charset="0"/>
              </a:rPr>
              <a:t>HAFTA</a:t>
            </a:r>
          </a:p>
          <a:p>
            <a:pPr marL="0" lvl="1" algn="ctr">
              <a:spcBef>
                <a:spcPct val="20000"/>
              </a:spcBef>
              <a:buClr>
                <a:schemeClr val="accent1"/>
              </a:buClr>
            </a:pPr>
            <a:r>
              <a:rPr lang="tr-TR" sz="2800" b="1" dirty="0" smtClean="0">
                <a:latin typeface="Arial" panose="020B0604020202020204" pitchFamily="34" charset="0"/>
                <a:cs typeface="Arial" panose="020B0604020202020204" pitchFamily="34" charset="0"/>
              </a:rPr>
              <a:t>Kat Mülkiyeti</a:t>
            </a:r>
          </a:p>
        </p:txBody>
      </p:sp>
    </p:spTree>
    <p:extLst>
      <p:ext uri="{BB962C8B-B14F-4D97-AF65-F5344CB8AC3E}">
        <p14:creationId xmlns:p14="http://schemas.microsoft.com/office/powerpoint/2010/main" val="4704766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182880" y="1265736"/>
            <a:ext cx="8648039" cy="2031325"/>
          </a:xfrm>
          <a:prstGeom prst="rect">
            <a:avLst/>
          </a:prstGeom>
        </p:spPr>
        <p:txBody>
          <a:bodyPr wrap="square">
            <a:spAutoFit/>
          </a:bodyPr>
          <a:lstStyle/>
          <a:p>
            <a:pPr algn="just"/>
            <a:endParaRPr lang="tr-TR" b="1" spc="-50" dirty="0" smtClean="0">
              <a:latin typeface="Arial" panose="020B0604020202020204" pitchFamily="34" charset="0"/>
              <a:ea typeface="Trebuchet MS" panose="020B0603020202020204" pitchFamily="34" charset="0"/>
              <a:cs typeface="Arial" panose="020B0604020202020204" pitchFamily="34" charset="0"/>
            </a:endParaRPr>
          </a:p>
          <a:p>
            <a:pPr algn="just"/>
            <a:endParaRPr lang="tr-TR" b="1" spc="-50" dirty="0">
              <a:latin typeface="Arial" panose="020B0604020202020204" pitchFamily="34" charset="0"/>
              <a:ea typeface="Trebuchet MS" panose="020B0603020202020204" pitchFamily="34" charset="0"/>
              <a:cs typeface="Arial" panose="020B0604020202020204" pitchFamily="34" charset="0"/>
            </a:endParaRPr>
          </a:p>
          <a:p>
            <a:pPr algn="just"/>
            <a:endParaRPr lang="tr-TR" b="1" spc="-50" dirty="0" smtClean="0">
              <a:latin typeface="Arial" panose="020B0604020202020204" pitchFamily="34" charset="0"/>
              <a:ea typeface="Trebuchet MS" panose="020B0603020202020204" pitchFamily="34" charset="0"/>
              <a:cs typeface="Arial" panose="020B0604020202020204" pitchFamily="34" charset="0"/>
            </a:endParaRPr>
          </a:p>
          <a:p>
            <a:pPr algn="just"/>
            <a:endParaRPr lang="tr-TR" b="1" spc="-50" dirty="0">
              <a:latin typeface="Arial" panose="020B0604020202020204" pitchFamily="34" charset="0"/>
              <a:ea typeface="Trebuchet MS" panose="020B0603020202020204" pitchFamily="34" charset="0"/>
              <a:cs typeface="Arial" panose="020B0604020202020204" pitchFamily="34" charset="0"/>
            </a:endParaRPr>
          </a:p>
          <a:p>
            <a:pPr algn="just"/>
            <a:endParaRPr lang="tr-TR" b="1" spc="-50" dirty="0" smtClean="0">
              <a:latin typeface="Arial" panose="020B0604020202020204" pitchFamily="34" charset="0"/>
              <a:ea typeface="Trebuchet MS" panose="020B0603020202020204" pitchFamily="34" charset="0"/>
              <a:cs typeface="Arial" panose="020B0604020202020204" pitchFamily="34" charset="0"/>
            </a:endParaRPr>
          </a:p>
          <a:p>
            <a:pPr algn="just"/>
            <a:endParaRPr lang="tr-TR" dirty="0">
              <a:latin typeface="Arial" panose="020B0604020202020204" pitchFamily="34" charset="0"/>
              <a:cs typeface="Arial" panose="020B0604020202020204" pitchFamily="34" charset="0"/>
            </a:endParaRPr>
          </a:p>
          <a:p>
            <a:pPr algn="just"/>
            <a:endParaRPr lang="tr-TR" dirty="0">
              <a:latin typeface="Arial" panose="020B0604020202020204" pitchFamily="34" charset="0"/>
              <a:cs typeface="Arial" panose="020B0604020202020204" pitchFamily="34"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Kat Mülkiyeti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2" name="Dikdörtgen 1"/>
          <p:cNvSpPr/>
          <p:nvPr/>
        </p:nvSpPr>
        <p:spPr>
          <a:xfrm>
            <a:off x="464234" y="2827560"/>
            <a:ext cx="8366684" cy="2015936"/>
          </a:xfrm>
          <a:prstGeom prst="rect">
            <a:avLst/>
          </a:prstGeom>
        </p:spPr>
        <p:txBody>
          <a:bodyPr wrap="square">
            <a:spAutoFit/>
          </a:bodyPr>
          <a:lstStyle/>
          <a:p>
            <a:pPr algn="just"/>
            <a:r>
              <a:rPr lang="tr-TR" sz="2400" dirty="0"/>
              <a:t>634 sayılı Kat Mülkiyeti Kanunu, 23/6/1965 tarihinde kabul edilmiştir. Bu Kanun’da, genel olarak kat mülkiyeti, kat irtifakı, devre mülk hakkı ve toplu yapı düzenlenmiştir</a:t>
            </a:r>
            <a:r>
              <a:rPr lang="tr-TR" sz="2400" dirty="0" smtClean="0"/>
              <a:t>.</a:t>
            </a:r>
          </a:p>
          <a:p>
            <a:pPr algn="just"/>
            <a:endParaRPr lang="tr-TR" sz="2400" dirty="0"/>
          </a:p>
          <a:p>
            <a:pPr algn="just">
              <a:spcBef>
                <a:spcPts val="600"/>
              </a:spcBef>
              <a:spcAft>
                <a:spcPts val="600"/>
              </a:spcAft>
            </a:pPr>
            <a:endParaRPr lang="tr-TR"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19039059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182880" y="1265736"/>
            <a:ext cx="8648039" cy="2031325"/>
          </a:xfrm>
          <a:prstGeom prst="rect">
            <a:avLst/>
          </a:prstGeom>
        </p:spPr>
        <p:txBody>
          <a:bodyPr wrap="square">
            <a:spAutoFit/>
          </a:bodyPr>
          <a:lstStyle/>
          <a:p>
            <a:pPr algn="just"/>
            <a:endParaRPr lang="tr-TR" b="1" spc="-50" dirty="0" smtClean="0">
              <a:latin typeface="Arial" panose="020B0604020202020204" pitchFamily="34" charset="0"/>
              <a:ea typeface="Trebuchet MS" panose="020B0603020202020204" pitchFamily="34" charset="0"/>
              <a:cs typeface="Arial" panose="020B0604020202020204" pitchFamily="34" charset="0"/>
            </a:endParaRPr>
          </a:p>
          <a:p>
            <a:pPr algn="just"/>
            <a:endParaRPr lang="tr-TR" b="1" spc="-50" dirty="0">
              <a:latin typeface="Arial" panose="020B0604020202020204" pitchFamily="34" charset="0"/>
              <a:ea typeface="Trebuchet MS" panose="020B0603020202020204" pitchFamily="34" charset="0"/>
              <a:cs typeface="Arial" panose="020B0604020202020204" pitchFamily="34" charset="0"/>
            </a:endParaRPr>
          </a:p>
          <a:p>
            <a:pPr algn="just"/>
            <a:endParaRPr lang="tr-TR" b="1" spc="-50" dirty="0" smtClean="0">
              <a:latin typeface="Arial" panose="020B0604020202020204" pitchFamily="34" charset="0"/>
              <a:ea typeface="Trebuchet MS" panose="020B0603020202020204" pitchFamily="34" charset="0"/>
              <a:cs typeface="Arial" panose="020B0604020202020204" pitchFamily="34" charset="0"/>
            </a:endParaRPr>
          </a:p>
          <a:p>
            <a:pPr algn="just"/>
            <a:endParaRPr lang="tr-TR" b="1" spc="-50" dirty="0">
              <a:latin typeface="Arial" panose="020B0604020202020204" pitchFamily="34" charset="0"/>
              <a:ea typeface="Trebuchet MS" panose="020B0603020202020204" pitchFamily="34" charset="0"/>
              <a:cs typeface="Arial" panose="020B0604020202020204" pitchFamily="34" charset="0"/>
            </a:endParaRPr>
          </a:p>
          <a:p>
            <a:pPr algn="just"/>
            <a:endParaRPr lang="tr-TR" b="1" spc="-50" dirty="0" smtClean="0">
              <a:latin typeface="Arial" panose="020B0604020202020204" pitchFamily="34" charset="0"/>
              <a:ea typeface="Trebuchet MS" panose="020B0603020202020204" pitchFamily="34" charset="0"/>
              <a:cs typeface="Arial" panose="020B0604020202020204" pitchFamily="34" charset="0"/>
            </a:endParaRPr>
          </a:p>
          <a:p>
            <a:pPr algn="just"/>
            <a:endParaRPr lang="tr-TR" dirty="0">
              <a:latin typeface="Arial" panose="020B0604020202020204" pitchFamily="34" charset="0"/>
              <a:cs typeface="Arial" panose="020B0604020202020204" pitchFamily="34" charset="0"/>
            </a:endParaRPr>
          </a:p>
          <a:p>
            <a:pPr algn="just"/>
            <a:endParaRPr lang="tr-TR" dirty="0">
              <a:latin typeface="Arial" panose="020B0604020202020204" pitchFamily="34" charset="0"/>
              <a:cs typeface="Arial" panose="020B0604020202020204" pitchFamily="34"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Kat Mülkiyeti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2" name="Dikdörtgen 1"/>
          <p:cNvSpPr/>
          <p:nvPr/>
        </p:nvSpPr>
        <p:spPr>
          <a:xfrm>
            <a:off x="464234" y="2061750"/>
            <a:ext cx="8366684" cy="3493264"/>
          </a:xfrm>
          <a:prstGeom prst="rect">
            <a:avLst/>
          </a:prstGeom>
        </p:spPr>
        <p:txBody>
          <a:bodyPr wrap="square">
            <a:spAutoFit/>
          </a:bodyPr>
          <a:lstStyle/>
          <a:p>
            <a:pPr algn="just"/>
            <a:endParaRPr lang="tr-TR" sz="2400" dirty="0"/>
          </a:p>
          <a:p>
            <a:pPr algn="just"/>
            <a:r>
              <a:rPr lang="tr-TR" sz="2400" dirty="0"/>
              <a:t>Kat Mülkiyeti Kanunu, kat mülkiyetini, tamamlanmış yapılar için öngörmektedir. Yapılmakta olan veya ileride yapılacak bir binayı </a:t>
            </a:r>
            <a:r>
              <a:rPr lang="tr-TR" sz="2400" i="1" dirty="0"/>
              <a:t>“</a:t>
            </a:r>
            <a:r>
              <a:rPr lang="tr-TR" sz="2400" dirty="0"/>
              <a:t>inşa etmek borcu” ve bina inşa edilince “kat mülkiyeti yükleme imkânını</a:t>
            </a:r>
            <a:r>
              <a:rPr lang="tr-TR" sz="2400" i="1" dirty="0"/>
              <a:t>”</a:t>
            </a:r>
            <a:r>
              <a:rPr lang="tr-TR" sz="2400" dirty="0"/>
              <a:t> “</a:t>
            </a:r>
            <a:r>
              <a:rPr lang="tr-TR" sz="2400" b="1" dirty="0"/>
              <a:t>kat irtifakı</a:t>
            </a:r>
            <a:r>
              <a:rPr lang="tr-TR" sz="2400" dirty="0"/>
              <a:t>” adı altında düzenlemektedir. Müşterek mülkiyete konu olmuş mesken nitelikli taşınmaz mallar üzerine, yılın belli dönemlerinde yararlanmayı sağlayan irtifak hakkı da “</a:t>
            </a:r>
            <a:r>
              <a:rPr lang="tr-TR" sz="2400" b="1" dirty="0"/>
              <a:t>devre mülk hakkı</a:t>
            </a:r>
            <a:r>
              <a:rPr lang="tr-TR" sz="2400" dirty="0"/>
              <a:t>” olarak düzenlenmiştir.</a:t>
            </a:r>
          </a:p>
          <a:p>
            <a:pPr algn="just">
              <a:spcBef>
                <a:spcPts val="600"/>
              </a:spcBef>
              <a:spcAft>
                <a:spcPts val="600"/>
              </a:spcAft>
            </a:pPr>
            <a:endParaRPr lang="tr-TR"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5753903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5845" y="2131255"/>
            <a:ext cx="8792308" cy="4970585"/>
          </a:xfrm>
        </p:spPr>
        <p:txBody>
          <a:bodyPr/>
          <a:lstStyle/>
          <a:p>
            <a:pPr marL="0" indent="0" algn="just">
              <a:buNone/>
            </a:pPr>
            <a:r>
              <a:rPr lang="tr-TR" sz="2400" dirty="0" smtClean="0"/>
              <a:t>Kat </a:t>
            </a:r>
            <a:r>
              <a:rPr lang="tr-TR" sz="2400" dirty="0"/>
              <a:t>mülkiyetine, kat malikinin sahip olduğu (bağımsız bölümün değeriyle orantılı) arsa payı ile ortak yerler üzerindeki paylı mülkiyet hakkı da bağlıdır. Şu halde, kat mülkiyeti, arsa payı ve </a:t>
            </a:r>
            <a:r>
              <a:rPr lang="tr-TR" sz="2400" dirty="0" err="1"/>
              <a:t>anagayrimenkuldeki</a:t>
            </a:r>
            <a:r>
              <a:rPr lang="tr-TR" sz="2400" dirty="0"/>
              <a:t> ortak yerlerle bağlantılı özel bir mülkiyettir (KMK </a:t>
            </a:r>
            <a:r>
              <a:rPr lang="tr-TR" sz="2400" dirty="0" err="1"/>
              <a:t>md.</a:t>
            </a:r>
            <a:r>
              <a:rPr lang="tr-TR" sz="2400" dirty="0"/>
              <a:t> 3/1). Kat malikleri, bağımsız bölüm üzerinde tek bir mülkiyet hakkına sahip iken, ortak yerlerde paylı mülkiyet esasları geçerlidir.</a:t>
            </a:r>
          </a:p>
          <a:p>
            <a:pPr marL="0" indent="0">
              <a:buNone/>
            </a:pPr>
            <a:endParaRPr lang="tr-TR" dirty="0"/>
          </a:p>
        </p:txBody>
      </p:sp>
      <p:sp>
        <p:nvSpPr>
          <p:cNvPr id="4" name="Altbilgi Yer Tutucusu 3"/>
          <p:cNvSpPr>
            <a:spLocks noGrp="1"/>
          </p:cNvSpPr>
          <p:nvPr>
            <p:ph type="ftr" sz="quarter" idx="11"/>
          </p:nvPr>
        </p:nvSpPr>
        <p:spPr/>
        <p:txBody>
          <a:bodyPr/>
          <a:lstStyle/>
          <a:p>
            <a:pPr>
              <a:defRPr/>
            </a:pPr>
            <a:endParaRPr lang="tr-TR"/>
          </a:p>
        </p:txBody>
      </p:sp>
      <p:sp>
        <p:nvSpPr>
          <p:cNvPr id="5" name="Dikdörtgen 4"/>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Kat Mülkiyeti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10284340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0677" y="2165545"/>
            <a:ext cx="8792308" cy="4970585"/>
          </a:xfrm>
        </p:spPr>
        <p:txBody>
          <a:bodyPr/>
          <a:lstStyle/>
          <a:p>
            <a:pPr marL="0" indent="0" algn="just">
              <a:buNone/>
            </a:pPr>
            <a:r>
              <a:rPr lang="tr-TR" sz="2400" dirty="0" smtClean="0"/>
              <a:t>Kat </a:t>
            </a:r>
            <a:r>
              <a:rPr lang="tr-TR" sz="2400" dirty="0"/>
              <a:t>mülkiyetine, kat malikinin sahip olduğu (bağımsız bölümün değeriyle orantılı) arsa payı ile ortak yerler üzerindeki paylı mülkiyet hakkı da bağlıdır. Şu halde, kat mülkiyeti, arsa payı ve </a:t>
            </a:r>
            <a:r>
              <a:rPr lang="tr-TR" sz="2400" dirty="0" err="1"/>
              <a:t>anagayrimenkuldeki</a:t>
            </a:r>
            <a:r>
              <a:rPr lang="tr-TR" sz="2400" dirty="0"/>
              <a:t> ortak yerlerle bağlantılı özel bir mülkiyettir (KMK </a:t>
            </a:r>
            <a:r>
              <a:rPr lang="tr-TR" sz="2400" dirty="0" err="1"/>
              <a:t>md.</a:t>
            </a:r>
            <a:r>
              <a:rPr lang="tr-TR" sz="2400" dirty="0"/>
              <a:t> 3/1). Kat malikleri, bağımsız bölüm üzerinde tek bir mülkiyet hakkına sahip iken, ortak yerlerde paylı mülkiyet esasları geçerlidir.</a:t>
            </a:r>
          </a:p>
          <a:p>
            <a:pPr marL="0" indent="0">
              <a:buNone/>
            </a:pPr>
            <a:endParaRPr lang="tr-TR" dirty="0"/>
          </a:p>
        </p:txBody>
      </p:sp>
      <p:sp>
        <p:nvSpPr>
          <p:cNvPr id="4" name="Altbilgi Yer Tutucusu 3"/>
          <p:cNvSpPr>
            <a:spLocks noGrp="1"/>
          </p:cNvSpPr>
          <p:nvPr>
            <p:ph type="ftr" sz="quarter" idx="11"/>
          </p:nvPr>
        </p:nvSpPr>
        <p:spPr/>
        <p:txBody>
          <a:bodyPr/>
          <a:lstStyle/>
          <a:p>
            <a:pPr>
              <a:defRPr/>
            </a:pPr>
            <a:endParaRPr lang="tr-TR"/>
          </a:p>
        </p:txBody>
      </p:sp>
      <p:sp>
        <p:nvSpPr>
          <p:cNvPr id="6" name="Dikdörtgen 5"/>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Kat Mülkiyeti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1398109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81" y="2512842"/>
            <a:ext cx="8651631" cy="4886178"/>
          </a:xfrm>
        </p:spPr>
        <p:txBody>
          <a:bodyPr/>
          <a:lstStyle/>
          <a:p>
            <a:pPr marL="0" indent="0" algn="just">
              <a:buNone/>
            </a:pPr>
            <a:r>
              <a:rPr lang="tr-TR" sz="2400" dirty="0"/>
              <a:t>Üzerinde kat mülkiyeti kurulmuş olan her bağımsız bölüm, bağımsız bir taşınmaz sayılarak kat mülkiyeti kütüğünün ayrı bir sayfasına kaydedilir (TMK </a:t>
            </a:r>
            <a:r>
              <a:rPr lang="tr-TR" sz="2400" dirty="0" err="1"/>
              <a:t>md.</a:t>
            </a:r>
            <a:r>
              <a:rPr lang="tr-TR" sz="2400" dirty="0"/>
              <a:t> 704, 998). Kat mülkiyeti, bağımsız bölümler üzerinde kurulmakta ve her bağımsız bölüme arsa payı tahsis edilmektedir. Arsa payı, bağımsız bölüme tabi olup, onun hukukî kaderine bağlıdır. </a:t>
            </a:r>
            <a:endParaRPr lang="tr-TR" dirty="0"/>
          </a:p>
        </p:txBody>
      </p:sp>
      <p:sp>
        <p:nvSpPr>
          <p:cNvPr id="4" name="Altbilgi Yer Tutucusu 3"/>
          <p:cNvSpPr>
            <a:spLocks noGrp="1"/>
          </p:cNvSpPr>
          <p:nvPr>
            <p:ph type="ftr" sz="quarter" idx="11"/>
          </p:nvPr>
        </p:nvSpPr>
        <p:spPr/>
        <p:txBody>
          <a:bodyPr/>
          <a:lstStyle/>
          <a:p>
            <a:pPr>
              <a:defRPr/>
            </a:pPr>
            <a:endParaRPr lang="tr-TR"/>
          </a:p>
        </p:txBody>
      </p:sp>
      <p:sp>
        <p:nvSpPr>
          <p:cNvPr id="5" name="Dikdörtgen 4"/>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Kat Mülkiyeti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41247319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46183" y="2124222"/>
            <a:ext cx="8651631" cy="4886178"/>
          </a:xfrm>
        </p:spPr>
        <p:txBody>
          <a:bodyPr/>
          <a:lstStyle/>
          <a:p>
            <a:pPr marL="0" indent="0" algn="just">
              <a:buNone/>
            </a:pPr>
            <a:r>
              <a:rPr lang="tr-TR" sz="2400" dirty="0" smtClean="0"/>
              <a:t>Ortak </a:t>
            </a:r>
            <a:r>
              <a:rPr lang="tr-TR" sz="2400" dirty="0"/>
              <a:t>yerler de, bağımsız bölüme bağlanmış olup, bağımsız bölüm malikinin ortak yerler üzerinde paylı mülkiyet hakkı bulunmaktadır.  Bağımsız bölümün sahibi, aynı zamanda arsa payı ve ortak yerlerdeki paylı mülkiyet hakkına da sahip olur. Bağımsız bölümlerin başkasına devri, kayıtlanması veya kiralanması halinde, eklentiler ve ortak yerler de kendiliğinden devredilmiş, kayıtlanmış veya kiralanmış olur (KMK </a:t>
            </a:r>
            <a:r>
              <a:rPr lang="tr-TR" sz="2400" dirty="0" err="1"/>
              <a:t>md.</a:t>
            </a:r>
            <a:r>
              <a:rPr lang="tr-TR" sz="2400" dirty="0"/>
              <a:t> 6/4).</a:t>
            </a:r>
          </a:p>
          <a:p>
            <a:pPr marL="0" indent="0">
              <a:buNone/>
            </a:pPr>
            <a:endParaRPr lang="tr-TR" dirty="0"/>
          </a:p>
        </p:txBody>
      </p:sp>
      <p:sp>
        <p:nvSpPr>
          <p:cNvPr id="4" name="Altbilgi Yer Tutucusu 3"/>
          <p:cNvSpPr>
            <a:spLocks noGrp="1"/>
          </p:cNvSpPr>
          <p:nvPr>
            <p:ph type="ftr" sz="quarter" idx="11"/>
          </p:nvPr>
        </p:nvSpPr>
        <p:spPr/>
        <p:txBody>
          <a:bodyPr/>
          <a:lstStyle/>
          <a:p>
            <a:pPr>
              <a:defRPr/>
            </a:pPr>
            <a:endParaRPr lang="tr-TR"/>
          </a:p>
        </p:txBody>
      </p:sp>
      <p:sp>
        <p:nvSpPr>
          <p:cNvPr id="5" name="Dikdörtgen 4"/>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Kat Mülkiyeti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4525817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507391" y="1837236"/>
            <a:ext cx="8517838" cy="3477875"/>
          </a:xfrm>
          <a:prstGeom prst="rect">
            <a:avLst/>
          </a:prstGeom>
        </p:spPr>
        <p:txBody>
          <a:bodyPr wrap="square">
            <a:spAutoFit/>
          </a:bodyPr>
          <a:lstStyle/>
          <a:p>
            <a:pPr marL="342900" indent="-342900" algn="just">
              <a:buFont typeface="Wingdings" panose="05000000000000000000" pitchFamily="2" charset="2"/>
              <a:buChar char="Ø"/>
            </a:pPr>
            <a:r>
              <a:rPr lang="tr-TR" sz="2000" dirty="0">
                <a:latin typeface="Arial" panose="020B0604020202020204" pitchFamily="34" charset="0"/>
                <a:cs typeface="Arial" panose="020B0604020202020204" pitchFamily="34" charset="0"/>
              </a:rPr>
              <a:t>Eşya Hukuku, Aydın Aybay, Hüseyin </a:t>
            </a:r>
            <a:r>
              <a:rPr lang="tr-TR" sz="2000" dirty="0" err="1">
                <a:latin typeface="Arial" panose="020B0604020202020204" pitchFamily="34" charset="0"/>
                <a:cs typeface="Arial" panose="020B0604020202020204" pitchFamily="34" charset="0"/>
              </a:rPr>
              <a:t>Hatemi</a:t>
            </a:r>
            <a:r>
              <a:rPr lang="tr-TR" sz="2000" dirty="0">
                <a:latin typeface="Arial" panose="020B0604020202020204" pitchFamily="34" charset="0"/>
                <a:cs typeface="Arial" panose="020B0604020202020204" pitchFamily="34" charset="0"/>
              </a:rPr>
              <a:t>, Vedat Kitabevi, </a:t>
            </a:r>
            <a:r>
              <a:rPr lang="tr-TR" sz="2000" dirty="0" smtClean="0">
                <a:latin typeface="Arial" panose="020B0604020202020204" pitchFamily="34" charset="0"/>
                <a:cs typeface="Arial" panose="020B0604020202020204" pitchFamily="34" charset="0"/>
              </a:rPr>
              <a:t>İstanbul.</a:t>
            </a:r>
          </a:p>
          <a:p>
            <a:pPr marL="342900" indent="-342900" algn="just">
              <a:buFont typeface="Wingdings" panose="05000000000000000000" pitchFamily="2" charset="2"/>
              <a:buChar char="Ø"/>
            </a:pPr>
            <a:r>
              <a:rPr lang="tr-TR" sz="2000" dirty="0">
                <a:latin typeface="Arial" panose="020B0604020202020204" pitchFamily="34" charset="0"/>
                <a:cs typeface="Arial" panose="020B0604020202020204" pitchFamily="34" charset="0"/>
              </a:rPr>
              <a:t>Eşya Hukuku, Jale G. </a:t>
            </a:r>
            <a:r>
              <a:rPr lang="tr-TR" sz="2000" dirty="0" err="1">
                <a:latin typeface="Arial" panose="020B0604020202020204" pitchFamily="34" charset="0"/>
                <a:cs typeface="Arial" panose="020B0604020202020204" pitchFamily="34" charset="0"/>
              </a:rPr>
              <a:t>Akipek</a:t>
            </a:r>
            <a:r>
              <a:rPr lang="tr-TR" sz="2000" dirty="0">
                <a:latin typeface="Arial" panose="020B0604020202020204" pitchFamily="34" charset="0"/>
                <a:cs typeface="Arial" panose="020B0604020202020204" pitchFamily="34" charset="0"/>
              </a:rPr>
              <a:t>, Turgut Akıntürk, Beta Yayınları, İstanbul, </a:t>
            </a:r>
            <a:r>
              <a:rPr lang="tr-TR" sz="2000" dirty="0" smtClean="0">
                <a:latin typeface="Arial" panose="020B0604020202020204" pitchFamily="34" charset="0"/>
                <a:cs typeface="Arial" panose="020B0604020202020204" pitchFamily="34" charset="0"/>
              </a:rPr>
              <a:t>2009.</a:t>
            </a:r>
          </a:p>
          <a:p>
            <a:pPr marL="342900" indent="-342900" algn="just">
              <a:buFont typeface="Wingdings" panose="05000000000000000000" pitchFamily="2" charset="2"/>
              <a:buChar char="Ø"/>
            </a:pPr>
            <a:r>
              <a:rPr lang="tr-TR" sz="2000" dirty="0">
                <a:latin typeface="Arial" panose="020B0604020202020204" pitchFamily="34" charset="0"/>
                <a:cs typeface="Arial" panose="020B0604020202020204" pitchFamily="34" charset="0"/>
              </a:rPr>
              <a:t>Eşya Hukuku, Kemal </a:t>
            </a:r>
            <a:r>
              <a:rPr lang="tr-TR" sz="2000" dirty="0" err="1">
                <a:latin typeface="Arial" panose="020B0604020202020204" pitchFamily="34" charset="0"/>
                <a:cs typeface="Arial" panose="020B0604020202020204" pitchFamily="34" charset="0"/>
              </a:rPr>
              <a:t>Oğuzman</a:t>
            </a:r>
            <a:r>
              <a:rPr lang="tr-TR" sz="2000" dirty="0">
                <a:latin typeface="Arial" panose="020B0604020202020204" pitchFamily="34" charset="0"/>
                <a:cs typeface="Arial" panose="020B0604020202020204" pitchFamily="34" charset="0"/>
              </a:rPr>
              <a:t>, Özer </a:t>
            </a:r>
            <a:r>
              <a:rPr lang="tr-TR" sz="2000" dirty="0" err="1">
                <a:latin typeface="Arial" panose="020B0604020202020204" pitchFamily="34" charset="0"/>
                <a:cs typeface="Arial" panose="020B0604020202020204" pitchFamily="34" charset="0"/>
              </a:rPr>
              <a:t>Seliçi</a:t>
            </a:r>
            <a:r>
              <a:rPr lang="tr-TR" sz="2000" dirty="0">
                <a:latin typeface="Arial" panose="020B0604020202020204" pitchFamily="34" charset="0"/>
                <a:cs typeface="Arial" panose="020B0604020202020204" pitchFamily="34" charset="0"/>
              </a:rPr>
              <a:t>, </a:t>
            </a:r>
            <a:r>
              <a:rPr lang="tr-TR" sz="2000" dirty="0" err="1">
                <a:latin typeface="Arial" panose="020B0604020202020204" pitchFamily="34" charset="0"/>
                <a:cs typeface="Arial" panose="020B0604020202020204" pitchFamily="34" charset="0"/>
              </a:rPr>
              <a:t>Saibe</a:t>
            </a:r>
            <a:r>
              <a:rPr lang="tr-TR" sz="2000" dirty="0">
                <a:latin typeface="Arial" panose="020B0604020202020204" pitchFamily="34" charset="0"/>
                <a:cs typeface="Arial" panose="020B0604020202020204" pitchFamily="34" charset="0"/>
              </a:rPr>
              <a:t> Oktay-Özdemir, Filiz Yayınevi, İstanbul </a:t>
            </a:r>
            <a:r>
              <a:rPr lang="tr-TR" sz="2000" dirty="0" smtClean="0">
                <a:latin typeface="Arial" panose="020B0604020202020204" pitchFamily="34" charset="0"/>
                <a:cs typeface="Arial" panose="020B0604020202020204" pitchFamily="34" charset="0"/>
              </a:rPr>
              <a:t>2006.</a:t>
            </a:r>
          </a:p>
          <a:p>
            <a:pPr marL="342900" indent="-342900" algn="just">
              <a:buFont typeface="Wingdings" panose="05000000000000000000" pitchFamily="2" charset="2"/>
              <a:buChar char="Ø"/>
            </a:pPr>
            <a:r>
              <a:rPr lang="tr-TR" sz="2000" dirty="0">
                <a:latin typeface="Arial" panose="020B0604020202020204" pitchFamily="34" charset="0"/>
                <a:cs typeface="Arial" panose="020B0604020202020204" pitchFamily="34" charset="0"/>
              </a:rPr>
              <a:t>Eşya Hukuku, </a:t>
            </a:r>
            <a:r>
              <a:rPr lang="tr-TR" sz="2000" dirty="0" err="1">
                <a:latin typeface="Arial" panose="020B0604020202020204" pitchFamily="34" charset="0"/>
                <a:cs typeface="Arial" panose="020B0604020202020204" pitchFamily="34" charset="0"/>
              </a:rPr>
              <a:t>Kudrat</a:t>
            </a:r>
            <a:r>
              <a:rPr lang="tr-TR" sz="2000" dirty="0">
                <a:latin typeface="Arial" panose="020B0604020202020204" pitchFamily="34" charset="0"/>
                <a:cs typeface="Arial" panose="020B0604020202020204" pitchFamily="34" charset="0"/>
              </a:rPr>
              <a:t> Güven, Turhan Esener, Yetkin Yayınları, </a:t>
            </a:r>
            <a:r>
              <a:rPr lang="tr-TR" sz="2000" dirty="0" smtClean="0">
                <a:latin typeface="Arial" panose="020B0604020202020204" pitchFamily="34" charset="0"/>
                <a:cs typeface="Arial" panose="020B0604020202020204" pitchFamily="34" charset="0"/>
              </a:rPr>
              <a:t>Ankara.</a:t>
            </a:r>
          </a:p>
          <a:p>
            <a:pPr marL="342900" indent="-342900" algn="just">
              <a:buFont typeface="Wingdings" panose="05000000000000000000" pitchFamily="2" charset="2"/>
              <a:buChar char="Ø"/>
            </a:pPr>
            <a:r>
              <a:rPr lang="tr-TR" sz="2000" dirty="0">
                <a:latin typeface="Arial" panose="020B0604020202020204" pitchFamily="34" charset="0"/>
                <a:cs typeface="Arial" panose="020B0604020202020204" pitchFamily="34" charset="0"/>
              </a:rPr>
              <a:t>Eşya Hukuku, Şeref Ertaç, Seçkin Yayınları, Ankara, </a:t>
            </a:r>
            <a:r>
              <a:rPr lang="tr-TR" sz="2000" dirty="0" smtClean="0">
                <a:latin typeface="Arial" panose="020B0604020202020204" pitchFamily="34" charset="0"/>
                <a:cs typeface="Arial" panose="020B0604020202020204" pitchFamily="34" charset="0"/>
              </a:rPr>
              <a:t>2008.</a:t>
            </a:r>
          </a:p>
          <a:p>
            <a:pPr marL="1257300" lvl="2" indent="-342900" algn="just">
              <a:buFont typeface="Wingdings" panose="05000000000000000000" pitchFamily="2" charset="2"/>
              <a:buChar char="Ø"/>
            </a:pPr>
            <a:r>
              <a:rPr lang="tr-TR" sz="2000" dirty="0">
                <a:latin typeface="Arial" panose="020B0604020202020204" pitchFamily="34" charset="0"/>
                <a:cs typeface="Arial" panose="020B0604020202020204" pitchFamily="34" charset="0"/>
              </a:rPr>
              <a:t>	</a:t>
            </a:r>
            <a:r>
              <a:rPr lang="tr-TR" sz="2000" dirty="0" smtClean="0">
                <a:latin typeface="Arial" panose="020B0604020202020204" pitchFamily="34" charset="0"/>
                <a:cs typeface="Arial" panose="020B0604020202020204" pitchFamily="34" charset="0"/>
              </a:rPr>
              <a:t>Medeni </a:t>
            </a:r>
            <a:r>
              <a:rPr lang="tr-TR" sz="2000" dirty="0">
                <a:latin typeface="Arial" panose="020B0604020202020204" pitchFamily="34" charset="0"/>
                <a:cs typeface="Arial" panose="020B0604020202020204" pitchFamily="34" charset="0"/>
              </a:rPr>
              <a:t>Kanun, </a:t>
            </a:r>
            <a:endParaRPr lang="tr-TR" sz="2000" dirty="0" smtClean="0">
              <a:latin typeface="Arial" panose="020B0604020202020204" pitchFamily="34" charset="0"/>
              <a:cs typeface="Arial" panose="020B0604020202020204" pitchFamily="34" charset="0"/>
            </a:endParaRPr>
          </a:p>
          <a:p>
            <a:pPr marL="1257300" lvl="2" indent="-342900" algn="just">
              <a:buFont typeface="Wingdings" panose="05000000000000000000" pitchFamily="2" charset="2"/>
              <a:buChar char="Ø"/>
            </a:pPr>
            <a:r>
              <a:rPr lang="tr-TR" sz="2000" dirty="0">
                <a:latin typeface="Arial" panose="020B0604020202020204" pitchFamily="34" charset="0"/>
                <a:cs typeface="Arial" panose="020B0604020202020204" pitchFamily="34" charset="0"/>
              </a:rPr>
              <a:t>	</a:t>
            </a:r>
            <a:r>
              <a:rPr lang="tr-TR" sz="2000" dirty="0" smtClean="0">
                <a:latin typeface="Arial" panose="020B0604020202020204" pitchFamily="34" charset="0"/>
                <a:cs typeface="Arial" panose="020B0604020202020204" pitchFamily="34" charset="0"/>
              </a:rPr>
              <a:t>Borçlar </a:t>
            </a:r>
            <a:r>
              <a:rPr lang="tr-TR" sz="2000" dirty="0">
                <a:latin typeface="Arial" panose="020B0604020202020204" pitchFamily="34" charset="0"/>
                <a:cs typeface="Arial" panose="020B0604020202020204" pitchFamily="34" charset="0"/>
              </a:rPr>
              <a:t>Kanunu, </a:t>
            </a:r>
            <a:endParaRPr lang="tr-TR" sz="2000" dirty="0" smtClean="0">
              <a:latin typeface="Arial" panose="020B0604020202020204" pitchFamily="34" charset="0"/>
              <a:cs typeface="Arial" panose="020B0604020202020204" pitchFamily="34" charset="0"/>
            </a:endParaRPr>
          </a:p>
          <a:p>
            <a:pPr marL="1257300" lvl="2" indent="-342900" algn="just">
              <a:buFont typeface="Wingdings" panose="05000000000000000000" pitchFamily="2" charset="2"/>
              <a:buChar char="Ø"/>
            </a:pPr>
            <a:r>
              <a:rPr lang="tr-TR" sz="2000" dirty="0">
                <a:latin typeface="Arial" panose="020B0604020202020204" pitchFamily="34" charset="0"/>
                <a:cs typeface="Arial" panose="020B0604020202020204" pitchFamily="34" charset="0"/>
              </a:rPr>
              <a:t>	</a:t>
            </a:r>
            <a:r>
              <a:rPr lang="tr-TR" sz="2000" dirty="0" smtClean="0">
                <a:latin typeface="Arial" panose="020B0604020202020204" pitchFamily="34" charset="0"/>
                <a:cs typeface="Arial" panose="020B0604020202020204" pitchFamily="34" charset="0"/>
              </a:rPr>
              <a:t>Genelgeler</a:t>
            </a:r>
          </a:p>
          <a:p>
            <a:pPr marL="1257300" lvl="2" indent="-342900" algn="just">
              <a:buFont typeface="Wingdings" panose="05000000000000000000" pitchFamily="2" charset="2"/>
              <a:buChar char="Ø"/>
            </a:pPr>
            <a:r>
              <a:rPr lang="tr-TR" sz="2000" dirty="0" smtClean="0">
                <a:latin typeface="Arial" panose="020B0604020202020204" pitchFamily="34" charset="0"/>
                <a:cs typeface="Arial" panose="020B0604020202020204" pitchFamily="34" charset="0"/>
              </a:rPr>
              <a:t>	Kanunlar </a:t>
            </a:r>
            <a:r>
              <a:rPr lang="tr-TR" sz="2000" dirty="0">
                <a:latin typeface="Arial" panose="020B0604020202020204" pitchFamily="34" charset="0"/>
                <a:cs typeface="Arial" panose="020B0604020202020204" pitchFamily="34" charset="0"/>
              </a:rPr>
              <a:t>ve Tüzükler.</a:t>
            </a:r>
            <a:endParaRPr lang="tr-TR" sz="2000" spc="-50" dirty="0">
              <a:latin typeface="Arial" panose="020B0604020202020204" pitchFamily="34" charset="0"/>
              <a:ea typeface="Trebuchet MS" panose="020B0603020202020204" pitchFamily="34" charset="0"/>
              <a:cs typeface="Arial" panose="020B0604020202020204" pitchFamily="34"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Kaynaklar</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140136973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12536</TotalTime>
  <Words>445</Words>
  <Application>Microsoft Office PowerPoint</Application>
  <PresentationFormat>Ekran Gösterisi (4:3)</PresentationFormat>
  <Paragraphs>36</Paragraphs>
  <Slides>8</Slides>
  <Notes>0</Notes>
  <HiddenSlides>0</HiddenSlides>
  <MMClips>0</MMClips>
  <ScaleCrop>false</ScaleCrop>
  <HeadingPairs>
    <vt:vector size="6" baseType="variant">
      <vt:variant>
        <vt:lpstr>Kullanılan Yazı Tipleri</vt:lpstr>
      </vt:variant>
      <vt:variant>
        <vt:i4>6</vt:i4>
      </vt:variant>
      <vt:variant>
        <vt:lpstr>Tema</vt:lpstr>
      </vt:variant>
      <vt:variant>
        <vt:i4>3</vt:i4>
      </vt:variant>
      <vt:variant>
        <vt:lpstr>Slayt Başlıkları</vt:lpstr>
      </vt:variant>
      <vt:variant>
        <vt:i4>8</vt:i4>
      </vt:variant>
    </vt:vector>
  </HeadingPairs>
  <TitlesOfParts>
    <vt:vector size="17" baseType="lpstr">
      <vt:lpstr>ＭＳ Ｐゴシック</vt:lpstr>
      <vt:lpstr>Arial</vt:lpstr>
      <vt:lpstr>Calibri</vt:lpstr>
      <vt:lpstr>Times New Roman</vt:lpstr>
      <vt:lpstr>Trebuchet MS</vt:lpstr>
      <vt:lpstr>Wingdings</vt:lpstr>
      <vt:lpstr>ekonomi</vt:lpstr>
      <vt:lpstr>1_Rics</vt:lpstr>
      <vt:lpstr>h.t.</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arahmantursun@gmail.com</cp:lastModifiedBy>
  <cp:revision>837</cp:revision>
  <cp:lastPrinted>2016-10-24T07:53:35Z</cp:lastPrinted>
  <dcterms:created xsi:type="dcterms:W3CDTF">2016-09-18T09:35:24Z</dcterms:created>
  <dcterms:modified xsi:type="dcterms:W3CDTF">2020-03-02T13:04:56Z</dcterms:modified>
</cp:coreProperties>
</file>