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604" r:id="rId4"/>
    <p:sldId id="611" r:id="rId5"/>
    <p:sldId id="615" r:id="rId6"/>
    <p:sldId id="616" r:id="rId7"/>
    <p:sldId id="612" r:id="rId8"/>
    <p:sldId id="613" r:id="rId9"/>
    <p:sldId id="617" r:id="rId10"/>
    <p:sldId id="61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6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10.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Kat Mülkiyeti</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464234" y="2827560"/>
            <a:ext cx="8366684" cy="2015936"/>
          </a:xfrm>
          <a:prstGeom prst="rect">
            <a:avLst/>
          </a:prstGeom>
        </p:spPr>
        <p:txBody>
          <a:bodyPr wrap="square">
            <a:spAutoFit/>
          </a:bodyPr>
          <a:lstStyle/>
          <a:p>
            <a:pPr algn="just"/>
            <a:r>
              <a:rPr lang="tr-TR" sz="2400" dirty="0"/>
              <a:t>634 sayılı Kat Mülkiyeti Kanunu, 23/6/1965 tarihinde kabul edilmiştir. Bu Kanun’da, genel olarak kat mülkiyeti, kat irtifakı, devre mülk hakkı ve toplu yapı düzenlenmiştir</a:t>
            </a:r>
            <a:r>
              <a:rPr lang="tr-TR" sz="2400" dirty="0" smtClean="0"/>
              <a:t>.</a:t>
            </a:r>
          </a:p>
          <a:p>
            <a:pPr algn="just"/>
            <a:endParaRPr lang="tr-TR" sz="2400" dirty="0"/>
          </a:p>
          <a:p>
            <a:pPr algn="just">
              <a:spcBef>
                <a:spcPts val="600"/>
              </a:spcBef>
              <a:spcAft>
                <a:spcPts val="600"/>
              </a:spcAft>
            </a:pP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464234" y="2061750"/>
            <a:ext cx="8366684" cy="3493264"/>
          </a:xfrm>
          <a:prstGeom prst="rect">
            <a:avLst/>
          </a:prstGeom>
        </p:spPr>
        <p:txBody>
          <a:bodyPr wrap="square">
            <a:spAutoFit/>
          </a:bodyPr>
          <a:lstStyle/>
          <a:p>
            <a:pPr algn="just"/>
            <a:endParaRPr lang="tr-TR" sz="2400" dirty="0"/>
          </a:p>
          <a:p>
            <a:pPr algn="just"/>
            <a:r>
              <a:rPr lang="tr-TR" sz="2400" dirty="0"/>
              <a:t>Kat Mülkiyeti Kanunu, kat mülkiyetini, tamamlanmış yapılar için öngörmektedir. Yapılmakta olan veya ileride yapılacak bir binayı </a:t>
            </a:r>
            <a:r>
              <a:rPr lang="tr-TR" sz="2400" i="1" dirty="0"/>
              <a:t>“</a:t>
            </a:r>
            <a:r>
              <a:rPr lang="tr-TR" sz="2400" dirty="0"/>
              <a:t>inşa etmek borcu” ve bina inşa edilince “kat mülkiyeti yükleme imkânını</a:t>
            </a:r>
            <a:r>
              <a:rPr lang="tr-TR" sz="2400" i="1" dirty="0"/>
              <a:t>”</a:t>
            </a:r>
            <a:r>
              <a:rPr lang="tr-TR" sz="2400" dirty="0"/>
              <a:t> “</a:t>
            </a:r>
            <a:r>
              <a:rPr lang="tr-TR" sz="2400" b="1" dirty="0"/>
              <a:t>kat irtifakı</a:t>
            </a:r>
            <a:r>
              <a:rPr lang="tr-TR" sz="2400" dirty="0"/>
              <a:t>” adı altında düzenlemektedir. Müşterek mülkiyete konu olmuş mesken nitelikli taşınmaz mallar üzerine, yılın belli dönemlerinde yararlanmayı sağlayan irtifak hakkı da “</a:t>
            </a:r>
            <a:r>
              <a:rPr lang="tr-TR" sz="2400" b="1" dirty="0"/>
              <a:t>devre mülk hakkı</a:t>
            </a:r>
            <a:r>
              <a:rPr lang="tr-TR" sz="2400" dirty="0"/>
              <a:t>” olarak düzenlenmiştir.</a:t>
            </a:r>
          </a:p>
          <a:p>
            <a:pPr algn="just">
              <a:spcBef>
                <a:spcPts val="600"/>
              </a:spcBef>
              <a:spcAft>
                <a:spcPts val="600"/>
              </a:spcAft>
            </a:pP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5390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845" y="2131255"/>
            <a:ext cx="8792308" cy="4970585"/>
          </a:xfrm>
        </p:spPr>
        <p:txBody>
          <a:bodyPr/>
          <a:lstStyle/>
          <a:p>
            <a:pPr marL="0" indent="0" algn="just">
              <a:buNone/>
            </a:pPr>
            <a:r>
              <a:rPr lang="tr-TR" sz="2400" dirty="0" smtClean="0"/>
              <a:t>Kat </a:t>
            </a:r>
            <a:r>
              <a:rPr lang="tr-TR" sz="2400" dirty="0"/>
              <a:t>mülkiyetine, kat malikinin sahip olduğu (bağımsız bölümün değeriyle orantılı) arsa payı ile ortak yerler üzerindeki paylı mülkiyet hakkı da bağlıdır. Şu halde, kat mülkiyeti, arsa payı ve </a:t>
            </a:r>
            <a:r>
              <a:rPr lang="tr-TR" sz="2400" dirty="0" err="1"/>
              <a:t>anagayrimenkuldeki</a:t>
            </a:r>
            <a:r>
              <a:rPr lang="tr-TR" sz="2400" dirty="0"/>
              <a:t> ortak yerlerle bağlantılı özel bir mülkiyettir (KMK </a:t>
            </a:r>
            <a:r>
              <a:rPr lang="tr-TR" sz="2400" dirty="0" err="1"/>
              <a:t>md.</a:t>
            </a:r>
            <a:r>
              <a:rPr lang="tr-TR" sz="2400" dirty="0"/>
              <a:t> 3/1). Kat malikleri, bağımsız bölüm üzerinde tek bir mülkiyet hakkına sahip iken, ortak yerlerde paylı mülkiyet esasları geçerlidir.</a:t>
            </a:r>
          </a:p>
          <a:p>
            <a:pPr marL="0" indent="0">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
        <p:nvSpPr>
          <p:cNvPr id="5" name="Dikdörtgen 4"/>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2843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677" y="2165545"/>
            <a:ext cx="8792308" cy="4970585"/>
          </a:xfrm>
        </p:spPr>
        <p:txBody>
          <a:bodyPr/>
          <a:lstStyle/>
          <a:p>
            <a:pPr marL="0" indent="0" algn="just">
              <a:buNone/>
            </a:pPr>
            <a:r>
              <a:rPr lang="tr-TR" sz="2400" dirty="0" smtClean="0"/>
              <a:t>Kat </a:t>
            </a:r>
            <a:r>
              <a:rPr lang="tr-TR" sz="2400" dirty="0"/>
              <a:t>mülkiyetine, kat malikinin sahip olduğu (bağımsız bölümün değeriyle orantılı) arsa payı ile ortak yerler üzerindeki paylı mülkiyet hakkı da bağlıdır. Şu halde, kat mülkiyeti, arsa payı ve </a:t>
            </a:r>
            <a:r>
              <a:rPr lang="tr-TR" sz="2400" dirty="0" err="1"/>
              <a:t>anagayrimenkuldeki</a:t>
            </a:r>
            <a:r>
              <a:rPr lang="tr-TR" sz="2400" dirty="0"/>
              <a:t> ortak yerlerle bağlantılı özel bir mülkiyettir (KMK </a:t>
            </a:r>
            <a:r>
              <a:rPr lang="tr-TR" sz="2400" dirty="0" err="1"/>
              <a:t>md.</a:t>
            </a:r>
            <a:r>
              <a:rPr lang="tr-TR" sz="2400" dirty="0"/>
              <a:t> 3/1). Kat malikleri, bağımsız bölüm üzerinde tek bir mülkiyet hakkına sahip iken, ortak yerlerde paylı mülkiyet esasları geçerlidir.</a:t>
            </a:r>
          </a:p>
          <a:p>
            <a:pPr marL="0" indent="0">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
        <p:nvSpPr>
          <p:cNvPr id="6" name="Dikdörtgen 5"/>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981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1" y="2512842"/>
            <a:ext cx="8651631" cy="4886178"/>
          </a:xfrm>
        </p:spPr>
        <p:txBody>
          <a:bodyPr/>
          <a:lstStyle/>
          <a:p>
            <a:pPr marL="0" indent="0" algn="just">
              <a:buNone/>
            </a:pPr>
            <a:r>
              <a:rPr lang="tr-TR" sz="2400" dirty="0"/>
              <a:t>Üzerinde kat mülkiyeti kurulmuş olan her bağımsız bölüm, bağımsız bir taşınmaz sayılarak kat mülkiyeti kütüğünün ayrı bir sayfasına kaydedilir (TMK </a:t>
            </a:r>
            <a:r>
              <a:rPr lang="tr-TR" sz="2400" dirty="0" err="1"/>
              <a:t>md.</a:t>
            </a:r>
            <a:r>
              <a:rPr lang="tr-TR" sz="2400" dirty="0"/>
              <a:t> 704, 998). Kat mülkiyeti, bağımsız bölümler üzerinde kurulmakta ve her bağımsız bölüme arsa payı tahsis edilmektedir. Arsa payı, bağımsız bölüme tabi olup, onun hukukî kaderine bağlıdır. </a:t>
            </a:r>
            <a:endParaRPr lang="tr-TR" dirty="0"/>
          </a:p>
        </p:txBody>
      </p:sp>
      <p:sp>
        <p:nvSpPr>
          <p:cNvPr id="4" name="Altbilgi Yer Tutucusu 3"/>
          <p:cNvSpPr>
            <a:spLocks noGrp="1"/>
          </p:cNvSpPr>
          <p:nvPr>
            <p:ph type="ftr" sz="quarter" idx="11"/>
          </p:nvPr>
        </p:nvSpPr>
        <p:spPr/>
        <p:txBody>
          <a:bodyPr/>
          <a:lstStyle/>
          <a:p>
            <a:pPr>
              <a:defRPr/>
            </a:pPr>
            <a:endParaRPr lang="tr-TR"/>
          </a:p>
        </p:txBody>
      </p:sp>
      <p:sp>
        <p:nvSpPr>
          <p:cNvPr id="5" name="Dikdörtgen 4"/>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473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6183" y="2124222"/>
            <a:ext cx="8651631" cy="4886178"/>
          </a:xfrm>
        </p:spPr>
        <p:txBody>
          <a:bodyPr/>
          <a:lstStyle/>
          <a:p>
            <a:pPr marL="0" indent="0" algn="just">
              <a:buNone/>
            </a:pPr>
            <a:r>
              <a:rPr lang="tr-TR" sz="2400" dirty="0" smtClean="0"/>
              <a:t>Ortak </a:t>
            </a:r>
            <a:r>
              <a:rPr lang="tr-TR" sz="2400" dirty="0"/>
              <a:t>yerler de, bağımsız bölüme bağlanmış olup, bağımsız bölüm malikinin ortak yerler üzerinde paylı mülkiyet hakkı bulunmaktadır.  Bağımsız bölümün sahibi, aynı zamanda arsa payı ve ortak yerlerdeki paylı mülkiyet hakkına da sahip olur. Bağımsız bölümlerin başkasına devri, kayıtlanması veya kiralanması halinde, eklentiler ve ortak yerler de kendiliğinden devredilmiş, kayıtlanmış veya kiralanmış olur (KMK </a:t>
            </a:r>
            <a:r>
              <a:rPr lang="tr-TR" sz="2400" dirty="0" err="1"/>
              <a:t>md.</a:t>
            </a:r>
            <a:r>
              <a:rPr lang="tr-TR" sz="2400" dirty="0"/>
              <a:t> 6/4).</a:t>
            </a:r>
          </a:p>
          <a:p>
            <a:pPr marL="0" indent="0">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
        <p:nvSpPr>
          <p:cNvPr id="5" name="Dikdörtgen 4"/>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Mülkiyeti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258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01369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12536</TotalTime>
  <Words>445</Words>
  <Application>Microsoft Office PowerPoint</Application>
  <PresentationFormat>Ekran Gösterisi (4:3)</PresentationFormat>
  <Paragraphs>36</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837</cp:revision>
  <cp:lastPrinted>2016-10-24T07:53:35Z</cp:lastPrinted>
  <dcterms:created xsi:type="dcterms:W3CDTF">2016-09-18T09:35:24Z</dcterms:created>
  <dcterms:modified xsi:type="dcterms:W3CDTF">2020-03-02T13:04:56Z</dcterms:modified>
</cp:coreProperties>
</file>