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6"/>
  </p:notesMasterIdLst>
  <p:handoutMasterIdLst>
    <p:handoutMasterId r:id="rId17"/>
  </p:handoutMasterIdLst>
  <p:sldIdLst>
    <p:sldId id="256" r:id="rId2"/>
    <p:sldId id="297" r:id="rId3"/>
    <p:sldId id="299" r:id="rId4"/>
    <p:sldId id="308" r:id="rId5"/>
    <p:sldId id="387" r:id="rId6"/>
    <p:sldId id="374" r:id="rId7"/>
    <p:sldId id="388" r:id="rId8"/>
    <p:sldId id="373" r:id="rId9"/>
    <p:sldId id="358" r:id="rId10"/>
    <p:sldId id="359" r:id="rId11"/>
    <p:sldId id="369" r:id="rId12"/>
    <p:sldId id="370" r:id="rId13"/>
    <p:sldId id="348" r:id="rId14"/>
    <p:sldId id="38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4660"/>
  </p:normalViewPr>
  <p:slideViewPr>
    <p:cSldViewPr>
      <p:cViewPr varScale="1">
        <p:scale>
          <a:sx n="91" d="100"/>
          <a:sy n="91" d="100"/>
        </p:scale>
        <p:origin x="68" y="6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Sağlık  Sosyolojisi</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Kentleşme ve Sağlık</a:t>
            </a:r>
          </a:p>
          <a:p>
            <a:pPr marL="257310" indent="-256770" algn="ctr">
              <a:spcBef>
                <a:spcPts val="751"/>
              </a:spcBef>
            </a:pP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404664"/>
            <a:ext cx="9577064" cy="6251986"/>
          </a:xfrm>
        </p:spPr>
        <p:txBody>
          <a:bodyPr anchor="ctr">
            <a:normAutofit fontScale="85000" lnSpcReduction="20000"/>
          </a:bodyPr>
          <a:lstStyle/>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Sağlıklı Kentler Projesi çerçevesinde DSÖ, bir kentin sağlıklı olmasına dair 11 kriter belirlemiştir. Bu kriterler (Tsouros,1995):</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1.	Yüksek kalitede temiz, güvenli bir fiziksel ortam (barınılan ortamın kalitesi de dâhil olmak üzere),</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2.	Şimdi ve uzun vadede istikrarlı ve sürdürebilir bir ekosistem,</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3.	Güçlü, karşılıklı bir şekilde birbirini destekleyen, sömürücü olmayan toplumlar,</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4.	Kentlilerin sağlıklarına, iyilik hâllerine ve hayatlarına etki eden toplumsal kararları kontrol etmesi ve bu kararların verilme süreçlerine yüksek düzeyde katılması,</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5.	Tüm temel ihtiyaçların karşılanması (gıda, su, barınma, güvenlik, istihdam, gelir vb.),</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6.	Çeşitli temas, etkileşim, iletişim olanağı ile çok çeşitli kaynaklara ve deneyimlere erişim,</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7.	Farklı, hayati ve yenilikçi bir şehir ekonomisi,</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8.	Kent sakinlerinin, diğer grupların ve bireylerin kültürel ve biyolojik miraslarıyla geçmişle bağlantı kurmasının teşvik edilmesi/</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9.	Önceki özelliklerle uyumlu ve önceki özellikleri geliştiren bir biçim,</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10.	Herkese açık, optimal düzeyde bir halk sağlığı ve bakım hizmeti,</a:t>
            </a:r>
          </a:p>
          <a:p>
            <a:pPr marL="540" indent="0" algn="just">
              <a:buClr>
                <a:srgbClr val="B31166"/>
              </a:buClr>
              <a:buNone/>
            </a:pP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11.  İyi sağlık durumu (yüksek düzey sağlık, düşük düzey hastalık) yaratma potansiyelini ve olanağım büyük ölçüde arttırmadır.</a:t>
            </a:r>
          </a:p>
          <a:p>
            <a:pPr marL="540" indent="0" algn="just">
              <a:buClr>
                <a:srgbClr val="B31166"/>
              </a:buClr>
              <a:buNone/>
            </a:pPr>
            <a:endPar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017893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631504" y="226355"/>
            <a:ext cx="10028684"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2.2. Sağlık Hizmetlerine Toplum Katılımı ve Sağlıklı Kent Hareketi</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871005"/>
            <a:ext cx="9721080" cy="5654339"/>
          </a:xfrm>
        </p:spPr>
        <p:txBody>
          <a:bodyPr>
            <a:noAutofit/>
          </a:bodyPr>
          <a:lstStyle/>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Sağlık hizmetlerinde toplum katılımı, 1978 yılında yayınlanan Alma-Ata Deklarasyonu'nda şekillenen birinci basamak sağlık hizmetlerine yönelik sağlık politikalarında bir enstrüman hâline gelerek kilit bir rol oynamıştır. </a:t>
            </a:r>
          </a:p>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"Sağlık hizmetlerinde toplum katılımı, </a:t>
            </a:r>
          </a:p>
          <a:p>
            <a:pPr marL="892175" lvl="1" indent="-342900" algn="just">
              <a:buFont typeface="Wingdings" panose="05000000000000000000" pitchFamily="2" charset="2"/>
              <a:buChar char="ü"/>
              <a:tabLst>
                <a:tab pos="0" algn="l"/>
              </a:tabLst>
            </a:pPr>
            <a:r>
              <a:rPr lang="tr-TR" sz="2100" dirty="0">
                <a:latin typeface="Times New Roman" panose="02020603050405020304" pitchFamily="18" charset="0"/>
                <a:ea typeface="Times New Roman" panose="02020603050405020304" pitchFamily="18" charset="0"/>
                <a:cs typeface="Times New Roman" panose="02020603050405020304" pitchFamily="18" charset="0"/>
              </a:rPr>
              <a:t>Modern sağlık ve sosyal bakım hizmetlerinin geliştirilmesinin önemli bir parçasını oluşturur, sağlığı ve sosyal bakımı geliştirmek için toplumun görüşlerini ve ihtiyaçlarını yansıtan sonuçlar üretilmesine katkı" sağlar.</a:t>
            </a:r>
          </a:p>
          <a:p>
            <a:pPr marL="892175" lvl="1" indent="-342900" algn="just">
              <a:buFont typeface="Wingdings" panose="05000000000000000000" pitchFamily="2" charset="2"/>
              <a:buChar char="ü"/>
              <a:tabLst>
                <a:tab pos="0" algn="l"/>
              </a:tabLst>
            </a:pPr>
            <a:r>
              <a:rPr lang="tr-TR" sz="2100" dirty="0">
                <a:latin typeface="Times New Roman" panose="02020603050405020304" pitchFamily="18" charset="0"/>
                <a:ea typeface="Times New Roman" panose="02020603050405020304" pitchFamily="18" charset="0"/>
                <a:cs typeface="Times New Roman" panose="02020603050405020304" pitchFamily="18" charset="0"/>
              </a:rPr>
              <a:t>Sağlık hizmetlerine daha fazla halk desteği bulunabilmesi, gereksiz kullanılan kaynakların azaltılması, yerel bilgi ve kaynaklardan yararlanma olanağının arttırılabilmesi ve dayanışma yoluyla en fazla ihtiyaca sahip ve yüksek riskli gruplara öncelikli hizmet verilebilmesine yönelik bir girişimdir.</a:t>
            </a:r>
          </a:p>
          <a:p>
            <a:pPr marL="892175" lvl="1" indent="-342900"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a:t>
            </a: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Toplumun bütün kesimlerinin, </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sağlık hizmetinin planlanmasından, üretimine, tüketilmesinden, denetlenmesine kadar her aşamada bütün süreç üzerinde söz ve karar sahibi olması, sağlık düzeyinin yükseltilmesinde en önemli mekanizmadır”. </a:t>
            </a:r>
          </a:p>
          <a:p>
            <a:pPr marL="92075" indent="12700" algn="just">
              <a:buNone/>
              <a:tabLst>
                <a:tab pos="0" algn="l"/>
              </a:tabLst>
            </a:pPr>
            <a:endParaRPr lang="tr-TR" sz="23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2857421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332656"/>
            <a:ext cx="9577064" cy="6323994"/>
          </a:xfrm>
        </p:spPr>
        <p:txBody>
          <a:bodyPr anchor="ctr">
            <a:noAutofit/>
          </a:bodyPr>
          <a:lstStyle/>
          <a:p>
            <a:pPr marL="540" indent="0" algn="just">
              <a:buClr>
                <a:srgbClr val="B31166"/>
              </a:buClr>
              <a:buNone/>
            </a:pPr>
            <a:r>
              <a:rPr lang="tr-TR" sz="26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Katılımın etki düzeyi önemlidir. </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DSÖ tarafından yayınlanan dünya çapındaki deneyimler çerçevesinde sağlık hizmetlerinde toplum katılımının yarattığı etkiye dair çeşitli varsayımlar çerçevesinde etki düzeyini anlamak mümkündür:</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Eğer sakinler sağlık hizmetlerine katılmışsa ve insanlara daha fazla destek olmak istiyorlarsa,</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Sakinler toplumlarında sağlıklarını iyileştirmeleri için kaynak (zaman ve para) sağlamak istiyorsa,</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Sakinler, riskli sağlık davranışlarım değiştirmek ile ilgili kararlara katılıyorlarsa,</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Sakinler, bilgi, beceri ve güven ile güçlenip toplum sağlığına dâhil oluyorlarsa </a:t>
            </a:r>
            <a:r>
              <a:rPr lang="tr-TR" sz="26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toplum katılımının etkili bir şekilde gerçekleştiğini söylemek mümkündür</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77856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1270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Sağlık hizmetlerinde toplum katılımının </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birinci aşamasında</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sağlık ekibi toplumla iletişime geçmelidir. </a:t>
            </a:r>
          </a:p>
          <a:p>
            <a:pPr marL="92075" indent="12700" algn="just">
              <a:buNone/>
              <a:tabLst>
                <a:tab pos="0" algn="l"/>
              </a:tabLs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İkinci aşama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katılım aşamasıdır. Bu aşamada, toplumun kaygıları konuşulur. Aynı zamanda gerçekleştirilecek çalışmalar hakkında fikir alışverişinde bulunulur. Kaygıların nasıl yönetilebileceği, olası riskler ve olası sorunlar konuşularak tartışılır. Bu çerçevede panel, konferans vb. yoluyla toplumun bir araya getirilmesi sağlanır.</a:t>
            </a:r>
          </a:p>
          <a:p>
            <a:pPr marL="92075" indent="12700" algn="just">
              <a:buNone/>
              <a:tabLst>
                <a:tab pos="0" algn="l"/>
              </a:tabLs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Üçüncü aşama</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tavsiye komiteleri gibi araçlarla, sürekliliği sağlanmış danışma ve katılım meclisinin oluşturulmasıyla ilgili olan toplum iş birliği aşamasıdır. Başlangıçta ve ara değerlendirme zamanlarında gerçekleştirilen toplantılarla toplum, çalışmalar hakkında görüşlerini belirterek yürütülen çalışmalara yön verir.</a:t>
            </a:r>
          </a:p>
          <a:p>
            <a:pPr marL="92075" indent="12700" algn="just">
              <a:buNone/>
              <a:tabLst>
                <a:tab pos="0" algn="l"/>
              </a:tabLs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Dördüncü aşamada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(resmî olarak toplum katılımı aşamasında), toplumdaki önderler, sağlık ekibinin çalışmalarında yer alır. Toplum önderleri projenin gönüllüsü olarak, toplum eğitimi ve bilgilendirme çalışmalarında yer alır. Bu çerçevede, proje gönüllüleri ücretli veya ücretsiz olarak proje çalışanı hâline getirilebilir.</a:t>
            </a:r>
          </a:p>
          <a:p>
            <a:pPr marL="92075" indent="12700" algn="just">
              <a:buNone/>
              <a:tabLst>
                <a:tab pos="0" algn="l"/>
              </a:tabLs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Beşinci ve son aşamada</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sağlık hizmetleri için toplumun sorumluluk üstlenmesi sağlanır. Toplumdaki önderler tarafından yürütülen çalışmaların sağlık hizmetleri sunulan tüm toplum tarafından benimsenmesi sağlanır. Bu çerçevede, toplum çalışmaları minimum bütçeyle ve maksimum verimle gerçekleştirilebilir.</a:t>
            </a:r>
          </a:p>
          <a:p>
            <a:pPr marL="92075" indent="12700" algn="just">
              <a:buNone/>
              <a:tabLst>
                <a:tab pos="0" algn="l"/>
              </a:tabLst>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345325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12700" algn="just">
              <a:buNone/>
              <a:tabLst>
                <a:tab pos="0" algn="l"/>
              </a:tabLst>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KAYNAKLAR</a:t>
            </a:r>
          </a:p>
          <a:p>
            <a:pPr marL="92075" indent="1270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12700" algn="just">
              <a:buNone/>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1.Cirhinlioğlu, Z. (2015). Sağlık Sosyolojisi.5. Baskı, Ankara: Nobel Yayın Dağıtım.</a:t>
            </a:r>
          </a:p>
          <a:p>
            <a:pPr marL="92075" indent="12700" algn="just">
              <a:buNone/>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2.Sosyolojik Boyutlarıyla Sağlık. (Ed. Özlem Özer, Fatih </a:t>
            </a:r>
            <a:r>
              <a:rPr lang="tr-TR" sz="2400" dirty="0" err="1">
                <a:latin typeface="Times New Roman" panose="02020603050405020304" pitchFamily="18" charset="0"/>
                <a:ea typeface="Times New Roman" panose="02020603050405020304" pitchFamily="18" charset="0"/>
                <a:cs typeface="Times New Roman" panose="02020603050405020304" pitchFamily="18" charset="0"/>
              </a:rPr>
              <a:t>Şantaş</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 Nobel Akademik Yayıncılık, 2019</a:t>
            </a:r>
          </a:p>
          <a:p>
            <a:pPr marL="92075" indent="12700" algn="just">
              <a:buNone/>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3.Sağlık Sosyolojisine Güncel Yaklaşımlar. (Ed. Nurşen Adak). Nobel Akademik Yayıncılık, 2016</a:t>
            </a:r>
          </a:p>
          <a:p>
            <a:pPr marL="92075" indent="1270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12700" algn="just">
              <a:buNone/>
              <a:tabLst>
                <a:tab pos="0" algn="l"/>
              </a:tabLst>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765962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fontScale="90000"/>
          </a:bodyPr>
          <a:lstStyle/>
          <a:p>
            <a:r>
              <a:rPr lang="tr-TR" sz="2800" b="1" dirty="0">
                <a:latin typeface="Times New Roman" panose="02020603050405020304" pitchFamily="18" charset="0"/>
                <a:cs typeface="Times New Roman" panose="02020603050405020304" pitchFamily="18" charset="0"/>
              </a:rPr>
              <a:t>KENTLEŞME VE SAĞLIK</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1.	KENTLEŞME</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Kent, "nüfusu belli büyüklüğü ve yoğunluğu aşan, ekonomisi tarım dışı etkinliklerde yoğunlaşan ve kendi nüfusundan başka, etki alanı içinde yaşayanlara hizmet sağlayan yerleşim yeridir.</a:t>
            </a:r>
          </a:p>
          <a:p>
            <a:pPr marL="434975" algn="just">
              <a:buFont typeface="Wingdings" panose="05000000000000000000" pitchFamily="2" charset="2"/>
              <a:buChar char="ü"/>
              <a:tabLst>
                <a:tab pos="0" algn="l"/>
              </a:tabLst>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Kentleşme </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ise endüstrileşme ve ekonomik gelişmelere paralel bir şekilde kentlerin büyümesi ve kent sayısının artması sonucunda, toplumda Örgütleşmeye, uzmanlaşmaya ve insanlar arasındaki ilişkilerde kente özgü değişikliklere yol açan birikim süreci olarak açıklanabilir.</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fontScale="77500" lnSpcReduction="20000"/>
          </a:bodyPr>
          <a:lstStyle/>
          <a:p>
            <a:pPr marL="800100" lvl="1" indent="-457200" algn="just">
              <a:lnSpc>
                <a:spcPct val="150000"/>
              </a:lnSpc>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Politik-ekonomik koşullar, kentleşmeyi zorunlu hâle getirmektedir ve kentli nüfus, her geçen gün artış göstermektedir. </a:t>
            </a:r>
          </a:p>
          <a:p>
            <a:pPr marL="800100" lvl="1" indent="-457200" algn="just">
              <a:lnSpc>
                <a:spcPct val="150000"/>
              </a:lnSpc>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Kentleşme, Asya ve gelişmekte olan ülkeler başta olmak üzere son yıllarda dünya çapında hızlı bir şekilde ilerlemektedir. Birleşmiş Milletler istatistiklerine göre kent nüfusu sanayileşmiş ülkelerde kabaca </a:t>
            </a: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iki kat, </a:t>
            </a:r>
            <a:r>
              <a:rPr lang="tr-TR" sz="3000" dirty="0">
                <a:latin typeface="Times New Roman" panose="02020603050405020304" pitchFamily="18" charset="0"/>
                <a:ea typeface="Times New Roman" panose="02020603050405020304" pitchFamily="18" charset="0"/>
                <a:cs typeface="Times New Roman" panose="02020603050405020304" pitchFamily="18" charset="0"/>
              </a:rPr>
              <a:t>gelişmekte olan ülkelerde </a:t>
            </a: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dört kat </a:t>
            </a:r>
            <a:r>
              <a:rPr lang="tr-TR" sz="3000" dirty="0">
                <a:latin typeface="Times New Roman" panose="02020603050405020304" pitchFamily="18" charset="0"/>
                <a:ea typeface="Times New Roman" panose="02020603050405020304" pitchFamily="18" charset="0"/>
                <a:cs typeface="Times New Roman" panose="02020603050405020304" pitchFamily="18" charset="0"/>
              </a:rPr>
              <a:t>artmıştır. </a:t>
            </a:r>
          </a:p>
          <a:p>
            <a:pPr marL="800100" lvl="1" indent="-457200" algn="just">
              <a:lnSpc>
                <a:spcPct val="150000"/>
              </a:lnSpc>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Günümüzde yaklaşık </a:t>
            </a: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6 milyar </a:t>
            </a:r>
            <a:r>
              <a:rPr lang="tr-TR" sz="3000" dirty="0">
                <a:latin typeface="Times New Roman" panose="02020603050405020304" pitchFamily="18" charset="0"/>
                <a:ea typeface="Times New Roman" panose="02020603050405020304" pitchFamily="18" charset="0"/>
                <a:cs typeface="Times New Roman" panose="02020603050405020304" pitchFamily="18" charset="0"/>
              </a:rPr>
              <a:t>insan kentlerde yaşamaktadır. Birleşmiş Milletler Dünya Kentleşme Beklentileri Raporu'na göre 1950'li yıllarda nüfusun %30'u kentlerde yaşarken, 2018 yılında bu oran %55 olmuştur ve bu oranın daha da yükselmesi beklenmektedir.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Kentleşme, kentlilerin kentte bulunan sağlık hizmetlerine erişmelerine fayda sağladığı için kent sakinlerinin sağlıklı olma hâlini de yükseltebilmekte, kentli nüfusun yaşam süresinin artırmaktadır.</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Kentleşme, bireylerin hayatlarını kolaylaştıran, yaşam kalitelerini arttıran koşullar sağlayan bir süreç olsa da sağlık açısından riskler taşımaktadır.</a:t>
            </a:r>
          </a:p>
          <a:p>
            <a:pPr marL="757778" lvl="1" indent="-457200" algn="just">
              <a:buClr>
                <a:srgbClr val="B31166"/>
              </a:buClr>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370089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2.	KENTLEŞME VE SAĞLIK İLİŞKİSİ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Kentsel sağlık riskleri sosyal gruplar arasında, özellikle kentsel nüfus artışının %40'ının meydana geldiği gecekondu bölgelerinde yaşayanlar arasında eşit olmayan bir şekilde dağılmıştır. </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Kentleşmenin kent sakinlerinin sağlıkları üzerinde yarattığı olumsuz etkileri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fiziksel, </a:t>
            </a:r>
            <a:r>
              <a:rPr lang="tr-TR" sz="2000" b="1" dirty="0" err="1">
                <a:latin typeface="Times New Roman" panose="02020603050405020304" pitchFamily="18" charset="0"/>
                <a:ea typeface="Times New Roman" panose="02020603050405020304" pitchFamily="18" charset="0"/>
                <a:cs typeface="Times New Roman" panose="02020603050405020304" pitchFamily="18" charset="0"/>
              </a:rPr>
              <a:t>sosyo</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-kültürel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ekonomik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olmak üzere üç boyutta ele almak mümkündür.</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Birinci boyut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fizikseldir.</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Kentleşmeyle birlikte su ve içebilir su ile ilgili problemler, bir salgına yol açabilecek hastalığa sahip topluluklar, endüstriyel ve konut kirliliği/ radyasyon ve çevre kirliliği (yerel ve küresel) gibi fiziksel hususlar, kent sakinlerin sağlıklı olma durumu ve iyilik hâlleri açısından risk oluşturmaktadır.</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DSÖ, küresel ölümlerin %63'ünü oluşturan bulaşıcı olmayan hastalıkların büyük bir kısmını hareketsizlik,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obezite</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ulaşım kaynaklı hava kirliliğinden kaynaklanan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kardiyovasküler</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ve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pulmoner</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hastalıkların,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iskemik</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kalp hastalığı, ev tipi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biyokütle</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enerji kullanımından kaynaklanan kanserlerin, iç mekân hava kirliliğinden astım ve sıcaklığa bağlı hastalıklar ile felç gibi hastalıkların kent kökenli çevresel risklerden oluşmakta olduğunu belirtmektedir.</a:t>
            </a:r>
          </a:p>
          <a:p>
            <a:pPr marL="92075" indent="0" algn="just">
              <a:buNone/>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2140062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Autofit/>
          </a:bodyPr>
          <a:lstStyle/>
          <a:p>
            <a:pPr marL="300578" lvl="1" indent="0" algn="just">
              <a:buClr>
                <a:srgbClr val="B31166"/>
              </a:buClr>
              <a:buNone/>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643478" lvl="1" indent="-342900" algn="just">
              <a:buClr>
                <a:srgbClr val="B31166"/>
              </a:buClr>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DSÖ, bulaşıcı hastalıkların da kentsel çevreyle ilgili olduğunu ifade etmektedir. Bu bağlamda, kalabalıktan ve yeterli havalandırma olmamasından kaynaklanan tüberküloz gibi hava kaynaklı hastalıkların ve güvensiz su deposu ve kötü atık yönetimiyle ilgili olan su kaynaklı ve vektör kaynaklı hastalıkların kentsel çevreyle ilgili olduğunu belirtmek mümkündür.</a:t>
            </a:r>
          </a:p>
          <a:p>
            <a:pPr marL="643478" lvl="1" indent="-342900" algn="just">
              <a:buClr>
                <a:srgbClr val="B31166"/>
              </a:buClr>
              <a:buFont typeface="Wingdings" panose="05000000000000000000" pitchFamily="2" charset="2"/>
              <a:buChar char="ü"/>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İkinci boyut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sağlığa çok farklı ve geniş bir şekilde etki eden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sosyal ve kültürel unsurlarla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ilgilidir.</a:t>
            </a:r>
          </a:p>
          <a:p>
            <a:pPr marL="643478" lvl="1" indent="-342900" algn="just">
              <a:buClr>
                <a:srgbClr val="B31166"/>
              </a:buClr>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Sosyoekonomik faktörler; sağlığa erişim açısından bazı grupların, özelliklerine ve ihtiyaçlarına göre eşitsizlikle karşı karşıya kalmalarına neden olabilmekte, bu durum sağlık açısından risk teşkil edebilmektedir. </a:t>
            </a:r>
          </a:p>
          <a:p>
            <a:pPr marL="643478" lvl="1" indent="-342900" algn="just">
              <a:buClr>
                <a:srgbClr val="B31166"/>
              </a:buClr>
              <a:buFont typeface="Wingdings" panose="05000000000000000000" pitchFamily="2" charset="2"/>
              <a:buChar char="ü"/>
            </a:pP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Psikososyal</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ve kültürel unsurlar üreme ve cinsel sağlıkla ilgili davranışları da etkileyebilmektedir. </a:t>
            </a:r>
          </a:p>
          <a:p>
            <a:pPr marL="643478" lvl="1" indent="-342900" algn="just">
              <a:buClr>
                <a:srgbClr val="B31166"/>
              </a:buClr>
              <a:buFont typeface="Wingdings" panose="05000000000000000000" pitchFamily="2" charset="2"/>
              <a:buChar char="ü"/>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Üçüncü grup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ekonomik unsurlarla ilgilidir. Her ne kadar ekonomik faktörlerin etkilerini bireyler üzerinden görmek çoğu zaman güç olsa da makroekonomik koşullar kent sakinlerinin hayatlarım önemli ölçüde etkilemektedir.</a:t>
            </a:r>
          </a:p>
          <a:p>
            <a:pPr marL="757778" lvl="1" indent="-457200" algn="just">
              <a:buClr>
                <a:srgbClr val="B31166"/>
              </a:buClr>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2616669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976664"/>
          </a:xfrm>
        </p:spPr>
        <p:txBody>
          <a:bodyPr anchor="ctr">
            <a:noAutofit/>
          </a:bodyPr>
          <a:lstStyle/>
          <a:p>
            <a:pPr marL="343440" algn="just">
              <a:buClr>
                <a:srgbClr val="B31166"/>
              </a:buClr>
              <a:buFont typeface="Wingdings" panose="05000000000000000000" pitchFamily="2" charset="2"/>
              <a:buChar char="ü"/>
            </a:pPr>
            <a:r>
              <a:rPr lang="tr-TR" sz="2400" kern="150" dirty="0">
                <a:effectLst/>
                <a:latin typeface="Times New Roman" panose="02020603050405020304" pitchFamily="18" charset="0"/>
                <a:ea typeface="Andale Sans UI"/>
                <a:cs typeface="Tahoma" panose="020B0604030504040204" pitchFamily="34" charset="0"/>
              </a:rPr>
              <a:t>Kentin sağlık üzerindeki etkisi, kent ve sağlığa dair çeşitli düzenlemelerin yapılmasını beraberinde getirmiştir. </a:t>
            </a:r>
          </a:p>
          <a:p>
            <a:pPr marL="343440" algn="just">
              <a:buClr>
                <a:srgbClr val="B31166"/>
              </a:buClr>
              <a:buFont typeface="Wingdings" panose="05000000000000000000" pitchFamily="2" charset="2"/>
              <a:buChar char="ü"/>
            </a:pPr>
            <a:r>
              <a:rPr lang="tr-TR" sz="2400" kern="150" dirty="0">
                <a:effectLst/>
                <a:latin typeface="Times New Roman" panose="02020603050405020304" pitchFamily="18" charset="0"/>
                <a:ea typeface="Andale Sans UI"/>
                <a:cs typeface="Tahoma" panose="020B0604030504040204" pitchFamily="34" charset="0"/>
              </a:rPr>
              <a:t>Kent ve sağlık arasındaki ilişki ve bu ilişki doğrultusunda gerçekleştirilen çalışmaların, Hipokrat'tan günümüze kadar gelişen bir geleneği vardır.</a:t>
            </a:r>
          </a:p>
          <a:p>
            <a:pPr marL="343440" algn="just">
              <a:buClr>
                <a:srgbClr val="B31166"/>
              </a:buClr>
              <a:buFont typeface="Wingdings" panose="05000000000000000000" pitchFamily="2" charset="2"/>
              <a:buChar char="ü"/>
            </a:pPr>
            <a:r>
              <a:rPr lang="tr-TR" sz="2400" kern="150" dirty="0">
                <a:effectLst/>
                <a:latin typeface="Times New Roman" panose="02020603050405020304" pitchFamily="18" charset="0"/>
                <a:ea typeface="Andale Sans UI"/>
                <a:cs typeface="Tahoma" panose="020B0604030504040204" pitchFamily="34" charset="0"/>
              </a:rPr>
              <a:t>Sağlıklı kent hareketi projesine benzer projelerin ilki 1843 yılında, Birleşik </a:t>
            </a:r>
            <a:r>
              <a:rPr lang="tr-TR" sz="2400" kern="150" dirty="0" err="1">
                <a:effectLst/>
                <a:latin typeface="Times New Roman" panose="02020603050405020304" pitchFamily="18" charset="0"/>
                <a:ea typeface="Andale Sans UI"/>
                <a:cs typeface="Tahoma" panose="020B0604030504040204" pitchFamily="34" charset="0"/>
              </a:rPr>
              <a:t>Krallık'taki</a:t>
            </a:r>
            <a:r>
              <a:rPr lang="tr-TR" sz="2400" kern="150" dirty="0">
                <a:effectLst/>
                <a:latin typeface="Times New Roman" panose="02020603050405020304" pitchFamily="18" charset="0"/>
                <a:ea typeface="Andale Sans UI"/>
                <a:cs typeface="Tahoma" panose="020B0604030504040204" pitchFamily="34" charset="0"/>
              </a:rPr>
              <a:t> kasabalarda sağlık ile ilgili çalışmalarla ortaya çıkmıştır. Bu çalışmaların ardından kent ve sağlık arasındaki ilişkiye dair çeşitli çalışmalar gerçekleştirilmiştir.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869765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2.1.Sağlıklı Kentler Projesi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Sağlıklı kentler projesi; uluslararası ve ulusal kuruluşların, yerel yönetimlerle birlikte çalıştığı toplulukların ve vatandaşların aktif olarak müdahalelerin geliştirilmesine, uygulanmasına ve değerlendirmesine katkı sağladığı, kent sakinlerinin sağlık bakımı ve sosyal hizmetlere erişimi ve yaşam kalitesini arttırmak için toplumları sağlık açısından destekleyici bir çevre yaratarak güçlendiren bir harekettir.</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Bu proje, Avrupa kentlerinde karar vericilerin gündeminde sağlığın olması kapsamında yerel düzeyde halk sağlığı için güçlü bir lobi inşa etmeyi amaçlayan uzun vadeli uluslararası bir kalkınma projesidir.</a:t>
            </a:r>
          </a:p>
          <a:p>
            <a:pPr marL="434975" algn="just">
              <a:buFont typeface="Wingdings" panose="05000000000000000000" pitchFamily="2" charset="2"/>
              <a:buChar char="ü"/>
              <a:tabLst>
                <a:tab pos="0" algn="l"/>
              </a:tabLs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Türkiye'de de sağlıklı kentler projesi yürütülmektedir.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Sağlıklı Kentler Projesi kapsamında 72 belediyenin üye olduğu Türkiye Sağlıklı Kentler Birliği 22.12.2004 tarihli Resmî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Gazete'de</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İçişleri Bakanlığı tarafından yayınlanarak, onaylanan Birlik Tüzüğü ile kurumsal hâle gelmiştir.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4184114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10000"/>
          </a:bodyPr>
          <a:lstStyle/>
          <a:p>
            <a:pPr marL="540" indent="0" algn="just">
              <a:buClr>
                <a:srgbClr val="B31166"/>
              </a:buClr>
              <a:buNone/>
            </a:pPr>
            <a:endPar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Sağlıklı kent yaklaşımının üç ana odağı bulunmaktadır: Birinci odak, kentteki sağlık problemleri ve bu problemlerden etkilenen çeşitli gruplardır. </a:t>
            </a:r>
          </a:p>
          <a:p>
            <a:pPr marL="457740" indent="-457200" algn="just">
              <a:buClr>
                <a:srgbClr val="B31166"/>
              </a:buClr>
              <a:buFont typeface="Wingdings" panose="05000000000000000000" pitchFamily="2" charset="2"/>
              <a:buChar char="ü"/>
            </a:pPr>
            <a:r>
              <a:rPr lang="tr-TR" sz="27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Birinci odak </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çerçevesinde, kentlerde öncelikli olan tüberküloz, astım gibi sendromlar ile hastalıklar ve sosyal olarak dezavantajlı olanlar, madde kullananlar, yoksullukla yaşamak zorunda olanlar yer almaktadır.</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a:t>
            </a:r>
            <a:r>
              <a:rPr lang="tr-TR" sz="27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İkinci odağı</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kent bağlamında çevre ile ilgili sorunlar oluşturmaktadır. Bu sorunlar; kaliteli su, çöpler, nüfus yoğunluğu gibi koşullardır. </a:t>
            </a:r>
          </a:p>
          <a:p>
            <a:pPr marL="457740" indent="-457200" algn="just">
              <a:buClr>
                <a:srgbClr val="B31166"/>
              </a:buClr>
              <a:buFont typeface="Wingdings" panose="05000000000000000000" pitchFamily="2" charset="2"/>
              <a:buChar char="ü"/>
            </a:pPr>
            <a:r>
              <a:rPr lang="tr-TR" sz="27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Üçüncü odak </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ise kentlerde sağlık hizmetlerinin nasıl sunulacağıyla ilgilidir Bu çerçevede, 1997 yılında Avrupa'da başlayan ve hızlı bir şekilde tüm dünyaya yayılan sağlıklı kentler projesi günümüze kadar altı fazda gerçekleştirilmiştir. </a:t>
            </a:r>
          </a:p>
          <a:p>
            <a:pPr marL="540" indent="0" algn="just">
              <a:buClr>
                <a:srgbClr val="B31166"/>
              </a:buClr>
              <a:buNone/>
            </a:pPr>
            <a:endPar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61102323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3222</TotalTime>
  <Words>1558</Words>
  <Application>Microsoft Office PowerPoint</Application>
  <PresentationFormat>Geniş ekran</PresentationFormat>
  <Paragraphs>90</Paragraphs>
  <Slides>14</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KENTLEŞME VE SAĞLIK 1. KENTLEŞME</vt:lpstr>
      <vt:lpstr> </vt:lpstr>
      <vt:lpstr>PowerPoint Sunusu</vt:lpstr>
      <vt:lpstr>2. KENTLEŞME VE SAĞLIK İLİŞKİSİ</vt:lpstr>
      <vt:lpstr>PowerPoint Sunusu</vt:lpstr>
      <vt:lpstr>PowerPoint Sunusu</vt:lpstr>
      <vt:lpstr>2.1.Sağlıklı Kentler Projesi</vt:lpstr>
      <vt:lpstr>PowerPoint Sunusu</vt:lpstr>
      <vt:lpstr>PowerPoint Sunusu</vt:lpstr>
      <vt:lpstr> 2.2. Sağlık Hizmetlerine Toplum Katılımı ve Sağlıklı Kent Hareketi  </vt:lpstr>
      <vt:lpstr>PowerPoint Sunusu</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240</cp:revision>
  <dcterms:created xsi:type="dcterms:W3CDTF">2019-12-10T17:31:29Z</dcterms:created>
  <dcterms:modified xsi:type="dcterms:W3CDTF">2021-11-05T07:19:20Z</dcterms:modified>
</cp:coreProperties>
</file>