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3"/>
  </p:notesMasterIdLst>
  <p:sldIdLst>
    <p:sldId id="1092" r:id="rId4"/>
    <p:sldId id="1083" r:id="rId5"/>
    <p:sldId id="1098" r:id="rId6"/>
    <p:sldId id="1102" r:id="rId7"/>
    <p:sldId id="1099" r:id="rId8"/>
    <p:sldId id="1101" r:id="rId9"/>
    <p:sldId id="1100" r:id="rId10"/>
    <p:sldId id="1103" r:id="rId11"/>
    <p:sldId id="1091" r:id="rId12"/>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719" autoAdjust="0"/>
    <p:restoredTop sz="91471" autoAdjust="0"/>
  </p:normalViewPr>
  <p:slideViewPr>
    <p:cSldViewPr snapToGrid="0">
      <p:cViewPr varScale="1">
        <p:scale>
          <a:sx n="102" d="100"/>
          <a:sy n="102" d="100"/>
        </p:scale>
        <p:origin x="1740" y="96"/>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notesMaster" Target="notesMasters/notesMaster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viewProps" Target="view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2/28/2020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185FB67-13BD-4A07-A42B-F2DDB568A1B4}" type="slidenum">
              <a:rPr lang="en-US" smtClean="0"/>
              <a:t>2</a:t>
            </a:fld>
            <a:endParaRPr lang="en-US"/>
          </a:p>
        </p:txBody>
      </p:sp>
    </p:spTree>
    <p:extLst>
      <p:ext uri="{BB962C8B-B14F-4D97-AF65-F5344CB8AC3E}">
        <p14:creationId xmlns:p14="http://schemas.microsoft.com/office/powerpoint/2010/main" val="13302965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2/28/2020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2/28/2020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2/28/2020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2/28/2020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2/28/2020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2/28/2020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2/28/2020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2/28/2020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2/28/2020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2/28/2020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2/28/2020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2/28/2020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2/28/2020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2/28/2020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1800" cy="1600200"/>
          </a:xfrm>
          <a:prstGeom prst="rect">
            <a:avLst/>
          </a:prstGeom>
        </p:spPr>
        <p:txBody>
          <a:bodyPr/>
          <a:lstStyle/>
          <a:p>
            <a:r>
              <a:rPr lang="tr-TR" dirty="0" smtClean="0"/>
              <a:t>Asıl başlık stili için tıklatın</a:t>
            </a:r>
            <a:endParaRPr lang="en-US" dirty="0"/>
          </a:p>
        </p:txBody>
      </p:sp>
      <p:sp>
        <p:nvSpPr>
          <p:cNvPr id="3" name="Content Placeholder 2"/>
          <p:cNvSpPr>
            <a:spLocks noGrp="1"/>
          </p:cNvSpPr>
          <p:nvPr>
            <p:ph idx="1"/>
          </p:nvPr>
        </p:nvSpPr>
        <p:spPr>
          <a:xfrm>
            <a:off x="762000" y="685800"/>
            <a:ext cx="7543800" cy="3886200"/>
          </a:xfrm>
          <a:prstGeom prst="rect">
            <a:avLst/>
          </a:prstGeo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a:xfrm>
            <a:off x="6248400" y="6208778"/>
            <a:ext cx="2133600" cy="365125"/>
          </a:xfrm>
          <a:prstGeom prst="rect">
            <a:avLst/>
          </a:prstGeom>
        </p:spPr>
        <p:txBody>
          <a:bodyPr/>
          <a:lstStyle/>
          <a:p>
            <a:fld id="{419913B4-353A-43F0-919E-C9E766A5124A}" type="datetime1">
              <a:rPr lang="en-US" smtClean="0"/>
              <a:t>2/28/2020</a:t>
            </a:fld>
            <a:endParaRPr lang="en-US"/>
          </a:p>
        </p:txBody>
      </p:sp>
      <p:sp>
        <p:nvSpPr>
          <p:cNvPr id="5" name="Footer Placeholder 4"/>
          <p:cNvSpPr>
            <a:spLocks noGrp="1"/>
          </p:cNvSpPr>
          <p:nvPr>
            <p:ph type="ftr" sz="quarter" idx="11"/>
          </p:nvPr>
        </p:nvSpPr>
        <p:spPr>
          <a:xfrm>
            <a:off x="761999" y="6208778"/>
            <a:ext cx="4873869" cy="365125"/>
          </a:xfrm>
          <a:prstGeom prst="rect">
            <a:avLst/>
          </a:prstGeom>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a:xfrm>
            <a:off x="7620000" y="5687570"/>
            <a:ext cx="762000" cy="365125"/>
          </a:xfrm>
          <a:prstGeom prst="rect">
            <a:avLst/>
          </a:prstGeom>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2505135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2/28/2020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41367258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2/28/2020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2/28/2020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2/28/2020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2/28/2020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2/28/2020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2/28/2020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2/28/2020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2/28/2020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7" r:id="rId3"/>
    <p:sldLayoutId id="2147483698" r:id="rId4"/>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30.xml"/></Relationships>
</file>

<file path=ppt/slides/_rels/slide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2357568"/>
          </a:xfrm>
          <a:prstGeom prst="rect">
            <a:avLst/>
          </a:prstGeom>
        </p:spPr>
        <p:txBody>
          <a:bodyPr wrap="square">
            <a:spAutoFit/>
          </a:bodyPr>
          <a:lstStyle/>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GGY206</a:t>
            </a:r>
            <a:endParaRPr lang="tr-TR" sz="3200" b="1" dirty="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Ölçme Bilgisi 1</a:t>
            </a: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(3-0)3</a:t>
            </a: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440762" y="4393802"/>
            <a:ext cx="8479708" cy="584775"/>
          </a:xfrm>
          <a:prstGeom prst="rect">
            <a:avLst/>
          </a:prstGeom>
        </p:spPr>
        <p:txBody>
          <a:bodyPr wrap="square">
            <a:spAutoFit/>
          </a:bodyPr>
          <a:lstStyle/>
          <a:p>
            <a:pPr algn="ctr">
              <a:spcAft>
                <a:spcPts val="0"/>
              </a:spcAft>
            </a:pPr>
            <a:r>
              <a:rPr lang="tr-TR" sz="1600" b="1" dirty="0">
                <a:effectLst/>
                <a:latin typeface="Arial" panose="020B0604020202020204" pitchFamily="34" charset="0"/>
                <a:ea typeface="Times New Roman" panose="02020603050405020304" pitchFamily="18" charset="0"/>
                <a:cs typeface="Arial" panose="020B0604020202020204" pitchFamily="34" charset="0"/>
              </a:rPr>
              <a:t>Prof. Dr. </a:t>
            </a: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Türkay</a:t>
            </a:r>
            <a:r>
              <a:rPr lang="en-US" sz="1600" b="1" dirty="0" smtClean="0">
                <a:effectLst/>
                <a:latin typeface="Arial" panose="020B0604020202020204" pitchFamily="34" charset="0"/>
                <a:ea typeface="Times New Roman" panose="02020603050405020304" pitchFamily="18" charset="0"/>
                <a:cs typeface="Arial" panose="020B0604020202020204" pitchFamily="34" charset="0"/>
              </a:rPr>
              <a:t> </a:t>
            </a: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TÜDEŞ</a:t>
            </a:r>
          </a:p>
          <a:p>
            <a:pPr algn="ctr">
              <a:spcAft>
                <a:spcPts val="0"/>
              </a:spcAft>
            </a:pPr>
            <a:r>
              <a:rPr lang="tr-TR" sz="1600" dirty="0" smtClean="0">
                <a:latin typeface="Arial" panose="020B0604020202020204" pitchFamily="34" charset="0"/>
                <a:ea typeface="Times New Roman" panose="02020603050405020304" pitchFamily="18" charset="0"/>
                <a:cs typeface="Arial" panose="020B0604020202020204" pitchFamily="34" charset="0"/>
              </a:rPr>
              <a:t>Ankara Üniversitesi UBF Gayrimenkul Geliştirme ve Yönetimi Bölümü </a:t>
            </a:r>
            <a:endParaRPr lang="tr-TR" sz="16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48050434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866572" y="2492990"/>
            <a:ext cx="7473756" cy="1274195"/>
          </a:xfrm>
          <a:prstGeom prst="rect">
            <a:avLst/>
          </a:prstGeom>
        </p:spPr>
        <p:txBody>
          <a:bodyPr wrap="square">
            <a:spAutoFit/>
          </a:bodyPr>
          <a:lstStyle/>
          <a:p>
            <a:pPr marL="0" lvl="1" algn="ctr">
              <a:spcBef>
                <a:spcPct val="20000"/>
              </a:spcBef>
              <a:buClr>
                <a:schemeClr val="accent1"/>
              </a:buClr>
            </a:pPr>
            <a:r>
              <a:rPr lang="tr-TR" sz="2400" b="1" dirty="0" smtClean="0"/>
              <a:t>10. Hafta</a:t>
            </a:r>
            <a:endParaRPr lang="tr-TR" sz="2400" b="1" dirty="0"/>
          </a:p>
          <a:p>
            <a:pPr marL="0" lvl="1" algn="ctr">
              <a:spcBef>
                <a:spcPct val="20000"/>
              </a:spcBef>
              <a:buClr>
                <a:schemeClr val="accent1"/>
              </a:buClr>
            </a:pPr>
            <a:r>
              <a:rPr lang="tr-TR" sz="2400" b="1" dirty="0"/>
              <a:t>Yükseklik </a:t>
            </a:r>
            <a:r>
              <a:rPr lang="tr-TR" sz="2400" b="1" dirty="0" smtClean="0"/>
              <a:t>Kavramı, Basit Yükseklik Ölçüsü, Su Terazisi, </a:t>
            </a:r>
            <a:r>
              <a:rPr lang="tr-TR" sz="2400" b="1" dirty="0" err="1" smtClean="0"/>
              <a:t>Nivo</a:t>
            </a:r>
            <a:r>
              <a:rPr lang="tr-TR" sz="2400" b="1" dirty="0" smtClean="0"/>
              <a:t>, </a:t>
            </a:r>
            <a:r>
              <a:rPr lang="tr-TR" sz="2400" b="1" dirty="0" err="1" smtClean="0"/>
              <a:t>Nivelman</a:t>
            </a:r>
            <a:r>
              <a:rPr lang="tr-TR" sz="2400" b="1" dirty="0" smtClean="0"/>
              <a:t> Ve Uygulamalar</a:t>
            </a:r>
            <a:endParaRPr lang="en-US" sz="2400" b="1" dirty="0">
              <a:solidFill>
                <a:schemeClr val="tx2"/>
              </a:solidFill>
            </a:endParaRPr>
          </a:p>
        </p:txBody>
      </p:sp>
    </p:spTree>
    <p:extLst>
      <p:ext uri="{BB962C8B-B14F-4D97-AF65-F5344CB8AC3E}">
        <p14:creationId xmlns:p14="http://schemas.microsoft.com/office/powerpoint/2010/main" val="208589603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1975" y="365606"/>
            <a:ext cx="6356393" cy="461665"/>
          </a:xfrm>
          <a:prstGeom prst="rect">
            <a:avLst/>
          </a:prstGeom>
        </p:spPr>
        <p:txBody>
          <a:bodyPr wrap="square">
            <a:spAutoFit/>
          </a:bodyPr>
          <a:lstStyle/>
          <a:p>
            <a:pPr marL="0" lvl="1">
              <a:spcBef>
                <a:spcPct val="20000"/>
              </a:spcBef>
              <a:buClr>
                <a:schemeClr val="accent1"/>
              </a:buClr>
            </a:pPr>
            <a:r>
              <a:rPr lang="tr-TR" sz="2400" b="1" dirty="0" smtClean="0">
                <a:solidFill>
                  <a:srgbClr val="002060"/>
                </a:solidFill>
              </a:rPr>
              <a:t>Yükseklik Kavramı</a:t>
            </a:r>
          </a:p>
        </p:txBody>
      </p:sp>
      <p:sp>
        <p:nvSpPr>
          <p:cNvPr id="4" name="Dikdörtgen 3"/>
          <p:cNvSpPr/>
          <p:nvPr/>
        </p:nvSpPr>
        <p:spPr>
          <a:xfrm>
            <a:off x="773430" y="1514565"/>
            <a:ext cx="7557471" cy="1754326"/>
          </a:xfrm>
          <a:prstGeom prst="rect">
            <a:avLst/>
          </a:prstGeom>
        </p:spPr>
        <p:txBody>
          <a:bodyPr wrap="square">
            <a:spAutoFit/>
          </a:bodyPr>
          <a:lstStyle/>
          <a:p>
            <a:pPr marL="285750" indent="-285750" algn="just" fontAlgn="base">
              <a:lnSpc>
                <a:spcPct val="150000"/>
              </a:lnSpc>
              <a:buFont typeface="Arial" panose="020B0604020202020204" pitchFamily="34" charset="0"/>
              <a:buChar char="•"/>
            </a:pPr>
            <a:r>
              <a:rPr lang="tr-TR" dirty="0"/>
              <a:t>Yeryüzünün şekli denilince, katı ve sıvı dünya kitlesinin atmosfer ile olan sınırı anlaşılır. Katı kısımlar girinti ve çıkıntılar nedeniyle düzgün bir yüzey değildir. Genel olarak yüzeyler, normalleri yardımıyla incelenebilir. Yeryüzü normalleri, ağırlık kuvveti doğrultusundadır. </a:t>
            </a:r>
          </a:p>
        </p:txBody>
      </p:sp>
    </p:spTree>
    <p:extLst>
      <p:ext uri="{BB962C8B-B14F-4D97-AF65-F5344CB8AC3E}">
        <p14:creationId xmlns:p14="http://schemas.microsoft.com/office/powerpoint/2010/main" val="198474756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1975" y="365606"/>
            <a:ext cx="6356393" cy="461665"/>
          </a:xfrm>
          <a:prstGeom prst="rect">
            <a:avLst/>
          </a:prstGeom>
        </p:spPr>
        <p:txBody>
          <a:bodyPr wrap="square">
            <a:spAutoFit/>
          </a:bodyPr>
          <a:lstStyle/>
          <a:p>
            <a:pPr marL="0" lvl="1">
              <a:spcBef>
                <a:spcPct val="20000"/>
              </a:spcBef>
              <a:buClr>
                <a:schemeClr val="accent1"/>
              </a:buClr>
            </a:pPr>
            <a:r>
              <a:rPr lang="tr-TR" sz="2400" b="1" dirty="0" smtClean="0">
                <a:solidFill>
                  <a:srgbClr val="002060"/>
                </a:solidFill>
              </a:rPr>
              <a:t>Yükseklik Kavramı</a:t>
            </a:r>
          </a:p>
        </p:txBody>
      </p:sp>
      <p:sp>
        <p:nvSpPr>
          <p:cNvPr id="4" name="Dikdörtgen 3"/>
          <p:cNvSpPr/>
          <p:nvPr/>
        </p:nvSpPr>
        <p:spPr>
          <a:xfrm>
            <a:off x="773430" y="1514565"/>
            <a:ext cx="7557471" cy="1295868"/>
          </a:xfrm>
          <a:prstGeom prst="rect">
            <a:avLst/>
          </a:prstGeom>
        </p:spPr>
        <p:txBody>
          <a:bodyPr wrap="square">
            <a:spAutoFit/>
          </a:bodyPr>
          <a:lstStyle/>
          <a:p>
            <a:pPr marL="285750" indent="-285750" algn="just" fontAlgn="base">
              <a:lnSpc>
                <a:spcPct val="150000"/>
              </a:lnSpc>
              <a:buFont typeface="Arial" panose="020B0604020202020204" pitchFamily="34" charset="0"/>
              <a:buChar char="•"/>
            </a:pPr>
            <a:r>
              <a:rPr lang="tr-TR" dirty="0"/>
              <a:t>Ağırlık kuvvetinin doğrultusu uygulamada çekül doğrultusuyla gösterilir. Çekül doğrultusunun ölçmelerdeki rolü çok önemlidir. Ölçme aletlerinin düşey eksenleri çekül doğrultusuna göre düzenlenir (</a:t>
            </a:r>
            <a:r>
              <a:rPr lang="tr-TR" dirty="0" err="1"/>
              <a:t>Ulsoy</a:t>
            </a:r>
            <a:r>
              <a:rPr lang="tr-TR" dirty="0"/>
              <a:t>, 1977). </a:t>
            </a:r>
          </a:p>
        </p:txBody>
      </p:sp>
    </p:spTree>
    <p:extLst>
      <p:ext uri="{BB962C8B-B14F-4D97-AF65-F5344CB8AC3E}">
        <p14:creationId xmlns:p14="http://schemas.microsoft.com/office/powerpoint/2010/main" val="135181694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1975" y="365606"/>
            <a:ext cx="6356393" cy="461665"/>
          </a:xfrm>
          <a:prstGeom prst="rect">
            <a:avLst/>
          </a:prstGeom>
        </p:spPr>
        <p:txBody>
          <a:bodyPr wrap="square">
            <a:spAutoFit/>
          </a:bodyPr>
          <a:lstStyle/>
          <a:p>
            <a:pPr marL="0" lvl="1">
              <a:spcBef>
                <a:spcPct val="20000"/>
              </a:spcBef>
              <a:buClr>
                <a:schemeClr val="accent1"/>
              </a:buClr>
            </a:pPr>
            <a:r>
              <a:rPr lang="tr-TR" sz="2400" b="1" dirty="0" smtClean="0">
                <a:solidFill>
                  <a:srgbClr val="002060"/>
                </a:solidFill>
              </a:rPr>
              <a:t>Yükseklik Kavramı</a:t>
            </a:r>
          </a:p>
        </p:txBody>
      </p:sp>
      <p:sp>
        <p:nvSpPr>
          <p:cNvPr id="4" name="Dikdörtgen 3"/>
          <p:cNvSpPr/>
          <p:nvPr/>
        </p:nvSpPr>
        <p:spPr>
          <a:xfrm>
            <a:off x="773430" y="1514565"/>
            <a:ext cx="7557471" cy="1295868"/>
          </a:xfrm>
          <a:prstGeom prst="rect">
            <a:avLst/>
          </a:prstGeom>
        </p:spPr>
        <p:txBody>
          <a:bodyPr wrap="square">
            <a:spAutoFit/>
          </a:bodyPr>
          <a:lstStyle/>
          <a:p>
            <a:pPr marL="285750" indent="-285750" algn="just" fontAlgn="base">
              <a:lnSpc>
                <a:spcPct val="150000"/>
              </a:lnSpc>
              <a:buFont typeface="Arial" panose="020B0604020202020204" pitchFamily="34" charset="0"/>
              <a:buChar char="•"/>
            </a:pPr>
            <a:r>
              <a:rPr lang="tr-TR" dirty="0"/>
              <a:t>Yeryüzündeki noktaların yüksekliklerini tanımlayabilmek için, bir başlangıç yüzeyi ve bu yüzeye dik doğrultuların saptanması gerekir. Yeryüzünde en kolay belirlenebilen doğrultular, çekül doğrultularıdır. </a:t>
            </a:r>
          </a:p>
        </p:txBody>
      </p:sp>
    </p:spTree>
    <p:extLst>
      <p:ext uri="{BB962C8B-B14F-4D97-AF65-F5344CB8AC3E}">
        <p14:creationId xmlns:p14="http://schemas.microsoft.com/office/powerpoint/2010/main" val="351011347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1975" y="365606"/>
            <a:ext cx="6356393" cy="461665"/>
          </a:xfrm>
          <a:prstGeom prst="rect">
            <a:avLst/>
          </a:prstGeom>
        </p:spPr>
        <p:txBody>
          <a:bodyPr wrap="square">
            <a:spAutoFit/>
          </a:bodyPr>
          <a:lstStyle/>
          <a:p>
            <a:pPr marL="0" lvl="1">
              <a:spcBef>
                <a:spcPct val="20000"/>
              </a:spcBef>
              <a:buClr>
                <a:schemeClr val="accent1"/>
              </a:buClr>
            </a:pPr>
            <a:r>
              <a:rPr lang="tr-TR" sz="2400" b="1" dirty="0" smtClean="0">
                <a:solidFill>
                  <a:srgbClr val="002060"/>
                </a:solidFill>
              </a:rPr>
              <a:t>Yükseklik Kavramı</a:t>
            </a:r>
          </a:p>
        </p:txBody>
      </p:sp>
      <p:sp>
        <p:nvSpPr>
          <p:cNvPr id="4" name="Dikdörtgen 3"/>
          <p:cNvSpPr/>
          <p:nvPr/>
        </p:nvSpPr>
        <p:spPr>
          <a:xfrm>
            <a:off x="773430" y="1514565"/>
            <a:ext cx="7557471" cy="1295868"/>
          </a:xfrm>
          <a:prstGeom prst="rect">
            <a:avLst/>
          </a:prstGeom>
        </p:spPr>
        <p:txBody>
          <a:bodyPr wrap="square">
            <a:spAutoFit/>
          </a:bodyPr>
          <a:lstStyle/>
          <a:p>
            <a:pPr marL="285750" indent="-285750" algn="just" fontAlgn="base">
              <a:lnSpc>
                <a:spcPct val="150000"/>
              </a:lnSpc>
              <a:buFont typeface="Arial" panose="020B0604020202020204" pitchFamily="34" charset="0"/>
              <a:buChar char="•"/>
            </a:pPr>
            <a:r>
              <a:rPr lang="tr-TR" dirty="0" smtClean="0"/>
              <a:t>Yükseklik</a:t>
            </a:r>
            <a:r>
              <a:rPr lang="tr-TR" dirty="0"/>
              <a:t>, yeryüzü noktalarının çekül doğrultusunda başlangıç yüzeyine yani geoide olan uzaklığıdır. Başlangıç yüzeyinin altında bulunan noktaların çekül doğrultusunda geoide olan uzaklıkları da derinlik olarak adlandırılır. </a:t>
            </a:r>
          </a:p>
        </p:txBody>
      </p:sp>
    </p:spTree>
    <p:extLst>
      <p:ext uri="{BB962C8B-B14F-4D97-AF65-F5344CB8AC3E}">
        <p14:creationId xmlns:p14="http://schemas.microsoft.com/office/powerpoint/2010/main" val="63212911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1975" y="365606"/>
            <a:ext cx="6356393" cy="461665"/>
          </a:xfrm>
          <a:prstGeom prst="rect">
            <a:avLst/>
          </a:prstGeom>
        </p:spPr>
        <p:txBody>
          <a:bodyPr wrap="square">
            <a:spAutoFit/>
          </a:bodyPr>
          <a:lstStyle/>
          <a:p>
            <a:pPr marL="0" lvl="1">
              <a:spcBef>
                <a:spcPct val="20000"/>
              </a:spcBef>
              <a:buClr>
                <a:schemeClr val="accent1"/>
              </a:buClr>
            </a:pPr>
            <a:r>
              <a:rPr lang="tr-TR" sz="2400" b="1" dirty="0" smtClean="0">
                <a:solidFill>
                  <a:srgbClr val="002060"/>
                </a:solidFill>
              </a:rPr>
              <a:t>Su Terazisi</a:t>
            </a:r>
          </a:p>
        </p:txBody>
      </p:sp>
      <p:sp>
        <p:nvSpPr>
          <p:cNvPr id="4" name="Dikdörtgen 3"/>
          <p:cNvSpPr/>
          <p:nvPr/>
        </p:nvSpPr>
        <p:spPr>
          <a:xfrm>
            <a:off x="726296" y="1712528"/>
            <a:ext cx="4609275" cy="3000821"/>
          </a:xfrm>
          <a:prstGeom prst="rect">
            <a:avLst/>
          </a:prstGeom>
        </p:spPr>
        <p:txBody>
          <a:bodyPr wrap="square">
            <a:spAutoFit/>
          </a:bodyPr>
          <a:lstStyle/>
          <a:p>
            <a:pPr marL="285750" indent="-285750" algn="just" fontAlgn="base">
              <a:lnSpc>
                <a:spcPct val="150000"/>
              </a:lnSpc>
              <a:buFont typeface="Arial" panose="020B0604020202020204" pitchFamily="34" charset="0"/>
              <a:buChar char="•"/>
            </a:pPr>
            <a:r>
              <a:rPr lang="tr-TR" b="1" dirty="0" smtClean="0"/>
              <a:t>Su Terazisi: </a:t>
            </a:r>
            <a:r>
              <a:rPr lang="tr-TR" dirty="0"/>
              <a:t>İçinde hava kabarcığı bırakılmış su dolu bir cam silindir ve bir tahta yataktan oluşan, düzlem veya doğruların yataylığını belirleyen </a:t>
            </a:r>
            <a:r>
              <a:rPr lang="tr-TR" dirty="0" smtClean="0"/>
              <a:t>alettir.</a:t>
            </a:r>
          </a:p>
          <a:p>
            <a:pPr marL="285750" indent="-285750" algn="just" fontAlgn="base">
              <a:lnSpc>
                <a:spcPct val="150000"/>
              </a:lnSpc>
              <a:buFont typeface="Arial" panose="020B0604020202020204" pitchFamily="34" charset="0"/>
              <a:buChar char="•"/>
            </a:pPr>
            <a:r>
              <a:rPr lang="tr-TR" dirty="0" smtClean="0"/>
              <a:t>Düzlemler üzerinde kullanılır. Uygulanan zeminin yatay düzleme paralel olması istendiğinde kullanılmaktadır.</a:t>
            </a:r>
            <a:endParaRPr lang="tr-TR" dirty="0"/>
          </a:p>
        </p:txBody>
      </p:sp>
      <p:pic>
        <p:nvPicPr>
          <p:cNvPr id="2" name="Resim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95826" y="2100208"/>
            <a:ext cx="3428214" cy="2055589"/>
          </a:xfrm>
          <a:prstGeom prst="rect">
            <a:avLst/>
          </a:prstGeom>
        </p:spPr>
      </p:pic>
    </p:spTree>
    <p:extLst>
      <p:ext uri="{BB962C8B-B14F-4D97-AF65-F5344CB8AC3E}">
        <p14:creationId xmlns:p14="http://schemas.microsoft.com/office/powerpoint/2010/main" val="222070872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1975" y="365606"/>
            <a:ext cx="6356393" cy="461665"/>
          </a:xfrm>
          <a:prstGeom prst="rect">
            <a:avLst/>
          </a:prstGeom>
        </p:spPr>
        <p:txBody>
          <a:bodyPr wrap="square">
            <a:spAutoFit/>
          </a:bodyPr>
          <a:lstStyle/>
          <a:p>
            <a:pPr marL="0" lvl="1">
              <a:spcBef>
                <a:spcPct val="20000"/>
              </a:spcBef>
              <a:buClr>
                <a:schemeClr val="accent1"/>
              </a:buClr>
            </a:pPr>
            <a:r>
              <a:rPr lang="tr-TR" sz="2400" b="1" dirty="0" smtClean="0">
                <a:solidFill>
                  <a:srgbClr val="002060"/>
                </a:solidFill>
              </a:rPr>
              <a:t>Su Terazisi</a:t>
            </a:r>
          </a:p>
        </p:txBody>
      </p:sp>
      <p:sp>
        <p:nvSpPr>
          <p:cNvPr id="4" name="Dikdörtgen 3"/>
          <p:cNvSpPr/>
          <p:nvPr/>
        </p:nvSpPr>
        <p:spPr>
          <a:xfrm>
            <a:off x="726296" y="1712528"/>
            <a:ext cx="4609275" cy="2169825"/>
          </a:xfrm>
          <a:prstGeom prst="rect">
            <a:avLst/>
          </a:prstGeom>
        </p:spPr>
        <p:txBody>
          <a:bodyPr wrap="square">
            <a:spAutoFit/>
          </a:bodyPr>
          <a:lstStyle/>
          <a:p>
            <a:pPr marL="285750" indent="-285750" algn="just" fontAlgn="base">
              <a:lnSpc>
                <a:spcPct val="150000"/>
              </a:lnSpc>
              <a:buFont typeface="Arial" panose="020B0604020202020204" pitchFamily="34" charset="0"/>
              <a:buChar char="•"/>
            </a:pPr>
            <a:r>
              <a:rPr lang="tr-TR" dirty="0" smtClean="0"/>
              <a:t>Yatay düzlemde kullanılabildiği gibi düşey düzlemde de kullanımı mümkündür.</a:t>
            </a:r>
          </a:p>
          <a:p>
            <a:pPr marL="285750" indent="-285750" algn="just" fontAlgn="base">
              <a:lnSpc>
                <a:spcPct val="150000"/>
              </a:lnSpc>
              <a:buFont typeface="Arial" panose="020B0604020202020204" pitchFamily="34" charset="0"/>
              <a:buChar char="•"/>
            </a:pPr>
            <a:r>
              <a:rPr lang="tr-TR" dirty="0" smtClean="0"/>
              <a:t>Düşey düzlemde çekül gibi düşey doğrultunun tayini için de su terazileri kullanılabilir.</a:t>
            </a:r>
            <a:endParaRPr lang="tr-TR" dirty="0"/>
          </a:p>
        </p:txBody>
      </p:sp>
      <p:pic>
        <p:nvPicPr>
          <p:cNvPr id="3" name="Resim 2"/>
          <p:cNvPicPr>
            <a:picLocks noChangeAspect="1"/>
          </p:cNvPicPr>
          <p:nvPr/>
        </p:nvPicPr>
        <p:blipFill rotWithShape="1">
          <a:blip r:embed="rId2" cstate="print">
            <a:extLst>
              <a:ext uri="{28A0092B-C50C-407E-A947-70E740481C1C}">
                <a14:useLocalDpi xmlns:a14="http://schemas.microsoft.com/office/drawing/2010/main" val="0"/>
              </a:ext>
            </a:extLst>
          </a:blip>
          <a:srcRect r="23780" b="2739"/>
          <a:stretch/>
        </p:blipFill>
        <p:spPr>
          <a:xfrm>
            <a:off x="5425650" y="1758172"/>
            <a:ext cx="3567521" cy="2560694"/>
          </a:xfrm>
          <a:prstGeom prst="rect">
            <a:avLst/>
          </a:prstGeom>
        </p:spPr>
      </p:pic>
    </p:spTree>
    <p:extLst>
      <p:ext uri="{BB962C8B-B14F-4D97-AF65-F5344CB8AC3E}">
        <p14:creationId xmlns:p14="http://schemas.microsoft.com/office/powerpoint/2010/main" val="47583886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473293" y="1113854"/>
            <a:ext cx="8012450" cy="438582"/>
          </a:xfrm>
          <a:prstGeom prst="rect">
            <a:avLst/>
          </a:prstGeom>
        </p:spPr>
        <p:txBody>
          <a:bodyPr wrap="square">
            <a:spAutoFit/>
          </a:bodyPr>
          <a:lstStyle/>
          <a:p>
            <a:pPr algn="ctr">
              <a:lnSpc>
                <a:spcPct val="150000"/>
              </a:lnSpc>
              <a:spcBef>
                <a:spcPts val="450"/>
              </a:spcBef>
              <a:spcAft>
                <a:spcPts val="450"/>
              </a:spcAft>
            </a:pPr>
            <a:r>
              <a:rPr lang="tr-TR" sz="1500" b="1" dirty="0"/>
              <a:t>Kaynaklar</a:t>
            </a:r>
            <a:endParaRPr lang="tr-TR" sz="1350" dirty="0"/>
          </a:p>
        </p:txBody>
      </p:sp>
      <p:sp>
        <p:nvSpPr>
          <p:cNvPr id="6" name="Dikdörtgen 5"/>
          <p:cNvSpPr/>
          <p:nvPr/>
        </p:nvSpPr>
        <p:spPr>
          <a:xfrm>
            <a:off x="782858" y="1465949"/>
            <a:ext cx="7557470" cy="3312445"/>
          </a:xfrm>
          <a:prstGeom prst="rect">
            <a:avLst/>
          </a:prstGeom>
        </p:spPr>
        <p:txBody>
          <a:bodyPr wrap="square">
            <a:spAutoFit/>
          </a:bodyPr>
          <a:lstStyle/>
          <a:p>
            <a:pPr marL="285750" indent="-285750">
              <a:lnSpc>
                <a:spcPct val="150000"/>
              </a:lnSpc>
              <a:buFont typeface="Wingdings" panose="05000000000000000000" pitchFamily="2" charset="2"/>
              <a:buChar char="q"/>
            </a:pPr>
            <a:r>
              <a:rPr lang="tr-TR" dirty="0">
                <a:latin typeface="Arial" panose="020B0604020202020204" pitchFamily="34" charset="0"/>
                <a:cs typeface="Arial" panose="020B0604020202020204" pitchFamily="34" charset="0"/>
              </a:rPr>
              <a:t>Ölçme Bilgisi Pratik Jeodezi, Prof. Dr. Erdoğan </a:t>
            </a:r>
            <a:r>
              <a:rPr lang="tr-TR" dirty="0" err="1">
                <a:latin typeface="Arial" panose="020B0604020202020204" pitchFamily="34" charset="0"/>
                <a:cs typeface="Arial" panose="020B0604020202020204" pitchFamily="34" charset="0"/>
              </a:rPr>
              <a:t>Özbenli</a:t>
            </a:r>
            <a:r>
              <a:rPr lang="tr-TR" dirty="0">
                <a:latin typeface="Arial" panose="020B0604020202020204" pitchFamily="34" charset="0"/>
                <a:cs typeface="Arial" panose="020B0604020202020204" pitchFamily="34" charset="0"/>
              </a:rPr>
              <a:t> ve Prof. Dr. Türkay </a:t>
            </a:r>
            <a:r>
              <a:rPr lang="tr-TR" dirty="0" err="1">
                <a:latin typeface="Arial" panose="020B0604020202020204" pitchFamily="34" charset="0"/>
                <a:cs typeface="Arial" panose="020B0604020202020204" pitchFamily="34" charset="0"/>
              </a:rPr>
              <a:t>Tüdeş</a:t>
            </a:r>
            <a:r>
              <a:rPr lang="tr-TR" dirty="0">
                <a:latin typeface="Arial" panose="020B0604020202020204" pitchFamily="34" charset="0"/>
                <a:cs typeface="Arial" panose="020B0604020202020204" pitchFamily="34" charset="0"/>
              </a:rPr>
              <a:t>, Trabzon, 2001.</a:t>
            </a:r>
          </a:p>
          <a:p>
            <a:pPr marL="285750" indent="-285750">
              <a:lnSpc>
                <a:spcPct val="150000"/>
              </a:lnSpc>
              <a:buFont typeface="Wingdings" panose="05000000000000000000" pitchFamily="2" charset="2"/>
              <a:buChar char="q"/>
            </a:pPr>
            <a:r>
              <a:rPr lang="tr-TR" dirty="0">
                <a:latin typeface="Arial" panose="020B0604020202020204" pitchFamily="34" charset="0"/>
                <a:cs typeface="Arial" panose="020B0604020202020204" pitchFamily="34" charset="0"/>
              </a:rPr>
              <a:t>Ölçme Bilgisi, Doç. Dr. İbrahim Koç, İstanbul, 1998.</a:t>
            </a:r>
          </a:p>
          <a:p>
            <a:pPr marL="285750" indent="-285750">
              <a:lnSpc>
                <a:spcPct val="150000"/>
              </a:lnSpc>
              <a:buFont typeface="Wingdings" panose="05000000000000000000" pitchFamily="2" charset="2"/>
              <a:buChar char="q"/>
            </a:pPr>
            <a:r>
              <a:rPr lang="en-US" dirty="0" err="1">
                <a:latin typeface="Arial" panose="020B0604020202020204" pitchFamily="34" charset="0"/>
                <a:cs typeface="Arial" panose="020B0604020202020204" pitchFamily="34" charset="0"/>
              </a:rPr>
              <a:t>İmar</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Planı</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Uygulamaları</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Kentsel</a:t>
            </a:r>
            <a:r>
              <a:rPr lang="en-US" dirty="0">
                <a:latin typeface="Arial" panose="020B0604020202020204" pitchFamily="34" charset="0"/>
                <a:cs typeface="Arial" panose="020B0604020202020204" pitchFamily="34" charset="0"/>
              </a:rPr>
              <a:t> Alan </a:t>
            </a:r>
            <a:r>
              <a:rPr lang="en-US" dirty="0" err="1">
                <a:latin typeface="Arial" panose="020B0604020202020204" pitchFamily="34" charset="0"/>
                <a:cs typeface="Arial" panose="020B0604020202020204" pitchFamily="34" charset="0"/>
              </a:rPr>
              <a:t>Düzenlemesi</a:t>
            </a:r>
            <a:r>
              <a:rPr lang="en-US" dirty="0">
                <a:latin typeface="Arial" panose="020B0604020202020204" pitchFamily="34" charset="0"/>
                <a:cs typeface="Arial" panose="020B0604020202020204" pitchFamily="34" charset="0"/>
              </a:rPr>
              <a:t>, </a:t>
            </a:r>
            <a:r>
              <a:rPr lang="tr-TR" dirty="0">
                <a:latin typeface="Arial" panose="020B0604020202020204" pitchFamily="34" charset="0"/>
                <a:cs typeface="Arial" panose="020B0604020202020204" pitchFamily="34" charset="0"/>
              </a:rPr>
              <a:t>Prof. Dr. Türkay </a:t>
            </a:r>
            <a:r>
              <a:rPr lang="tr-TR" dirty="0" err="1">
                <a:latin typeface="Arial" panose="020B0604020202020204" pitchFamily="34" charset="0"/>
                <a:cs typeface="Arial" panose="020B0604020202020204" pitchFamily="34" charset="0"/>
              </a:rPr>
              <a:t>Tüdeş</a:t>
            </a:r>
            <a:r>
              <a:rPr lang="tr-TR" dirty="0">
                <a:latin typeface="Arial" panose="020B0604020202020204" pitchFamily="34" charset="0"/>
                <a:cs typeface="Arial" panose="020B0604020202020204" pitchFamily="34" charset="0"/>
              </a:rPr>
              <a:t>, Ankara, 2019</a:t>
            </a:r>
            <a:r>
              <a:rPr lang="tr-TR" dirty="0" smtClean="0">
                <a:latin typeface="Arial" panose="020B0604020202020204" pitchFamily="34" charset="0"/>
                <a:cs typeface="Arial" panose="020B0604020202020204" pitchFamily="34" charset="0"/>
              </a:rPr>
              <a:t>.</a:t>
            </a:r>
          </a:p>
          <a:p>
            <a:pPr marL="285750" indent="-285750">
              <a:lnSpc>
                <a:spcPct val="150000"/>
              </a:lnSpc>
              <a:buFont typeface="Wingdings" panose="05000000000000000000" pitchFamily="2" charset="2"/>
              <a:buChar char="q"/>
            </a:pPr>
            <a:r>
              <a:rPr lang="tr-TR" dirty="0" err="1"/>
              <a:t>Ulsoy</a:t>
            </a:r>
            <a:r>
              <a:rPr lang="tr-TR" dirty="0"/>
              <a:t>, E., Matematiksel </a:t>
            </a:r>
            <a:r>
              <a:rPr lang="tr-TR" dirty="0" err="1"/>
              <a:t>Geodezi</a:t>
            </a:r>
            <a:r>
              <a:rPr lang="tr-TR"/>
              <a:t>, İDMMA Yayınları Sayı:144, İstanbul 1977</a:t>
            </a:r>
            <a:endParaRPr lang="tr-TR">
              <a:latin typeface="Arial" panose="020B0604020202020204" pitchFamily="34" charset="0"/>
              <a:cs typeface="Arial" panose="020B0604020202020204" pitchFamily="34" charset="0"/>
            </a:endParaRPr>
          </a:p>
          <a:p>
            <a:pPr marL="285750" indent="-285750">
              <a:lnSpc>
                <a:spcPct val="150000"/>
              </a:lnSpc>
              <a:buFont typeface="Wingdings" panose="05000000000000000000" pitchFamily="2" charset="2"/>
              <a:buChar char="q"/>
            </a:pPr>
            <a:endParaRPr lang="tr-TR" dirty="0">
              <a:latin typeface="Arial" panose="020B0604020202020204" pitchFamily="34" charset="0"/>
              <a:cs typeface="Arial" panose="020B0604020202020204" pitchFamily="34" charset="0"/>
            </a:endParaRPr>
          </a:p>
          <a:p>
            <a:pPr marL="214313" indent="-214313" algn="just">
              <a:lnSpc>
                <a:spcPct val="150000"/>
              </a:lnSpc>
              <a:buClr>
                <a:srgbClr val="C00000"/>
              </a:buClr>
              <a:buFont typeface="Arial" panose="020B0604020202020204" pitchFamily="34" charset="0"/>
              <a:buChar char="•"/>
            </a:pPr>
            <a:endParaRPr lang="tr-TR" sz="135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3712467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12839</TotalTime>
  <Words>305</Words>
  <Application>Microsoft Office PowerPoint</Application>
  <PresentationFormat>Ekran Gösterisi (4:3)</PresentationFormat>
  <Paragraphs>27</Paragraphs>
  <Slides>9</Slides>
  <Notes>1</Notes>
  <HiddenSlides>0</HiddenSlides>
  <MMClips>0</MMClips>
  <ScaleCrop>false</ScaleCrop>
  <HeadingPairs>
    <vt:vector size="6" baseType="variant">
      <vt:variant>
        <vt:lpstr>Kullanılan Yazı Tipleri</vt:lpstr>
      </vt:variant>
      <vt:variant>
        <vt:i4>5</vt:i4>
      </vt:variant>
      <vt:variant>
        <vt:lpstr>Tema</vt:lpstr>
      </vt:variant>
      <vt:variant>
        <vt:i4>3</vt:i4>
      </vt:variant>
      <vt:variant>
        <vt:lpstr>Slayt Başlıkları</vt:lpstr>
      </vt:variant>
      <vt:variant>
        <vt:i4>9</vt:i4>
      </vt:variant>
    </vt:vector>
  </HeadingPairs>
  <TitlesOfParts>
    <vt:vector size="17" baseType="lpstr">
      <vt:lpstr>ＭＳ Ｐゴシック</vt:lpstr>
      <vt:lpstr>Arial</vt:lpstr>
      <vt:lpstr>Calibri</vt:lpstr>
      <vt:lpstr>Times New Roman</vt:lpstr>
      <vt:lpstr>Wingdings</vt:lpstr>
      <vt:lpstr>ekonomi</vt:lpstr>
      <vt:lpstr>1_Rics</vt:lpstr>
      <vt:lpstr>h.t.</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ümit gedik</cp:lastModifiedBy>
  <cp:revision>847</cp:revision>
  <cp:lastPrinted>2016-10-24T07:53:35Z</cp:lastPrinted>
  <dcterms:created xsi:type="dcterms:W3CDTF">2016-09-18T09:35:24Z</dcterms:created>
  <dcterms:modified xsi:type="dcterms:W3CDTF">2020-02-28T12:31:29Z</dcterms:modified>
</cp:coreProperties>
</file>