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92" r:id="rId4"/>
    <p:sldId id="1083" r:id="rId5"/>
    <p:sldId id="1098" r:id="rId6"/>
    <p:sldId id="1102" r:id="rId7"/>
    <p:sldId id="1099" r:id="rId8"/>
    <p:sldId id="1101" r:id="rId9"/>
    <p:sldId id="1100" r:id="rId10"/>
    <p:sldId id="1103"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1471" autoAdjust="0"/>
  </p:normalViewPr>
  <p:slideViewPr>
    <p:cSldViewPr snapToGrid="0">
      <p:cViewPr varScale="1">
        <p:scale>
          <a:sx n="102" d="100"/>
          <a:sy n="102" d="100"/>
        </p:scale>
        <p:origin x="1740"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1330296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250513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413672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 id="2147483698"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GGY206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Ölçme Bilgisi 1</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Türkay</a:t>
            </a: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TÜDEŞ</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80504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492990"/>
            <a:ext cx="7473756" cy="1274195"/>
          </a:xfrm>
          <a:prstGeom prst="rect">
            <a:avLst/>
          </a:prstGeom>
        </p:spPr>
        <p:txBody>
          <a:bodyPr wrap="square">
            <a:spAutoFit/>
          </a:bodyPr>
          <a:lstStyle/>
          <a:p>
            <a:pPr marL="0" lvl="1" algn="ctr">
              <a:spcBef>
                <a:spcPct val="20000"/>
              </a:spcBef>
              <a:buClr>
                <a:schemeClr val="accent1"/>
              </a:buClr>
            </a:pPr>
            <a:r>
              <a:rPr lang="tr-TR" sz="2400" b="1" dirty="0" smtClean="0"/>
              <a:t>10. Hafta</a:t>
            </a:r>
            <a:endParaRPr lang="tr-TR" sz="2400" b="1" dirty="0"/>
          </a:p>
          <a:p>
            <a:pPr marL="0" lvl="1" algn="ctr">
              <a:spcBef>
                <a:spcPct val="20000"/>
              </a:spcBef>
              <a:buClr>
                <a:schemeClr val="accent1"/>
              </a:buClr>
            </a:pPr>
            <a:r>
              <a:rPr lang="tr-TR" sz="2400" b="1" dirty="0"/>
              <a:t>Yükseklik </a:t>
            </a:r>
            <a:r>
              <a:rPr lang="tr-TR" sz="2400" b="1" dirty="0" smtClean="0"/>
              <a:t>Kavramı, Basit Yükseklik Ölçüsü, Su Terazisi, </a:t>
            </a:r>
            <a:r>
              <a:rPr lang="tr-TR" sz="2400" b="1" dirty="0" err="1" smtClean="0"/>
              <a:t>Nivo</a:t>
            </a:r>
            <a:r>
              <a:rPr lang="tr-TR" sz="2400" b="1" dirty="0" smtClean="0"/>
              <a:t>, </a:t>
            </a:r>
            <a:r>
              <a:rPr lang="tr-TR" sz="2400" b="1" dirty="0" err="1" smtClean="0"/>
              <a:t>Nivelman</a:t>
            </a:r>
            <a:r>
              <a:rPr lang="tr-TR" sz="2400" b="1" dirty="0" smtClean="0"/>
              <a:t> Ve Uygulamalar</a:t>
            </a:r>
            <a:endParaRPr lang="en-US" sz="2400" b="1" dirty="0">
              <a:solidFill>
                <a:schemeClr val="tx2"/>
              </a:solidFill>
            </a:endParaRPr>
          </a:p>
        </p:txBody>
      </p:sp>
    </p:spTree>
    <p:extLst>
      <p:ext uri="{BB962C8B-B14F-4D97-AF65-F5344CB8AC3E}">
        <p14:creationId xmlns:p14="http://schemas.microsoft.com/office/powerpoint/2010/main" val="208589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Yükseklik Kavramı</a:t>
            </a:r>
          </a:p>
        </p:txBody>
      </p:sp>
      <p:sp>
        <p:nvSpPr>
          <p:cNvPr id="4" name="Dikdörtgen 3"/>
          <p:cNvSpPr/>
          <p:nvPr/>
        </p:nvSpPr>
        <p:spPr>
          <a:xfrm>
            <a:off x="773430" y="1514565"/>
            <a:ext cx="7557471" cy="1754326"/>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Yeryüzünün şekli denilince, katı ve sıvı dünya kitlesinin atmosfer ile olan sınırı anlaşılır. Katı kısımlar girinti ve çıkıntılar nedeniyle düzgün bir yüzey değildir. Genel olarak yüzeyler, normalleri yardımıyla incelenebilir. Yeryüzü normalleri, ağırlık kuvveti doğrultusundadır. </a:t>
            </a:r>
          </a:p>
        </p:txBody>
      </p:sp>
    </p:spTree>
    <p:extLst>
      <p:ext uri="{BB962C8B-B14F-4D97-AF65-F5344CB8AC3E}">
        <p14:creationId xmlns:p14="http://schemas.microsoft.com/office/powerpoint/2010/main" val="1984747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Yükseklik Kavramı</a:t>
            </a:r>
          </a:p>
        </p:txBody>
      </p:sp>
      <p:sp>
        <p:nvSpPr>
          <p:cNvPr id="4" name="Dikdörtgen 3"/>
          <p:cNvSpPr/>
          <p:nvPr/>
        </p:nvSpPr>
        <p:spPr>
          <a:xfrm>
            <a:off x="773430" y="1514565"/>
            <a:ext cx="7557471" cy="1295868"/>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Ağırlık kuvvetinin doğrultusu uygulamada çekül doğrultusuyla gösterilir. Çekül doğrultusunun ölçmelerdeki rolü çok önemlidir. Ölçme aletlerinin düşey eksenleri çekül doğrultusuna göre düzenlenir (</a:t>
            </a:r>
            <a:r>
              <a:rPr lang="tr-TR" dirty="0" err="1"/>
              <a:t>Ulsoy</a:t>
            </a:r>
            <a:r>
              <a:rPr lang="tr-TR" dirty="0"/>
              <a:t>, 1977). </a:t>
            </a:r>
          </a:p>
        </p:txBody>
      </p:sp>
    </p:spTree>
    <p:extLst>
      <p:ext uri="{BB962C8B-B14F-4D97-AF65-F5344CB8AC3E}">
        <p14:creationId xmlns:p14="http://schemas.microsoft.com/office/powerpoint/2010/main" val="1351816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Yükseklik Kavramı</a:t>
            </a:r>
          </a:p>
        </p:txBody>
      </p:sp>
      <p:sp>
        <p:nvSpPr>
          <p:cNvPr id="4" name="Dikdörtgen 3"/>
          <p:cNvSpPr/>
          <p:nvPr/>
        </p:nvSpPr>
        <p:spPr>
          <a:xfrm>
            <a:off x="773430" y="1514565"/>
            <a:ext cx="7557471" cy="1295868"/>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a:t>Yeryüzündeki noktaların yüksekliklerini tanımlayabilmek için, bir başlangıç yüzeyi ve bu yüzeye dik doğrultuların saptanması gerekir. Yeryüzünde en kolay belirlenebilen doğrultular, çekül doğrultularıdır. </a:t>
            </a:r>
          </a:p>
        </p:txBody>
      </p:sp>
    </p:spTree>
    <p:extLst>
      <p:ext uri="{BB962C8B-B14F-4D97-AF65-F5344CB8AC3E}">
        <p14:creationId xmlns:p14="http://schemas.microsoft.com/office/powerpoint/2010/main" val="3510113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Yükseklik Kavramı</a:t>
            </a:r>
          </a:p>
        </p:txBody>
      </p:sp>
      <p:sp>
        <p:nvSpPr>
          <p:cNvPr id="4" name="Dikdörtgen 3"/>
          <p:cNvSpPr/>
          <p:nvPr/>
        </p:nvSpPr>
        <p:spPr>
          <a:xfrm>
            <a:off x="773430" y="1514565"/>
            <a:ext cx="7557471" cy="1295868"/>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smtClean="0"/>
              <a:t>Yükseklik</a:t>
            </a:r>
            <a:r>
              <a:rPr lang="tr-TR" dirty="0"/>
              <a:t>, yeryüzü noktalarının çekül doğrultusunda başlangıç yüzeyine yani geoide olan uzaklığıdır. Başlangıç yüzeyinin altında bulunan noktaların çekül doğrultusunda geoide olan uzaklıkları da derinlik olarak adlandırılır. </a:t>
            </a:r>
          </a:p>
        </p:txBody>
      </p:sp>
    </p:spTree>
    <p:extLst>
      <p:ext uri="{BB962C8B-B14F-4D97-AF65-F5344CB8AC3E}">
        <p14:creationId xmlns:p14="http://schemas.microsoft.com/office/powerpoint/2010/main" val="632129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Su Terazisi</a:t>
            </a:r>
          </a:p>
        </p:txBody>
      </p:sp>
      <p:sp>
        <p:nvSpPr>
          <p:cNvPr id="4" name="Dikdörtgen 3"/>
          <p:cNvSpPr/>
          <p:nvPr/>
        </p:nvSpPr>
        <p:spPr>
          <a:xfrm>
            <a:off x="726296" y="1712528"/>
            <a:ext cx="4609275" cy="3000821"/>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b="1" dirty="0" smtClean="0"/>
              <a:t>Su Terazisi: </a:t>
            </a:r>
            <a:r>
              <a:rPr lang="tr-TR" dirty="0"/>
              <a:t>İçinde hava kabarcığı bırakılmış su dolu bir cam silindir ve bir tahta yataktan oluşan, düzlem veya doğruların yataylığını belirleyen </a:t>
            </a:r>
            <a:r>
              <a:rPr lang="tr-TR" dirty="0" smtClean="0"/>
              <a:t>alettir.</a:t>
            </a:r>
          </a:p>
          <a:p>
            <a:pPr marL="285750" indent="-285750" algn="just" fontAlgn="base">
              <a:lnSpc>
                <a:spcPct val="150000"/>
              </a:lnSpc>
              <a:buFont typeface="Arial" panose="020B0604020202020204" pitchFamily="34" charset="0"/>
              <a:buChar char="•"/>
            </a:pPr>
            <a:r>
              <a:rPr lang="tr-TR" dirty="0" smtClean="0"/>
              <a:t>Düzlemler üzerinde kullanılır. Uygulanan zeminin yatay düzleme paralel olması istendiğinde kullanılmaktadır.</a:t>
            </a:r>
            <a:endParaRPr lang="tr-TR" dirty="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5826" y="2100208"/>
            <a:ext cx="3428214" cy="2055589"/>
          </a:xfrm>
          <a:prstGeom prst="rect">
            <a:avLst/>
          </a:prstGeom>
        </p:spPr>
      </p:pic>
    </p:spTree>
    <p:extLst>
      <p:ext uri="{BB962C8B-B14F-4D97-AF65-F5344CB8AC3E}">
        <p14:creationId xmlns:p14="http://schemas.microsoft.com/office/powerpoint/2010/main" val="2220708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975" y="365606"/>
            <a:ext cx="6356393" cy="461665"/>
          </a:xfrm>
          <a:prstGeom prst="rect">
            <a:avLst/>
          </a:prstGeom>
        </p:spPr>
        <p:txBody>
          <a:bodyPr wrap="square">
            <a:spAutoFit/>
          </a:bodyPr>
          <a:lstStyle/>
          <a:p>
            <a:pPr marL="0" lvl="1">
              <a:spcBef>
                <a:spcPct val="20000"/>
              </a:spcBef>
              <a:buClr>
                <a:schemeClr val="accent1"/>
              </a:buClr>
            </a:pPr>
            <a:r>
              <a:rPr lang="tr-TR" sz="2400" b="1" dirty="0" smtClean="0">
                <a:solidFill>
                  <a:srgbClr val="002060"/>
                </a:solidFill>
              </a:rPr>
              <a:t>Su Terazisi</a:t>
            </a:r>
          </a:p>
        </p:txBody>
      </p:sp>
      <p:sp>
        <p:nvSpPr>
          <p:cNvPr id="4" name="Dikdörtgen 3"/>
          <p:cNvSpPr/>
          <p:nvPr/>
        </p:nvSpPr>
        <p:spPr>
          <a:xfrm>
            <a:off x="726296" y="1712528"/>
            <a:ext cx="4609275" cy="2169825"/>
          </a:xfrm>
          <a:prstGeom prst="rect">
            <a:avLst/>
          </a:prstGeom>
        </p:spPr>
        <p:txBody>
          <a:bodyPr wrap="square">
            <a:spAutoFit/>
          </a:bodyPr>
          <a:lstStyle/>
          <a:p>
            <a:pPr marL="285750" indent="-285750" algn="just" fontAlgn="base">
              <a:lnSpc>
                <a:spcPct val="150000"/>
              </a:lnSpc>
              <a:buFont typeface="Arial" panose="020B0604020202020204" pitchFamily="34" charset="0"/>
              <a:buChar char="•"/>
            </a:pPr>
            <a:r>
              <a:rPr lang="tr-TR" dirty="0" smtClean="0"/>
              <a:t>Yatay düzlemde kullanılabildiği gibi düşey düzlemde de kullanımı mümkündür.</a:t>
            </a:r>
          </a:p>
          <a:p>
            <a:pPr marL="285750" indent="-285750" algn="just" fontAlgn="base">
              <a:lnSpc>
                <a:spcPct val="150000"/>
              </a:lnSpc>
              <a:buFont typeface="Arial" panose="020B0604020202020204" pitchFamily="34" charset="0"/>
              <a:buChar char="•"/>
            </a:pPr>
            <a:r>
              <a:rPr lang="tr-TR" dirty="0" smtClean="0"/>
              <a:t>Düşey düzlemde çekül gibi düşey doğrultunun tayini için de su terazileri kullanılabilir.</a:t>
            </a:r>
            <a:endParaRPr lang="tr-TR" dirty="0"/>
          </a:p>
        </p:txBody>
      </p:sp>
      <p:pic>
        <p:nvPicPr>
          <p:cNvPr id="3" name="Resim 2"/>
          <p:cNvPicPr>
            <a:picLocks noChangeAspect="1"/>
          </p:cNvPicPr>
          <p:nvPr/>
        </p:nvPicPr>
        <p:blipFill rotWithShape="1">
          <a:blip r:embed="rId2" cstate="print">
            <a:extLst>
              <a:ext uri="{28A0092B-C50C-407E-A947-70E740481C1C}">
                <a14:useLocalDpi xmlns:a14="http://schemas.microsoft.com/office/drawing/2010/main" val="0"/>
              </a:ext>
            </a:extLst>
          </a:blip>
          <a:srcRect r="23780" b="2739"/>
          <a:stretch/>
        </p:blipFill>
        <p:spPr>
          <a:xfrm>
            <a:off x="5425650" y="1758172"/>
            <a:ext cx="3567521" cy="2560694"/>
          </a:xfrm>
          <a:prstGeom prst="rect">
            <a:avLst/>
          </a:prstGeom>
        </p:spPr>
      </p:pic>
    </p:spTree>
    <p:extLst>
      <p:ext uri="{BB962C8B-B14F-4D97-AF65-F5344CB8AC3E}">
        <p14:creationId xmlns:p14="http://schemas.microsoft.com/office/powerpoint/2010/main" val="475838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3312445"/>
          </a:xfrm>
          <a:prstGeom prst="rect">
            <a:avLst/>
          </a:prstGeom>
        </p:spPr>
        <p:txBody>
          <a:bodyPr wrap="square">
            <a:spAutoFit/>
          </a:bodyPr>
          <a:lstStyle/>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Pratik Jeodezi, Prof. Dr. Erdoğan </a:t>
            </a:r>
            <a:r>
              <a:rPr lang="tr-TR" dirty="0" err="1">
                <a:latin typeface="Arial" panose="020B0604020202020204" pitchFamily="34" charset="0"/>
                <a:cs typeface="Arial" panose="020B0604020202020204" pitchFamily="34" charset="0"/>
              </a:rPr>
              <a:t>Özbenli</a:t>
            </a:r>
            <a:r>
              <a:rPr lang="tr-TR" dirty="0">
                <a:latin typeface="Arial" panose="020B0604020202020204" pitchFamily="34" charset="0"/>
                <a:cs typeface="Arial" panose="020B0604020202020204" pitchFamily="34" charset="0"/>
              </a:rPr>
              <a:t> ve 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Trabzon, 2001.</a:t>
            </a:r>
          </a:p>
          <a:p>
            <a:pPr marL="285750" indent="-285750">
              <a:lnSpc>
                <a:spcPct val="150000"/>
              </a:lnSpc>
              <a:buFont typeface="Wingdings" panose="05000000000000000000" pitchFamily="2" charset="2"/>
              <a:buChar char="q"/>
            </a:pPr>
            <a:r>
              <a:rPr lang="tr-TR" dirty="0">
                <a:latin typeface="Arial" panose="020B0604020202020204" pitchFamily="34" charset="0"/>
                <a:cs typeface="Arial" panose="020B0604020202020204" pitchFamily="34" charset="0"/>
              </a:rPr>
              <a:t>Ölçme Bilgisi, Doç. Dr. İbrahim Koç, İstanbul, 1998.</a:t>
            </a:r>
          </a:p>
          <a:p>
            <a:pPr marL="285750" indent="-285750">
              <a:lnSpc>
                <a:spcPct val="150000"/>
              </a:lnSpc>
              <a:buFont typeface="Wingdings" panose="05000000000000000000" pitchFamily="2" charset="2"/>
              <a:buChar char="q"/>
            </a:pPr>
            <a:r>
              <a:rPr lang="en-US" dirty="0" err="1">
                <a:latin typeface="Arial" panose="020B0604020202020204" pitchFamily="34" charset="0"/>
                <a:cs typeface="Arial" panose="020B0604020202020204" pitchFamily="34" charset="0"/>
              </a:rPr>
              <a:t>İmar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Planı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Uygulamaları</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Kentsel</a:t>
            </a:r>
            <a:r>
              <a:rPr lang="en-US" dirty="0">
                <a:latin typeface="Arial" panose="020B0604020202020204" pitchFamily="34" charset="0"/>
                <a:cs typeface="Arial" panose="020B0604020202020204" pitchFamily="34" charset="0"/>
              </a:rPr>
              <a:t> Alan </a:t>
            </a:r>
            <a:r>
              <a:rPr lang="en-US" dirty="0" err="1">
                <a:latin typeface="Arial" panose="020B0604020202020204" pitchFamily="34" charset="0"/>
                <a:cs typeface="Arial" panose="020B0604020202020204" pitchFamily="34" charset="0"/>
              </a:rPr>
              <a:t>Düzenlemesi</a:t>
            </a:r>
            <a:r>
              <a:rPr lang="en-US" dirty="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Prof. Dr. Türkay </a:t>
            </a:r>
            <a:r>
              <a:rPr lang="tr-TR" dirty="0" err="1">
                <a:latin typeface="Arial" panose="020B0604020202020204" pitchFamily="34" charset="0"/>
                <a:cs typeface="Arial" panose="020B0604020202020204" pitchFamily="34" charset="0"/>
              </a:rPr>
              <a:t>Tüdeş</a:t>
            </a:r>
            <a:r>
              <a:rPr lang="tr-TR" dirty="0">
                <a:latin typeface="Arial" panose="020B0604020202020204" pitchFamily="34" charset="0"/>
                <a:cs typeface="Arial" panose="020B0604020202020204" pitchFamily="34" charset="0"/>
              </a:rPr>
              <a:t>, Ankara, 2019</a:t>
            </a:r>
            <a:r>
              <a:rPr lang="tr-TR" dirty="0" smtClean="0">
                <a:latin typeface="Arial" panose="020B0604020202020204" pitchFamily="34" charset="0"/>
                <a:cs typeface="Arial" panose="020B0604020202020204" pitchFamily="34" charset="0"/>
              </a:rPr>
              <a:t>.</a:t>
            </a:r>
          </a:p>
          <a:p>
            <a:pPr marL="285750" indent="-285750">
              <a:lnSpc>
                <a:spcPct val="150000"/>
              </a:lnSpc>
              <a:buFont typeface="Wingdings" panose="05000000000000000000" pitchFamily="2" charset="2"/>
              <a:buChar char="q"/>
            </a:pPr>
            <a:r>
              <a:rPr lang="tr-TR" dirty="0" err="1"/>
              <a:t>Ulsoy</a:t>
            </a:r>
            <a:r>
              <a:rPr lang="tr-TR" dirty="0"/>
              <a:t>, E., Matematiksel </a:t>
            </a:r>
            <a:r>
              <a:rPr lang="tr-TR" dirty="0" err="1"/>
              <a:t>Geodezi</a:t>
            </a:r>
            <a:r>
              <a:rPr lang="tr-TR"/>
              <a:t>, İDMMA Yayınları Sayı:144, İstanbul 1977</a:t>
            </a:r>
            <a:endParaRPr lang="tr-TR">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q"/>
            </a:pPr>
            <a:endParaRPr lang="tr-TR" dirty="0">
              <a:latin typeface="Arial" panose="020B0604020202020204" pitchFamily="34" charset="0"/>
              <a:cs typeface="Arial" panose="020B0604020202020204" pitchFamily="34" charset="0"/>
            </a:endParaRPr>
          </a:p>
          <a:p>
            <a:pPr marL="214313" indent="-214313" algn="just">
              <a:lnSpc>
                <a:spcPct val="150000"/>
              </a:lnSpc>
              <a:buClr>
                <a:srgbClr val="C00000"/>
              </a:buClr>
              <a:buFont typeface="Arial" panose="020B0604020202020204" pitchFamily="34" charset="0"/>
              <a:buChar char="•"/>
            </a:pPr>
            <a:endParaRPr lang="tr-TR"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1246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12839</TotalTime>
  <Words>305</Words>
  <Application>Microsoft Office PowerPoint</Application>
  <PresentationFormat>Ekran Gösterisi (4:3)</PresentationFormat>
  <Paragraphs>27</Paragraphs>
  <Slides>9</Slides>
  <Notes>1</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847</cp:revision>
  <cp:lastPrinted>2016-10-24T07:53:35Z</cp:lastPrinted>
  <dcterms:created xsi:type="dcterms:W3CDTF">2016-09-18T09:35:24Z</dcterms:created>
  <dcterms:modified xsi:type="dcterms:W3CDTF">2020-02-28T12:31:29Z</dcterms:modified>
</cp:coreProperties>
</file>