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2" r:id="rId6"/>
    <p:sldId id="266" r:id="rId7"/>
    <p:sldId id="263" r:id="rId8"/>
    <p:sldId id="265" r:id="rId9"/>
    <p:sldId id="264" r:id="rId10"/>
    <p:sldId id="260" r:id="rId11"/>
    <p:sldId id="261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F396E-F1E1-4D1C-B306-D036DCE609B2}" type="datetimeFigureOut">
              <a:rPr lang="en-GB" smtClean="0"/>
              <a:t>08/03/2018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DF778-AA44-47E9-A0C5-C3A0E563A8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0701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F396E-F1E1-4D1C-B306-D036DCE609B2}" type="datetimeFigureOut">
              <a:rPr lang="en-GB" smtClean="0"/>
              <a:t>08/03/2018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DF778-AA44-47E9-A0C5-C3A0E563A8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6299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F396E-F1E1-4D1C-B306-D036DCE609B2}" type="datetimeFigureOut">
              <a:rPr lang="en-GB" smtClean="0"/>
              <a:t>08/03/2018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DF778-AA44-47E9-A0C5-C3A0E563A8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772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F396E-F1E1-4D1C-B306-D036DCE609B2}" type="datetimeFigureOut">
              <a:rPr lang="en-GB" smtClean="0"/>
              <a:t>08/03/2018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DF778-AA44-47E9-A0C5-C3A0E563A8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8635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F396E-F1E1-4D1C-B306-D036DCE609B2}" type="datetimeFigureOut">
              <a:rPr lang="en-GB" smtClean="0"/>
              <a:t>08/03/2018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DF778-AA44-47E9-A0C5-C3A0E563A8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2915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F396E-F1E1-4D1C-B306-D036DCE609B2}" type="datetimeFigureOut">
              <a:rPr lang="en-GB" smtClean="0"/>
              <a:t>08/03/2018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DF778-AA44-47E9-A0C5-C3A0E563A8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5875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F396E-F1E1-4D1C-B306-D036DCE609B2}" type="datetimeFigureOut">
              <a:rPr lang="en-GB" smtClean="0"/>
              <a:t>08/03/2018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DF778-AA44-47E9-A0C5-C3A0E563A8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732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F396E-F1E1-4D1C-B306-D036DCE609B2}" type="datetimeFigureOut">
              <a:rPr lang="en-GB" smtClean="0"/>
              <a:t>08/03/2018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DF778-AA44-47E9-A0C5-C3A0E563A8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8511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F396E-F1E1-4D1C-B306-D036DCE609B2}" type="datetimeFigureOut">
              <a:rPr lang="en-GB" smtClean="0"/>
              <a:t>08/03/2018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DF778-AA44-47E9-A0C5-C3A0E563A8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687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F396E-F1E1-4D1C-B306-D036DCE609B2}" type="datetimeFigureOut">
              <a:rPr lang="en-GB" smtClean="0"/>
              <a:t>08/03/2018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DF778-AA44-47E9-A0C5-C3A0E563A8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5552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F396E-F1E1-4D1C-B306-D036DCE609B2}" type="datetimeFigureOut">
              <a:rPr lang="en-GB" smtClean="0"/>
              <a:t>08/03/2018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DF778-AA44-47E9-A0C5-C3A0E563A8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3595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2F396E-F1E1-4D1C-B306-D036DCE609B2}" type="datetimeFigureOut">
              <a:rPr lang="en-GB" smtClean="0"/>
              <a:t>08/03/2018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DF778-AA44-47E9-A0C5-C3A0E563A8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5236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ltug.Yalcintas@politics.ankara.edu.t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İktisatta</a:t>
            </a:r>
            <a:r>
              <a:rPr lang="en-GB" dirty="0" smtClean="0"/>
              <a:t> </a:t>
            </a:r>
            <a:r>
              <a:rPr lang="en-GB" dirty="0" err="1" smtClean="0"/>
              <a:t>Kadınlar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err="1" smtClean="0"/>
              <a:t>Eksik</a:t>
            </a:r>
            <a:r>
              <a:rPr lang="en-GB" dirty="0" smtClean="0"/>
              <a:t> </a:t>
            </a:r>
            <a:r>
              <a:rPr lang="en-GB" dirty="0" err="1" smtClean="0"/>
              <a:t>Temsil</a:t>
            </a:r>
            <a:r>
              <a:rPr lang="en-GB" dirty="0" smtClean="0"/>
              <a:t> </a:t>
            </a:r>
            <a:r>
              <a:rPr lang="en-GB" dirty="0" err="1" smtClean="0"/>
              <a:t>Sorunu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GB" sz="3200" dirty="0" smtClean="0"/>
          </a:p>
          <a:p>
            <a:r>
              <a:rPr lang="tr-TR" sz="3200" dirty="0" smtClean="0"/>
              <a:t>Altuğ Yalçıntaş</a:t>
            </a:r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dirty="0" smtClean="0">
                <a:hlinkClick r:id="rId2"/>
              </a:rPr>
              <a:t>http://ayalcintas.blogspot.com.tr/</a:t>
            </a:r>
            <a:br>
              <a:rPr lang="tr-TR" dirty="0" smtClean="0">
                <a:hlinkClick r:id="rId2"/>
              </a:rPr>
            </a:br>
            <a:r>
              <a:rPr lang="tr-TR" dirty="0" smtClean="0">
                <a:hlinkClick r:id="rId2"/>
              </a:rPr>
              <a:t>altug.yalcintas@politics.ankara.edu.tr</a:t>
            </a:r>
            <a:r>
              <a:rPr lang="tr-TR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41027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Mülkiye’de</a:t>
            </a:r>
            <a:r>
              <a:rPr lang="en-GB" dirty="0" smtClean="0"/>
              <a:t> Kadın </a:t>
            </a:r>
            <a:r>
              <a:rPr lang="en-GB" dirty="0" err="1" smtClean="0"/>
              <a:t>Akademisyenler</a:t>
            </a:r>
            <a:r>
              <a:rPr lang="en-GB" dirty="0" smtClean="0"/>
              <a:t>, 2018 Mart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Mülkiye’deki</a:t>
            </a:r>
            <a:r>
              <a:rPr lang="en-GB" dirty="0"/>
              <a:t> </a:t>
            </a:r>
            <a:r>
              <a:rPr lang="en-GB" dirty="0" err="1"/>
              <a:t>kadın</a:t>
            </a:r>
            <a:r>
              <a:rPr lang="en-GB" dirty="0"/>
              <a:t> </a:t>
            </a:r>
            <a:r>
              <a:rPr lang="en-GB" dirty="0" err="1"/>
              <a:t>akademik</a:t>
            </a:r>
            <a:r>
              <a:rPr lang="en-GB" dirty="0"/>
              <a:t> </a:t>
            </a:r>
            <a:r>
              <a:rPr lang="en-GB" dirty="0" err="1"/>
              <a:t>personel</a:t>
            </a:r>
            <a:r>
              <a:rPr lang="en-GB" dirty="0"/>
              <a:t> </a:t>
            </a:r>
            <a:r>
              <a:rPr lang="en-GB" dirty="0" err="1"/>
              <a:t>sayısı</a:t>
            </a:r>
            <a:r>
              <a:rPr lang="en-GB" dirty="0"/>
              <a:t>: 59 / 131 (%45)</a:t>
            </a:r>
          </a:p>
          <a:p>
            <a:r>
              <a:rPr lang="en-GB" dirty="0"/>
              <a:t>ÇEKO: 9 / 15 (%60)</a:t>
            </a:r>
          </a:p>
          <a:p>
            <a:r>
              <a:rPr lang="en-GB" dirty="0" err="1"/>
              <a:t>İktisat</a:t>
            </a:r>
            <a:r>
              <a:rPr lang="en-GB" dirty="0"/>
              <a:t>: 10 / 24 (%42)</a:t>
            </a:r>
          </a:p>
          <a:p>
            <a:r>
              <a:rPr lang="en-GB" dirty="0" err="1"/>
              <a:t>İşletme</a:t>
            </a:r>
            <a:r>
              <a:rPr lang="en-GB" dirty="0"/>
              <a:t>: 11 / 26 (%42)</a:t>
            </a:r>
          </a:p>
          <a:p>
            <a:r>
              <a:rPr lang="en-GB" dirty="0" err="1"/>
              <a:t>Maliye</a:t>
            </a:r>
            <a:r>
              <a:rPr lang="en-GB" dirty="0"/>
              <a:t>: 8 / 14 (%</a:t>
            </a:r>
            <a:r>
              <a:rPr lang="en-GB" dirty="0" smtClean="0"/>
              <a:t>57)</a:t>
            </a:r>
            <a:endParaRPr lang="en-GB" dirty="0"/>
          </a:p>
          <a:p>
            <a:r>
              <a:rPr lang="en-GB" dirty="0" err="1"/>
              <a:t>Kamu</a:t>
            </a:r>
            <a:r>
              <a:rPr lang="en-GB" dirty="0"/>
              <a:t>: 16 / 37 (%43)</a:t>
            </a:r>
          </a:p>
          <a:p>
            <a:r>
              <a:rPr lang="en-GB" dirty="0" err="1"/>
              <a:t>Uluslar</a:t>
            </a:r>
            <a:r>
              <a:rPr lang="en-GB" dirty="0"/>
              <a:t>: 5 / 15 (%33)</a:t>
            </a:r>
          </a:p>
        </p:txBody>
      </p:sp>
    </p:spTree>
    <p:extLst>
      <p:ext uri="{BB962C8B-B14F-4D97-AF65-F5344CB8AC3E}">
        <p14:creationId xmlns:p14="http://schemas.microsoft.com/office/powerpoint/2010/main" val="24100809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Mülkiye’de</a:t>
            </a:r>
            <a:r>
              <a:rPr lang="en-GB" dirty="0" smtClean="0"/>
              <a:t> Kadın </a:t>
            </a:r>
            <a:r>
              <a:rPr lang="en-GB" dirty="0" err="1" smtClean="0"/>
              <a:t>Akademisyenler</a:t>
            </a:r>
            <a:r>
              <a:rPr lang="en-GB" dirty="0" smtClean="0"/>
              <a:t>,</a:t>
            </a:r>
            <a:br>
              <a:rPr lang="en-GB" dirty="0" smtClean="0"/>
            </a:br>
            <a:r>
              <a:rPr lang="en-GB" dirty="0" smtClean="0"/>
              <a:t>1940’lardan </a:t>
            </a:r>
            <a:r>
              <a:rPr lang="en-GB" dirty="0" err="1" smtClean="0"/>
              <a:t>Günümüze</a:t>
            </a:r>
            <a:r>
              <a:rPr lang="en-GB" dirty="0" smtClean="0"/>
              <a:t> (</a:t>
            </a:r>
            <a:r>
              <a:rPr lang="en-GB" dirty="0" err="1" smtClean="0"/>
              <a:t>Aralık</a:t>
            </a:r>
            <a:r>
              <a:rPr lang="en-GB" dirty="0" smtClean="0"/>
              <a:t> 2017)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GB" dirty="0" smtClean="0"/>
          </a:p>
          <a:p>
            <a:r>
              <a:rPr lang="en-GB" dirty="0" smtClean="0"/>
              <a:t>79 </a:t>
            </a:r>
            <a:r>
              <a:rPr lang="en-GB" dirty="0" smtClean="0"/>
              <a:t>/ 394 (%20</a:t>
            </a:r>
            <a:r>
              <a:rPr lang="en-GB" dirty="0" smtClean="0"/>
              <a:t>)*</a:t>
            </a:r>
          </a:p>
          <a:p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* ±5, </a:t>
            </a:r>
            <a:r>
              <a:rPr lang="en-GB" dirty="0" err="1" smtClean="0"/>
              <a:t>okutman</a:t>
            </a:r>
            <a:r>
              <a:rPr lang="en-GB" dirty="0" smtClean="0"/>
              <a:t>, </a:t>
            </a:r>
            <a:r>
              <a:rPr lang="en-GB" dirty="0" err="1" smtClean="0"/>
              <a:t>asistan</a:t>
            </a:r>
            <a:r>
              <a:rPr lang="en-GB" dirty="0" smtClean="0"/>
              <a:t>, </a:t>
            </a:r>
            <a:r>
              <a:rPr lang="en-GB" dirty="0" err="1" smtClean="0"/>
              <a:t>yardımcı</a:t>
            </a:r>
            <a:r>
              <a:rPr lang="en-GB" dirty="0" smtClean="0"/>
              <a:t> docent, </a:t>
            </a:r>
            <a:r>
              <a:rPr lang="en-GB" dirty="0" err="1" smtClean="0"/>
              <a:t>doçent</a:t>
            </a:r>
            <a:r>
              <a:rPr lang="en-GB" dirty="0" smtClean="0"/>
              <a:t>, </a:t>
            </a:r>
            <a:r>
              <a:rPr lang="en-GB" dirty="0" err="1" smtClean="0"/>
              <a:t>profesör</a:t>
            </a:r>
            <a:r>
              <a:rPr lang="en-GB" dirty="0" smtClean="0"/>
              <a:t> (</a:t>
            </a:r>
            <a:r>
              <a:rPr lang="en-GB" dirty="0" err="1" smtClean="0"/>
              <a:t>ÖYP’ler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diğer</a:t>
            </a:r>
            <a:r>
              <a:rPr lang="en-GB" dirty="0" smtClean="0"/>
              <a:t> </a:t>
            </a:r>
            <a:r>
              <a:rPr lang="en-GB" dirty="0" err="1" smtClean="0"/>
              <a:t>görevlendirmeler</a:t>
            </a:r>
            <a:r>
              <a:rPr lang="en-GB" dirty="0" smtClean="0"/>
              <a:t> </a:t>
            </a:r>
            <a:r>
              <a:rPr lang="en-GB" dirty="0" err="1" smtClean="0"/>
              <a:t>hariç</a:t>
            </a:r>
            <a:r>
              <a:rPr lang="en-GB" dirty="0" smtClean="0"/>
              <a:t>). 1980 </a:t>
            </a:r>
            <a:r>
              <a:rPr lang="en-GB" dirty="0" err="1" smtClean="0"/>
              <a:t>sonrasında</a:t>
            </a:r>
            <a:r>
              <a:rPr lang="en-GB" dirty="0" smtClean="0"/>
              <a:t> </a:t>
            </a:r>
            <a:r>
              <a:rPr lang="en-GB" dirty="0" err="1" smtClean="0"/>
              <a:t>kadın</a:t>
            </a:r>
            <a:r>
              <a:rPr lang="en-GB" dirty="0" smtClean="0"/>
              <a:t> </a:t>
            </a:r>
            <a:r>
              <a:rPr lang="en-GB" dirty="0" err="1" smtClean="0"/>
              <a:t>akademik</a:t>
            </a:r>
            <a:r>
              <a:rPr lang="en-GB" dirty="0" smtClean="0"/>
              <a:t> </a:t>
            </a:r>
            <a:r>
              <a:rPr lang="en-GB" dirty="0" err="1" smtClean="0"/>
              <a:t>personel</a:t>
            </a:r>
            <a:r>
              <a:rPr lang="en-GB" dirty="0" smtClean="0"/>
              <a:t> </a:t>
            </a:r>
            <a:r>
              <a:rPr lang="en-GB" dirty="0" err="1" smtClean="0"/>
              <a:t>sayısında</a:t>
            </a:r>
            <a:r>
              <a:rPr lang="en-GB" dirty="0" smtClean="0"/>
              <a:t> </a:t>
            </a:r>
            <a:r>
              <a:rPr lang="en-GB" dirty="0" err="1" smtClean="0"/>
              <a:t>artış</a:t>
            </a:r>
            <a:r>
              <a:rPr lang="en-GB" dirty="0" smtClean="0"/>
              <a:t> var. Alt </a:t>
            </a:r>
            <a:r>
              <a:rPr lang="en-GB" dirty="0" err="1" smtClean="0"/>
              <a:t>akademik</a:t>
            </a:r>
            <a:r>
              <a:rPr lang="en-GB" dirty="0" smtClean="0"/>
              <a:t> </a:t>
            </a:r>
            <a:r>
              <a:rPr lang="en-GB" dirty="0" err="1" smtClean="0"/>
              <a:t>derecelerde</a:t>
            </a:r>
            <a:r>
              <a:rPr lang="en-GB" dirty="0" smtClean="0"/>
              <a:t> </a:t>
            </a:r>
            <a:r>
              <a:rPr lang="en-GB" dirty="0" err="1" smtClean="0"/>
              <a:t>daha</a:t>
            </a:r>
            <a:r>
              <a:rPr lang="en-GB" dirty="0" smtClean="0"/>
              <a:t> </a:t>
            </a:r>
            <a:r>
              <a:rPr lang="en-GB" dirty="0" err="1" smtClean="0"/>
              <a:t>çok</a:t>
            </a:r>
            <a:r>
              <a:rPr lang="en-GB" dirty="0" smtClean="0"/>
              <a:t> </a:t>
            </a:r>
            <a:r>
              <a:rPr lang="en-GB" dirty="0" err="1" smtClean="0"/>
              <a:t>kadın</a:t>
            </a:r>
            <a:r>
              <a:rPr lang="en-GB" dirty="0" smtClean="0"/>
              <a:t> </a:t>
            </a:r>
            <a:r>
              <a:rPr lang="en-GB" dirty="0" err="1" smtClean="0"/>
              <a:t>akademisyen</a:t>
            </a:r>
            <a:r>
              <a:rPr lang="en-GB" dirty="0" smtClean="0"/>
              <a:t> var. (</a:t>
            </a:r>
            <a:r>
              <a:rPr lang="en-GB" dirty="0" err="1" smtClean="0"/>
              <a:t>Kadınların</a:t>
            </a:r>
            <a:r>
              <a:rPr lang="en-GB" dirty="0" smtClean="0"/>
              <a:t> </a:t>
            </a:r>
            <a:r>
              <a:rPr lang="en-GB" dirty="0" err="1" smtClean="0"/>
              <a:t>yükselme</a:t>
            </a:r>
            <a:r>
              <a:rPr lang="en-GB" dirty="0" smtClean="0"/>
              <a:t> </a:t>
            </a:r>
            <a:r>
              <a:rPr lang="en-GB" dirty="0" err="1" smtClean="0"/>
              <a:t>süreçlerindeki</a:t>
            </a:r>
            <a:r>
              <a:rPr lang="en-GB" dirty="0" smtClean="0"/>
              <a:t> </a:t>
            </a:r>
            <a:r>
              <a:rPr lang="en-GB" dirty="0" err="1" smtClean="0"/>
              <a:t>sorunlar</a:t>
            </a:r>
            <a:r>
              <a:rPr lang="en-GB" dirty="0" smtClean="0"/>
              <a:t>)</a:t>
            </a:r>
          </a:p>
          <a:p>
            <a:r>
              <a:rPr lang="en-GB" dirty="0" smtClean="0"/>
              <a:t>İlk </a:t>
            </a:r>
            <a:r>
              <a:rPr lang="en-GB" dirty="0" err="1" smtClean="0"/>
              <a:t>kadın</a:t>
            </a:r>
            <a:r>
              <a:rPr lang="en-GB" dirty="0" smtClean="0"/>
              <a:t> </a:t>
            </a:r>
            <a:r>
              <a:rPr lang="en-GB" dirty="0" err="1" smtClean="0"/>
              <a:t>asistan</a:t>
            </a:r>
            <a:r>
              <a:rPr lang="en-GB" dirty="0" smtClean="0"/>
              <a:t>, </a:t>
            </a:r>
            <a:r>
              <a:rPr lang="en-GB" dirty="0" err="1" smtClean="0"/>
              <a:t>doçent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profesör</a:t>
            </a:r>
            <a:r>
              <a:rPr lang="en-GB" dirty="0" smtClean="0"/>
              <a:t>: </a:t>
            </a:r>
            <a:r>
              <a:rPr lang="en-GB" dirty="0" err="1" smtClean="0"/>
              <a:t>Nermin</a:t>
            </a:r>
            <a:r>
              <a:rPr lang="en-GB" dirty="0" smtClean="0"/>
              <a:t> Abadan </a:t>
            </a:r>
            <a:r>
              <a:rPr lang="en-GB" dirty="0" err="1" smtClean="0"/>
              <a:t>Unat</a:t>
            </a:r>
            <a:endParaRPr lang="en-GB" dirty="0" smtClean="0"/>
          </a:p>
          <a:p>
            <a:r>
              <a:rPr lang="en-GB" dirty="0" smtClean="0"/>
              <a:t>İlk </a:t>
            </a:r>
            <a:r>
              <a:rPr lang="en-GB" dirty="0" err="1" smtClean="0"/>
              <a:t>kadın</a:t>
            </a:r>
            <a:r>
              <a:rPr lang="en-GB" dirty="0" smtClean="0"/>
              <a:t> </a:t>
            </a:r>
            <a:r>
              <a:rPr lang="en-GB" dirty="0" err="1" smtClean="0"/>
              <a:t>dekan</a:t>
            </a:r>
            <a:r>
              <a:rPr lang="en-GB" dirty="0" smtClean="0"/>
              <a:t>: Serpil </a:t>
            </a:r>
            <a:r>
              <a:rPr lang="en-GB" dirty="0" err="1" smtClean="0"/>
              <a:t>Sancar</a:t>
            </a:r>
            <a:r>
              <a:rPr lang="en-GB" dirty="0" smtClean="0"/>
              <a:t> (</a:t>
            </a:r>
            <a:r>
              <a:rPr lang="en-GB" dirty="0" err="1" smtClean="0"/>
              <a:t>Mülkiye</a:t>
            </a:r>
            <a:r>
              <a:rPr lang="en-GB" dirty="0" smtClean="0"/>
              <a:t> </a:t>
            </a:r>
            <a:r>
              <a:rPr lang="en-GB" dirty="0" err="1" smtClean="0"/>
              <a:t>İktisat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Maliye</a:t>
            </a:r>
            <a:r>
              <a:rPr lang="en-GB" dirty="0" smtClean="0"/>
              <a:t> 1975)</a:t>
            </a:r>
            <a:endParaRPr lang="en-GB" dirty="0" smtClean="0"/>
          </a:p>
          <a:p>
            <a:r>
              <a:rPr lang="en-GB" dirty="0" err="1" smtClean="0"/>
              <a:t>Mülkiye’deki</a:t>
            </a:r>
            <a:r>
              <a:rPr lang="en-GB" dirty="0" smtClean="0"/>
              <a:t> </a:t>
            </a:r>
            <a:r>
              <a:rPr lang="en-GB" dirty="0" err="1" smtClean="0"/>
              <a:t>diğer</a:t>
            </a:r>
            <a:r>
              <a:rPr lang="en-GB" dirty="0" smtClean="0"/>
              <a:t> </a:t>
            </a:r>
            <a:r>
              <a:rPr lang="en-GB" dirty="0" err="1" smtClean="0"/>
              <a:t>kadın</a:t>
            </a:r>
            <a:r>
              <a:rPr lang="en-GB" dirty="0" smtClean="0"/>
              <a:t> </a:t>
            </a:r>
            <a:r>
              <a:rPr lang="en-GB" dirty="0" err="1" smtClean="0"/>
              <a:t>akademisyenler</a:t>
            </a:r>
            <a:r>
              <a:rPr lang="en-GB" dirty="0" smtClean="0"/>
              <a:t>: </a:t>
            </a:r>
            <a:r>
              <a:rPr lang="en-GB" dirty="0" err="1" smtClean="0"/>
              <a:t>Adalet</a:t>
            </a:r>
            <a:r>
              <a:rPr lang="en-GB" dirty="0" smtClean="0"/>
              <a:t> </a:t>
            </a:r>
            <a:r>
              <a:rPr lang="en-GB" dirty="0" err="1" smtClean="0"/>
              <a:t>Ağaoğlu</a:t>
            </a:r>
            <a:r>
              <a:rPr lang="en-GB" dirty="0" smtClean="0"/>
              <a:t> </a:t>
            </a:r>
            <a:r>
              <a:rPr lang="en-GB" dirty="0" err="1" smtClean="0"/>
              <a:t>vd</a:t>
            </a:r>
            <a:r>
              <a:rPr lang="en-GB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51967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Eksik</a:t>
            </a:r>
            <a:r>
              <a:rPr lang="en-GB" dirty="0" smtClean="0"/>
              <a:t> </a:t>
            </a:r>
            <a:r>
              <a:rPr lang="en-GB" dirty="0" err="1" smtClean="0"/>
              <a:t>Temsil</a:t>
            </a:r>
            <a:r>
              <a:rPr lang="en-GB" dirty="0" smtClean="0"/>
              <a:t> </a:t>
            </a:r>
            <a:r>
              <a:rPr lang="en-GB" dirty="0" err="1" smtClean="0"/>
              <a:t>Sorunu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 smtClean="0"/>
              <a:t>Kimleri</a:t>
            </a:r>
            <a:r>
              <a:rPr lang="en-GB" dirty="0" smtClean="0"/>
              <a:t> </a:t>
            </a:r>
            <a:r>
              <a:rPr lang="en-GB" dirty="0" err="1" smtClean="0"/>
              <a:t>kastediyoruz</a:t>
            </a:r>
            <a:r>
              <a:rPr lang="en-GB" dirty="0" smtClean="0"/>
              <a:t>?</a:t>
            </a:r>
          </a:p>
          <a:p>
            <a:r>
              <a:rPr lang="en-GB" dirty="0" err="1" smtClean="0"/>
              <a:t>Kadınlar</a:t>
            </a:r>
            <a:endParaRPr lang="en-GB" dirty="0" smtClean="0"/>
          </a:p>
          <a:p>
            <a:r>
              <a:rPr lang="en-GB" dirty="0" err="1" smtClean="0"/>
              <a:t>Gençler</a:t>
            </a:r>
            <a:endParaRPr lang="en-GB" dirty="0" smtClean="0"/>
          </a:p>
          <a:p>
            <a:r>
              <a:rPr lang="en-GB" dirty="0" err="1" smtClean="0"/>
              <a:t>Azınlıklar</a:t>
            </a:r>
            <a:endParaRPr lang="en-GB" dirty="0" smtClean="0"/>
          </a:p>
          <a:p>
            <a:r>
              <a:rPr lang="en-GB" dirty="0" smtClean="0"/>
              <a:t>“</a:t>
            </a:r>
            <a:r>
              <a:rPr lang="en-GB" dirty="0" err="1" smtClean="0"/>
              <a:t>Batı</a:t>
            </a:r>
            <a:r>
              <a:rPr lang="en-GB" dirty="0" smtClean="0"/>
              <a:t> </a:t>
            </a:r>
            <a:r>
              <a:rPr lang="en-GB" dirty="0" err="1" smtClean="0"/>
              <a:t>dışı</a:t>
            </a:r>
            <a:r>
              <a:rPr lang="en-GB" dirty="0" smtClean="0"/>
              <a:t>” </a:t>
            </a:r>
            <a:r>
              <a:rPr lang="en-GB" dirty="0" err="1" smtClean="0"/>
              <a:t>iktisatçılar</a:t>
            </a:r>
            <a:endParaRPr lang="en-GB" dirty="0" smtClean="0"/>
          </a:p>
          <a:p>
            <a:r>
              <a:rPr lang="en-GB" dirty="0" smtClean="0"/>
              <a:t>Ana </a:t>
            </a:r>
            <a:r>
              <a:rPr lang="en-GB" dirty="0" err="1" smtClean="0"/>
              <a:t>akım</a:t>
            </a:r>
            <a:r>
              <a:rPr lang="en-GB" dirty="0" smtClean="0"/>
              <a:t> (</a:t>
            </a:r>
            <a:r>
              <a:rPr lang="en-GB" dirty="0" err="1" smtClean="0"/>
              <a:t>Ortodoksi</a:t>
            </a:r>
            <a:r>
              <a:rPr lang="en-GB" dirty="0" smtClean="0"/>
              <a:t>) </a:t>
            </a:r>
            <a:r>
              <a:rPr lang="en-GB" dirty="0" err="1" smtClean="0"/>
              <a:t>dışı</a:t>
            </a:r>
            <a:r>
              <a:rPr lang="en-GB" dirty="0" smtClean="0"/>
              <a:t> </a:t>
            </a:r>
            <a:r>
              <a:rPr lang="en-GB" dirty="0" err="1" smtClean="0"/>
              <a:t>iktisatçılar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3078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The</a:t>
            </a:r>
            <a:r>
              <a:rPr lang="tr-TR" dirty="0"/>
              <a:t> Economist, “</a:t>
            </a:r>
            <a:r>
              <a:rPr lang="tr-TR" dirty="0" err="1"/>
              <a:t>Women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Economics</a:t>
            </a:r>
            <a:r>
              <a:rPr lang="tr-TR" dirty="0" smtClean="0"/>
              <a:t>”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tr-TR" dirty="0" smtClean="0"/>
              <a:t>19 </a:t>
            </a:r>
            <a:r>
              <a:rPr lang="tr-TR" dirty="0"/>
              <a:t>Aralık </a:t>
            </a:r>
            <a:r>
              <a:rPr lang="tr-TR" dirty="0" smtClean="0"/>
              <a:t>2017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“</a:t>
            </a:r>
            <a:r>
              <a:rPr lang="tr-TR" dirty="0" err="1"/>
              <a:t>Take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issue</a:t>
            </a:r>
            <a:r>
              <a:rPr lang="tr-TR" dirty="0"/>
              <a:t> of </a:t>
            </a:r>
            <a:r>
              <a:rPr lang="tr-TR" dirty="0" err="1"/>
              <a:t>female</a:t>
            </a:r>
            <a:r>
              <a:rPr lang="tr-TR" dirty="0"/>
              <a:t> </a:t>
            </a:r>
            <a:r>
              <a:rPr lang="tr-TR" dirty="0" err="1"/>
              <a:t>representation</a:t>
            </a:r>
            <a:r>
              <a:rPr lang="tr-TR" dirty="0"/>
              <a:t> in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field</a:t>
            </a:r>
            <a:r>
              <a:rPr lang="tr-TR" dirty="0"/>
              <a:t>. </a:t>
            </a:r>
            <a:r>
              <a:rPr lang="tr-TR" dirty="0" err="1"/>
              <a:t>Academic</a:t>
            </a:r>
            <a:r>
              <a:rPr lang="tr-TR" dirty="0"/>
              <a:t> </a:t>
            </a:r>
            <a:r>
              <a:rPr lang="tr-TR" dirty="0" err="1"/>
              <a:t>economists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overwhelmingly</a:t>
            </a:r>
            <a:r>
              <a:rPr lang="tr-TR" dirty="0"/>
              <a:t> </a:t>
            </a:r>
            <a:r>
              <a:rPr lang="tr-TR" dirty="0" err="1"/>
              <a:t>male</a:t>
            </a:r>
            <a:r>
              <a:rPr lang="tr-TR" dirty="0"/>
              <a:t>. </a:t>
            </a:r>
            <a:r>
              <a:rPr lang="tr-TR" dirty="0" err="1"/>
              <a:t>According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information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university</a:t>
            </a:r>
            <a:r>
              <a:rPr lang="tr-TR" dirty="0"/>
              <a:t> </a:t>
            </a:r>
            <a:r>
              <a:rPr lang="tr-TR" dirty="0" err="1"/>
              <a:t>websites</a:t>
            </a:r>
            <a:r>
              <a:rPr lang="tr-TR" dirty="0"/>
              <a:t>, </a:t>
            </a:r>
            <a:r>
              <a:rPr lang="tr-TR" dirty="0" err="1">
                <a:solidFill>
                  <a:srgbClr val="FF0000"/>
                </a:solidFill>
              </a:rPr>
              <a:t>about</a:t>
            </a:r>
            <a:r>
              <a:rPr lang="tr-TR" dirty="0">
                <a:solidFill>
                  <a:srgbClr val="FF0000"/>
                </a:solidFill>
              </a:rPr>
              <a:t> 20% of </a:t>
            </a:r>
            <a:r>
              <a:rPr lang="tr-TR" dirty="0" err="1">
                <a:solidFill>
                  <a:srgbClr val="FF0000"/>
                </a:solidFill>
              </a:rPr>
              <a:t>Europe’s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senior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economists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are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women</a:t>
            </a:r>
            <a:r>
              <a:rPr lang="tr-TR" dirty="0">
                <a:solidFill>
                  <a:srgbClr val="FF0000"/>
                </a:solidFill>
              </a:rPr>
              <a:t>. </a:t>
            </a:r>
            <a:r>
              <a:rPr lang="tr-TR" dirty="0" err="1">
                <a:solidFill>
                  <a:srgbClr val="FF0000"/>
                </a:solidFill>
              </a:rPr>
              <a:t>In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America</a:t>
            </a:r>
            <a:r>
              <a:rPr lang="tr-TR" dirty="0">
                <a:solidFill>
                  <a:srgbClr val="FF0000"/>
                </a:solidFill>
              </a:rPr>
              <a:t>, 15% of </a:t>
            </a:r>
            <a:r>
              <a:rPr lang="tr-TR" dirty="0" err="1">
                <a:solidFill>
                  <a:srgbClr val="FF0000"/>
                </a:solidFill>
              </a:rPr>
              <a:t>full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professors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are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women</a:t>
            </a:r>
            <a:r>
              <a:rPr lang="tr-TR" dirty="0"/>
              <a:t>. At Harvard, </a:t>
            </a:r>
            <a:r>
              <a:rPr lang="tr-TR" dirty="0" err="1"/>
              <a:t>arguably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most</a:t>
            </a:r>
            <a:r>
              <a:rPr lang="tr-TR" dirty="0"/>
              <a:t> </a:t>
            </a:r>
            <a:r>
              <a:rPr lang="tr-TR" dirty="0" err="1"/>
              <a:t>prestigious</a:t>
            </a:r>
            <a:r>
              <a:rPr lang="tr-TR" dirty="0"/>
              <a:t> </a:t>
            </a:r>
            <a:r>
              <a:rPr lang="tr-TR" dirty="0" err="1"/>
              <a:t>economics</a:t>
            </a:r>
            <a:r>
              <a:rPr lang="tr-TR" dirty="0"/>
              <a:t> </a:t>
            </a:r>
            <a:r>
              <a:rPr lang="tr-TR" dirty="0" err="1"/>
              <a:t>department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world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faculty</a:t>
            </a:r>
            <a:r>
              <a:rPr lang="tr-TR" dirty="0"/>
              <a:t> </a:t>
            </a:r>
            <a:r>
              <a:rPr lang="tr-TR" dirty="0" err="1"/>
              <a:t>pictures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beam</a:t>
            </a:r>
            <a:r>
              <a:rPr lang="tr-TR" dirty="0"/>
              <a:t> </a:t>
            </a:r>
            <a:r>
              <a:rPr lang="tr-TR" dirty="0" err="1"/>
              <a:t>down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wall</a:t>
            </a:r>
            <a:r>
              <a:rPr lang="tr-TR" dirty="0"/>
              <a:t> </a:t>
            </a:r>
            <a:r>
              <a:rPr lang="tr-TR" dirty="0" err="1"/>
              <a:t>feature</a:t>
            </a:r>
            <a:r>
              <a:rPr lang="tr-TR" dirty="0"/>
              <a:t> 43 </a:t>
            </a:r>
            <a:r>
              <a:rPr lang="tr-TR" dirty="0" err="1"/>
              <a:t>senior</a:t>
            </a:r>
            <a:r>
              <a:rPr lang="tr-TR" dirty="0"/>
              <a:t> </a:t>
            </a:r>
            <a:r>
              <a:rPr lang="tr-TR" dirty="0" err="1"/>
              <a:t>members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department</a:t>
            </a:r>
            <a:r>
              <a:rPr lang="tr-TR" dirty="0"/>
              <a:t>. </a:t>
            </a:r>
            <a:r>
              <a:rPr lang="tr-TR" dirty="0" err="1">
                <a:solidFill>
                  <a:srgbClr val="FF0000"/>
                </a:solidFill>
              </a:rPr>
              <a:t>Only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three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are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women</a:t>
            </a:r>
            <a:r>
              <a:rPr lang="tr-TR" dirty="0">
                <a:solidFill>
                  <a:srgbClr val="FF0000"/>
                </a:solidFill>
              </a:rPr>
              <a:t>. </a:t>
            </a:r>
            <a:r>
              <a:rPr lang="tr-TR" dirty="0" err="1">
                <a:solidFill>
                  <a:srgbClr val="FF0000"/>
                </a:solidFill>
              </a:rPr>
              <a:t>Two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have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tenure</a:t>
            </a:r>
            <a:r>
              <a:rPr lang="tr-TR" dirty="0" smtClean="0">
                <a:solidFill>
                  <a:srgbClr val="FF0000"/>
                </a:solidFill>
              </a:rPr>
              <a:t>.”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7904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The</a:t>
            </a:r>
            <a:r>
              <a:rPr lang="tr-TR" dirty="0"/>
              <a:t> Economist, “</a:t>
            </a:r>
            <a:r>
              <a:rPr lang="tr-TR" dirty="0" err="1"/>
              <a:t>Women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Economics</a:t>
            </a:r>
            <a:r>
              <a:rPr lang="tr-TR" dirty="0" smtClean="0"/>
              <a:t>”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tr-TR" dirty="0" smtClean="0"/>
              <a:t>19 </a:t>
            </a:r>
            <a:r>
              <a:rPr lang="tr-TR" dirty="0"/>
              <a:t>Aralık </a:t>
            </a:r>
            <a:r>
              <a:rPr lang="tr-TR" dirty="0" smtClean="0"/>
              <a:t>2017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“</a:t>
            </a:r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American</a:t>
            </a:r>
            <a:r>
              <a:rPr lang="tr-TR" dirty="0"/>
              <a:t> </a:t>
            </a:r>
            <a:r>
              <a:rPr lang="tr-TR" dirty="0" err="1"/>
              <a:t>universities</a:t>
            </a:r>
            <a:r>
              <a:rPr lang="tr-TR" dirty="0"/>
              <a:t> </a:t>
            </a:r>
            <a:r>
              <a:rPr lang="tr-TR" dirty="0" err="1"/>
              <a:t>women</a:t>
            </a:r>
            <a:r>
              <a:rPr lang="tr-TR" dirty="0"/>
              <a:t> </a:t>
            </a:r>
            <a:r>
              <a:rPr lang="tr-TR" dirty="0" err="1"/>
              <a:t>who</a:t>
            </a:r>
            <a:r>
              <a:rPr lang="tr-TR" dirty="0"/>
              <a:t> </a:t>
            </a:r>
            <a:r>
              <a:rPr lang="tr-TR" dirty="0" err="1"/>
              <a:t>achieve</a:t>
            </a:r>
            <a:r>
              <a:rPr lang="tr-TR" dirty="0"/>
              <a:t> </a:t>
            </a:r>
            <a:r>
              <a:rPr lang="tr-TR" dirty="0" err="1"/>
              <a:t>tenure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promoted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full</a:t>
            </a:r>
            <a:r>
              <a:rPr lang="tr-TR" dirty="0"/>
              <a:t> </a:t>
            </a:r>
            <a:r>
              <a:rPr lang="tr-TR" dirty="0" err="1"/>
              <a:t>professor</a:t>
            </a:r>
            <a:r>
              <a:rPr lang="tr-TR" dirty="0"/>
              <a:t> </a:t>
            </a:r>
            <a:r>
              <a:rPr lang="tr-TR" dirty="0" err="1"/>
              <a:t>within</a:t>
            </a:r>
            <a:r>
              <a:rPr lang="tr-TR" dirty="0"/>
              <a:t> seven </a:t>
            </a:r>
            <a:r>
              <a:rPr lang="tr-TR" dirty="0" err="1"/>
              <a:t>years</a:t>
            </a:r>
            <a:r>
              <a:rPr lang="tr-TR" dirty="0"/>
              <a:t> at a rate of </a:t>
            </a:r>
            <a:r>
              <a:rPr lang="tr-TR" dirty="0">
                <a:solidFill>
                  <a:srgbClr val="FF0000"/>
                </a:solidFill>
              </a:rPr>
              <a:t>29% </a:t>
            </a:r>
            <a:r>
              <a:rPr lang="tr-TR" dirty="0" err="1">
                <a:solidFill>
                  <a:srgbClr val="FF0000"/>
                </a:solidFill>
              </a:rPr>
              <a:t>compared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to</a:t>
            </a:r>
            <a:r>
              <a:rPr lang="tr-TR" dirty="0">
                <a:solidFill>
                  <a:srgbClr val="FF0000"/>
                </a:solidFill>
              </a:rPr>
              <a:t> 56% </a:t>
            </a:r>
            <a:r>
              <a:rPr lang="tr-TR" dirty="0" err="1"/>
              <a:t>for</a:t>
            </a:r>
            <a:r>
              <a:rPr lang="tr-TR" dirty="0"/>
              <a:t> men. </a:t>
            </a:r>
            <a:r>
              <a:rPr lang="tr-TR" dirty="0" err="1"/>
              <a:t>Adjusting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factors</a:t>
            </a:r>
            <a:r>
              <a:rPr lang="tr-TR" dirty="0"/>
              <a:t>, </a:t>
            </a:r>
            <a:r>
              <a:rPr lang="tr-TR" dirty="0" err="1"/>
              <a:t>Ms</a:t>
            </a:r>
            <a:r>
              <a:rPr lang="tr-TR" dirty="0"/>
              <a:t> </a:t>
            </a:r>
            <a:r>
              <a:rPr lang="tr-TR" dirty="0" err="1"/>
              <a:t>Ginther</a:t>
            </a:r>
            <a:r>
              <a:rPr lang="tr-TR" dirty="0"/>
              <a:t> </a:t>
            </a:r>
            <a:r>
              <a:rPr lang="tr-TR" dirty="0" err="1"/>
              <a:t>still</a:t>
            </a:r>
            <a:r>
              <a:rPr lang="tr-TR" dirty="0"/>
              <a:t> </a:t>
            </a:r>
            <a:r>
              <a:rPr lang="tr-TR" dirty="0" err="1"/>
              <a:t>finds</a:t>
            </a:r>
            <a:r>
              <a:rPr lang="tr-TR" dirty="0"/>
              <a:t> a </a:t>
            </a:r>
            <a:r>
              <a:rPr lang="tr-TR" dirty="0" err="1"/>
              <a:t>gap</a:t>
            </a:r>
            <a:r>
              <a:rPr lang="tr-TR" dirty="0"/>
              <a:t> of 23 </a:t>
            </a:r>
            <a:r>
              <a:rPr lang="tr-TR" dirty="0" err="1"/>
              <a:t>percentage</a:t>
            </a:r>
            <a:r>
              <a:rPr lang="tr-TR" dirty="0"/>
              <a:t> </a:t>
            </a:r>
            <a:r>
              <a:rPr lang="tr-TR" dirty="0" err="1"/>
              <a:t>points</a:t>
            </a:r>
            <a:r>
              <a:rPr lang="tr-TR" dirty="0"/>
              <a:t>. </a:t>
            </a:r>
            <a:r>
              <a:rPr lang="tr-TR" dirty="0" err="1">
                <a:solidFill>
                  <a:srgbClr val="FF0000"/>
                </a:solidFill>
              </a:rPr>
              <a:t>In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other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social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and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natural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sciences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such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differences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are</a:t>
            </a:r>
            <a:r>
              <a:rPr lang="tr-TR" dirty="0">
                <a:solidFill>
                  <a:srgbClr val="FF0000"/>
                </a:solidFill>
              </a:rPr>
              <a:t> a </a:t>
            </a:r>
            <a:r>
              <a:rPr lang="tr-TR" dirty="0" err="1">
                <a:solidFill>
                  <a:srgbClr val="FF0000"/>
                </a:solidFill>
              </a:rPr>
              <a:t>thing</a:t>
            </a:r>
            <a:r>
              <a:rPr lang="tr-TR" dirty="0">
                <a:solidFill>
                  <a:srgbClr val="FF0000"/>
                </a:solidFill>
              </a:rPr>
              <a:t> of </a:t>
            </a:r>
            <a:r>
              <a:rPr lang="tr-TR" dirty="0" err="1">
                <a:solidFill>
                  <a:srgbClr val="FF0000"/>
                </a:solidFill>
              </a:rPr>
              <a:t>the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past</a:t>
            </a:r>
            <a:r>
              <a:rPr lang="tr-TR" dirty="0" smtClean="0"/>
              <a:t>.”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6332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The</a:t>
            </a:r>
            <a:r>
              <a:rPr lang="tr-TR" dirty="0"/>
              <a:t> Economist, “</a:t>
            </a:r>
            <a:r>
              <a:rPr lang="tr-TR" dirty="0" err="1"/>
              <a:t>Women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Economics</a:t>
            </a:r>
            <a:r>
              <a:rPr lang="tr-TR" dirty="0" smtClean="0"/>
              <a:t>”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tr-TR" dirty="0" smtClean="0"/>
              <a:t>19 </a:t>
            </a:r>
            <a:r>
              <a:rPr lang="tr-TR" dirty="0"/>
              <a:t>Aralık </a:t>
            </a:r>
            <a:r>
              <a:rPr lang="tr-TR" dirty="0" smtClean="0"/>
              <a:t>2017</a:t>
            </a:r>
            <a:endParaRPr lang="en-GB" dirty="0"/>
          </a:p>
        </p:txBody>
      </p:sp>
      <p:pic>
        <p:nvPicPr>
          <p:cNvPr id="1026" name="Picture 2" descr="https://cdn.static-economist.com/sites/default/files/images/print-edition/20171223_XMC339_2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9396" y="1825625"/>
            <a:ext cx="6893208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64285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Kadın </a:t>
            </a:r>
            <a:r>
              <a:rPr lang="en-GB" dirty="0" err="1" smtClean="0"/>
              <a:t>İktisatçılar</a:t>
            </a:r>
            <a:r>
              <a:rPr lang="en-GB" dirty="0" smtClean="0"/>
              <a:t> (</a:t>
            </a:r>
            <a:r>
              <a:rPr lang="en-GB" dirty="0" err="1" smtClean="0"/>
              <a:t>Dünya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İlk </a:t>
            </a:r>
            <a:r>
              <a:rPr lang="en-GB" dirty="0" err="1"/>
              <a:t>İsveç</a:t>
            </a:r>
            <a:r>
              <a:rPr lang="en-GB" dirty="0"/>
              <a:t> </a:t>
            </a:r>
            <a:r>
              <a:rPr lang="en-GB" dirty="0" err="1"/>
              <a:t>Merkez</a:t>
            </a:r>
            <a:r>
              <a:rPr lang="en-GB" dirty="0"/>
              <a:t> </a:t>
            </a:r>
            <a:r>
              <a:rPr lang="en-GB" dirty="0" err="1"/>
              <a:t>Bankası’nın</a:t>
            </a:r>
            <a:r>
              <a:rPr lang="en-GB" dirty="0"/>
              <a:t> Alfred Nobel </a:t>
            </a:r>
            <a:r>
              <a:rPr lang="en-GB" dirty="0" err="1"/>
              <a:t>Onuruna</a:t>
            </a:r>
            <a:r>
              <a:rPr lang="en-GB" dirty="0"/>
              <a:t> </a:t>
            </a:r>
            <a:r>
              <a:rPr lang="en-GB" dirty="0" err="1"/>
              <a:t>Verdiği</a:t>
            </a:r>
            <a:r>
              <a:rPr lang="en-GB" dirty="0"/>
              <a:t> </a:t>
            </a:r>
            <a:r>
              <a:rPr lang="en-GB" dirty="0" err="1"/>
              <a:t>Ödülü</a:t>
            </a:r>
            <a:r>
              <a:rPr lang="en-GB" dirty="0"/>
              <a:t> Alan İlk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Tek</a:t>
            </a:r>
            <a:r>
              <a:rPr lang="en-GB" dirty="0"/>
              <a:t> Kadın </a:t>
            </a:r>
            <a:r>
              <a:rPr lang="en-GB" dirty="0" err="1"/>
              <a:t>İktisatçı</a:t>
            </a:r>
            <a:r>
              <a:rPr lang="en-GB" dirty="0"/>
              <a:t>: Elinor </a:t>
            </a:r>
            <a:r>
              <a:rPr lang="en-GB" dirty="0" err="1"/>
              <a:t>Ostrom</a:t>
            </a:r>
            <a:r>
              <a:rPr lang="en-GB" dirty="0"/>
              <a:t> (1933-2012), </a:t>
            </a:r>
            <a:r>
              <a:rPr lang="en-GB" dirty="0" smtClean="0"/>
              <a:t>2009 (2017 </a:t>
            </a:r>
            <a:r>
              <a:rPr lang="en-GB" dirty="0" err="1" smtClean="0"/>
              <a:t>itibarıyla</a:t>
            </a:r>
            <a:r>
              <a:rPr lang="en-GB" dirty="0" smtClean="0"/>
              <a:t> </a:t>
            </a:r>
            <a:r>
              <a:rPr lang="en-GB" dirty="0" err="1" smtClean="0"/>
              <a:t>iktisat</a:t>
            </a:r>
            <a:r>
              <a:rPr lang="en-GB" dirty="0" smtClean="0"/>
              <a:t> </a:t>
            </a:r>
            <a:r>
              <a:rPr lang="en-GB" dirty="0" err="1" smtClean="0"/>
              <a:t>alanında</a:t>
            </a:r>
            <a:r>
              <a:rPr lang="en-GB" dirty="0" smtClean="0"/>
              <a:t> </a:t>
            </a:r>
            <a:r>
              <a:rPr lang="en-GB" dirty="0" err="1" smtClean="0"/>
              <a:t>verilen</a:t>
            </a:r>
            <a:r>
              <a:rPr lang="en-GB" dirty="0" smtClean="0"/>
              <a:t> </a:t>
            </a:r>
            <a:r>
              <a:rPr lang="en-GB" dirty="0" err="1" smtClean="0"/>
              <a:t>ödül</a:t>
            </a:r>
            <a:r>
              <a:rPr lang="en-GB" dirty="0" smtClean="0"/>
              <a:t> </a:t>
            </a:r>
            <a:r>
              <a:rPr lang="en-GB" dirty="0" err="1" smtClean="0"/>
              <a:t>sayısı</a:t>
            </a:r>
            <a:r>
              <a:rPr lang="en-GB" dirty="0" smtClean="0"/>
              <a:t>: 79, ilk </a:t>
            </a:r>
            <a:r>
              <a:rPr lang="en-GB" dirty="0" err="1" smtClean="0"/>
              <a:t>defa</a:t>
            </a:r>
            <a:r>
              <a:rPr lang="en-GB" dirty="0" smtClean="0"/>
              <a:t>: 1969)</a:t>
            </a:r>
            <a:endParaRPr lang="en-GB" dirty="0"/>
          </a:p>
          <a:p>
            <a:r>
              <a:rPr lang="en-GB" dirty="0" smtClean="0"/>
              <a:t>Rosa Luxemburg, Joan </a:t>
            </a:r>
            <a:r>
              <a:rPr lang="en-GB" dirty="0"/>
              <a:t>Robinson, Deirdre McCloskey, Victoria Chick (</a:t>
            </a:r>
            <a:r>
              <a:rPr lang="en-GB" dirty="0" err="1"/>
              <a:t>Birleşik</a:t>
            </a:r>
            <a:r>
              <a:rPr lang="en-GB" dirty="0"/>
              <a:t> </a:t>
            </a:r>
            <a:r>
              <a:rPr lang="en-GB" dirty="0" err="1"/>
              <a:t>Krallık’taki</a:t>
            </a:r>
            <a:r>
              <a:rPr lang="en-GB" dirty="0"/>
              <a:t> ilk </a:t>
            </a:r>
            <a:r>
              <a:rPr lang="en-GB" dirty="0" err="1"/>
              <a:t>kadın</a:t>
            </a:r>
            <a:r>
              <a:rPr lang="en-GB" dirty="0"/>
              <a:t> </a:t>
            </a:r>
            <a:r>
              <a:rPr lang="en-GB" dirty="0" err="1"/>
              <a:t>iktisat</a:t>
            </a:r>
            <a:r>
              <a:rPr lang="en-GB" dirty="0"/>
              <a:t> </a:t>
            </a:r>
            <a:r>
              <a:rPr lang="en-GB" dirty="0" err="1"/>
              <a:t>profesörü</a:t>
            </a:r>
            <a:r>
              <a:rPr lang="en-GB" dirty="0"/>
              <a:t>), Julie Nelson, Nancy </a:t>
            </a:r>
            <a:r>
              <a:rPr lang="en-GB" dirty="0" err="1" smtClean="0"/>
              <a:t>Folbre</a:t>
            </a:r>
            <a:r>
              <a:rPr lang="en-GB" dirty="0" smtClean="0"/>
              <a:t>, Irene van </a:t>
            </a:r>
            <a:r>
              <a:rPr lang="en-GB" dirty="0" err="1" smtClean="0"/>
              <a:t>Staveren</a:t>
            </a:r>
            <a:r>
              <a:rPr lang="en-GB" dirty="0" smtClean="0"/>
              <a:t> </a:t>
            </a:r>
            <a:r>
              <a:rPr lang="en-GB" dirty="0" err="1" smtClean="0"/>
              <a:t>vd</a:t>
            </a:r>
            <a:r>
              <a:rPr lang="en-GB" dirty="0" smtClean="0"/>
              <a:t>.</a:t>
            </a:r>
            <a:endParaRPr lang="en-GB" dirty="0"/>
          </a:p>
          <a:p>
            <a:r>
              <a:rPr lang="en-GB" dirty="0"/>
              <a:t>Janet </a:t>
            </a:r>
            <a:r>
              <a:rPr lang="en-GB" dirty="0" err="1"/>
              <a:t>Yellen</a:t>
            </a:r>
            <a:r>
              <a:rPr lang="en-GB" dirty="0"/>
              <a:t> (</a:t>
            </a:r>
            <a:r>
              <a:rPr lang="en-GB" dirty="0" err="1"/>
              <a:t>Fed’in</a:t>
            </a:r>
            <a:r>
              <a:rPr lang="en-GB" dirty="0"/>
              <a:t> ilk </a:t>
            </a:r>
            <a:r>
              <a:rPr lang="en-GB" dirty="0" err="1"/>
              <a:t>kadın</a:t>
            </a:r>
            <a:r>
              <a:rPr lang="en-GB" dirty="0"/>
              <a:t> </a:t>
            </a:r>
            <a:r>
              <a:rPr lang="en-GB" dirty="0" err="1"/>
              <a:t>başkanı</a:t>
            </a:r>
            <a:r>
              <a:rPr lang="en-GB" dirty="0"/>
              <a:t>, 2013’ten </a:t>
            </a:r>
            <a:r>
              <a:rPr lang="en-GB" dirty="0" err="1"/>
              <a:t>bu</a:t>
            </a:r>
            <a:r>
              <a:rPr lang="en-GB" dirty="0"/>
              <a:t> </a:t>
            </a:r>
            <a:r>
              <a:rPr lang="en-GB" dirty="0" err="1"/>
              <a:t>yana</a:t>
            </a:r>
            <a:r>
              <a:rPr lang="en-GB" dirty="0"/>
              <a:t>), Christine </a:t>
            </a:r>
            <a:r>
              <a:rPr lang="en-GB" dirty="0" err="1"/>
              <a:t>Lagarde</a:t>
            </a:r>
            <a:r>
              <a:rPr lang="en-GB" dirty="0"/>
              <a:t> (</a:t>
            </a:r>
            <a:r>
              <a:rPr lang="en-GB" dirty="0" err="1"/>
              <a:t>IMF’nin</a:t>
            </a:r>
            <a:r>
              <a:rPr lang="en-GB" dirty="0"/>
              <a:t> </a:t>
            </a:r>
            <a:r>
              <a:rPr lang="en-GB" dirty="0" err="1"/>
              <a:t>başkanı</a:t>
            </a:r>
            <a:r>
              <a:rPr lang="en-GB" dirty="0"/>
              <a:t>, 2011’den </a:t>
            </a:r>
            <a:r>
              <a:rPr lang="en-GB" dirty="0" err="1"/>
              <a:t>bu</a:t>
            </a:r>
            <a:r>
              <a:rPr lang="en-GB" dirty="0"/>
              <a:t> </a:t>
            </a:r>
            <a:r>
              <a:rPr lang="en-GB" dirty="0" err="1"/>
              <a:t>yana</a:t>
            </a:r>
            <a:r>
              <a:rPr lang="en-GB" dirty="0"/>
              <a:t>)</a:t>
            </a:r>
          </a:p>
          <a:p>
            <a:r>
              <a:rPr lang="en-GB" dirty="0"/>
              <a:t>International Association for Feminist Economics (1990), 64 </a:t>
            </a:r>
            <a:r>
              <a:rPr lang="en-GB" dirty="0" err="1"/>
              <a:t>ülkeden</a:t>
            </a:r>
            <a:r>
              <a:rPr lang="en-GB" dirty="0"/>
              <a:t> 600’ün </a:t>
            </a:r>
            <a:r>
              <a:rPr lang="en-GB" dirty="0" err="1"/>
              <a:t>üzerinde</a:t>
            </a:r>
            <a:r>
              <a:rPr lang="en-GB" dirty="0"/>
              <a:t> </a:t>
            </a:r>
            <a:r>
              <a:rPr lang="en-GB" dirty="0" err="1"/>
              <a:t>üye</a:t>
            </a:r>
            <a:r>
              <a:rPr lang="en-GB" dirty="0"/>
              <a:t>, Feminist Economics (</a:t>
            </a:r>
            <a:r>
              <a:rPr lang="en-GB" dirty="0" err="1"/>
              <a:t>dergi</a:t>
            </a:r>
            <a:r>
              <a:rPr lang="en-GB" dirty="0" smtClean="0"/>
              <a:t>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3220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Kadın </a:t>
            </a:r>
            <a:r>
              <a:rPr lang="en-GB" dirty="0" err="1" smtClean="0"/>
              <a:t>İktisatçılar</a:t>
            </a:r>
            <a:r>
              <a:rPr lang="en-GB" dirty="0" smtClean="0"/>
              <a:t> (</a:t>
            </a:r>
            <a:r>
              <a:rPr lang="en-GB" dirty="0" err="1" smtClean="0"/>
              <a:t>Dünya</a:t>
            </a:r>
            <a:r>
              <a:rPr lang="en-GB" dirty="0" smtClean="0"/>
              <a:t>)</a:t>
            </a:r>
            <a:endParaRPr lang="en-GB" dirty="0"/>
          </a:p>
        </p:txBody>
      </p:sp>
      <p:pic>
        <p:nvPicPr>
          <p:cNvPr id="6" name="İçerik Yer Tutucusu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1383074"/>
            <a:ext cx="6705600" cy="5474926"/>
          </a:xfrm>
        </p:spPr>
      </p:pic>
      <p:cxnSp>
        <p:nvCxnSpPr>
          <p:cNvPr id="7" name="Düz Ok Bağlayıcısı 6"/>
          <p:cNvCxnSpPr/>
          <p:nvPr/>
        </p:nvCxnSpPr>
        <p:spPr>
          <a:xfrm>
            <a:off x="2514600" y="2921000"/>
            <a:ext cx="457200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7049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Kadın </a:t>
            </a:r>
            <a:r>
              <a:rPr lang="en-GB" dirty="0" err="1" smtClean="0"/>
              <a:t>İktisatçılar</a:t>
            </a:r>
            <a:r>
              <a:rPr lang="en-GB" dirty="0" smtClean="0"/>
              <a:t> (</a:t>
            </a:r>
            <a:r>
              <a:rPr lang="en-GB" dirty="0" err="1" smtClean="0"/>
              <a:t>Türkiye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749800" cy="4351338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Ideas </a:t>
            </a:r>
            <a:r>
              <a:rPr lang="en-GB" dirty="0" err="1" smtClean="0"/>
              <a:t>Repec</a:t>
            </a:r>
            <a:r>
              <a:rPr lang="en-GB" dirty="0" err="1" smtClean="0"/>
              <a:t>’teki</a:t>
            </a:r>
            <a:r>
              <a:rPr lang="en-GB" dirty="0" smtClean="0"/>
              <a:t> </a:t>
            </a:r>
            <a:r>
              <a:rPr lang="en-GB" dirty="0" err="1" smtClean="0"/>
              <a:t>kadın</a:t>
            </a:r>
            <a:r>
              <a:rPr lang="en-GB" dirty="0" smtClean="0"/>
              <a:t> </a:t>
            </a:r>
            <a:r>
              <a:rPr lang="en-GB" dirty="0" err="1" smtClean="0"/>
              <a:t>iktisatçı</a:t>
            </a:r>
            <a:r>
              <a:rPr lang="en-GB" dirty="0" smtClean="0"/>
              <a:t> </a:t>
            </a:r>
            <a:r>
              <a:rPr lang="en-GB" dirty="0" err="1" smtClean="0"/>
              <a:t>sayısı</a:t>
            </a:r>
            <a:r>
              <a:rPr lang="en-GB" dirty="0" smtClean="0"/>
              <a:t>: 38 / 190 (%20)</a:t>
            </a:r>
          </a:p>
          <a:p>
            <a:r>
              <a:rPr lang="en-GB" dirty="0" err="1" smtClean="0"/>
              <a:t>Yandaki</a:t>
            </a:r>
            <a:r>
              <a:rPr lang="en-GB" dirty="0" smtClean="0"/>
              <a:t> </a:t>
            </a:r>
            <a:r>
              <a:rPr lang="en-GB" dirty="0" err="1" smtClean="0"/>
              <a:t>isimlere</a:t>
            </a:r>
            <a:r>
              <a:rPr lang="en-GB" dirty="0" smtClean="0"/>
              <a:t> </a:t>
            </a:r>
            <a:r>
              <a:rPr lang="en-GB" dirty="0" err="1" smtClean="0"/>
              <a:t>ilave</a:t>
            </a:r>
            <a:r>
              <a:rPr lang="en-GB" dirty="0" smtClean="0"/>
              <a:t> </a:t>
            </a:r>
            <a:r>
              <a:rPr lang="en-GB" dirty="0" err="1" smtClean="0"/>
              <a:t>olarak</a:t>
            </a:r>
            <a:r>
              <a:rPr lang="en-GB" dirty="0" smtClean="0"/>
              <a:t>: </a:t>
            </a:r>
            <a:r>
              <a:rPr lang="en-GB" dirty="0" err="1" smtClean="0"/>
              <a:t>Deniz</a:t>
            </a:r>
            <a:r>
              <a:rPr lang="en-GB" dirty="0" smtClean="0"/>
              <a:t> </a:t>
            </a:r>
            <a:r>
              <a:rPr lang="en-GB" dirty="0" err="1" smtClean="0"/>
              <a:t>Kandiyoti</a:t>
            </a:r>
            <a:r>
              <a:rPr lang="en-GB" dirty="0" smtClean="0"/>
              <a:t> (SOAS), </a:t>
            </a:r>
            <a:r>
              <a:rPr lang="en-GB" dirty="0" err="1" smtClean="0"/>
              <a:t>Şemsa</a:t>
            </a:r>
            <a:r>
              <a:rPr lang="en-GB" dirty="0" smtClean="0"/>
              <a:t> </a:t>
            </a:r>
            <a:r>
              <a:rPr lang="en-GB" dirty="0" err="1" smtClean="0"/>
              <a:t>Özar</a:t>
            </a:r>
            <a:r>
              <a:rPr lang="en-GB" dirty="0" smtClean="0"/>
              <a:t> (IAFFE), Ayşe </a:t>
            </a:r>
            <a:r>
              <a:rPr lang="en-GB" dirty="0" err="1" smtClean="0"/>
              <a:t>Buğra</a:t>
            </a:r>
            <a:r>
              <a:rPr lang="en-GB" dirty="0" smtClean="0"/>
              <a:t> (</a:t>
            </a:r>
            <a:r>
              <a:rPr lang="en-GB" dirty="0" err="1" smtClean="0"/>
              <a:t>Boğaziçi</a:t>
            </a:r>
            <a:r>
              <a:rPr lang="en-GB" dirty="0" smtClean="0"/>
              <a:t>), </a:t>
            </a:r>
            <a:r>
              <a:rPr lang="en-GB" dirty="0" err="1" smtClean="0"/>
              <a:t>Selin</a:t>
            </a:r>
            <a:r>
              <a:rPr lang="en-GB" dirty="0" smtClean="0"/>
              <a:t> </a:t>
            </a:r>
            <a:r>
              <a:rPr lang="en-GB" dirty="0" err="1" smtClean="0"/>
              <a:t>Sayek</a:t>
            </a:r>
            <a:r>
              <a:rPr lang="en-GB" dirty="0" smtClean="0"/>
              <a:t> </a:t>
            </a:r>
            <a:r>
              <a:rPr lang="en-GB" dirty="0" err="1" smtClean="0"/>
              <a:t>Böke</a:t>
            </a:r>
            <a:r>
              <a:rPr lang="en-GB" dirty="0" smtClean="0"/>
              <a:t> (</a:t>
            </a:r>
            <a:r>
              <a:rPr lang="en-GB" dirty="0" err="1" smtClean="0"/>
              <a:t>Bilkent</a:t>
            </a:r>
            <a:r>
              <a:rPr lang="en-GB" dirty="0" smtClean="0"/>
              <a:t>), Ayşe </a:t>
            </a:r>
            <a:r>
              <a:rPr lang="en-GB" dirty="0" err="1" smtClean="0"/>
              <a:t>İmrahoroğlu</a:t>
            </a:r>
            <a:r>
              <a:rPr lang="en-GB" dirty="0" smtClean="0"/>
              <a:t> (Southern California), </a:t>
            </a:r>
            <a:r>
              <a:rPr lang="en-GB" dirty="0" err="1" smtClean="0"/>
              <a:t>Şebnem</a:t>
            </a:r>
            <a:r>
              <a:rPr lang="en-GB" dirty="0" smtClean="0"/>
              <a:t> </a:t>
            </a:r>
            <a:r>
              <a:rPr lang="en-GB" dirty="0" err="1" smtClean="0"/>
              <a:t>Kalemli</a:t>
            </a:r>
            <a:r>
              <a:rPr lang="en-GB" dirty="0" smtClean="0"/>
              <a:t> </a:t>
            </a:r>
            <a:r>
              <a:rPr lang="en-GB" dirty="0" err="1" smtClean="0"/>
              <a:t>Özcan</a:t>
            </a:r>
            <a:r>
              <a:rPr lang="en-GB" dirty="0" smtClean="0"/>
              <a:t> (Maryland), </a:t>
            </a:r>
            <a:r>
              <a:rPr lang="en-GB" dirty="0" err="1" smtClean="0"/>
              <a:t>Aslı</a:t>
            </a:r>
            <a:r>
              <a:rPr lang="en-GB" dirty="0" smtClean="0"/>
              <a:t> </a:t>
            </a:r>
            <a:r>
              <a:rPr lang="en-GB" dirty="0" err="1" smtClean="0"/>
              <a:t>Demirgüç</a:t>
            </a:r>
            <a:r>
              <a:rPr lang="en-GB" dirty="0" smtClean="0"/>
              <a:t> </a:t>
            </a:r>
            <a:r>
              <a:rPr lang="en-GB" dirty="0" err="1" smtClean="0"/>
              <a:t>Kunt</a:t>
            </a:r>
            <a:r>
              <a:rPr lang="en-GB" dirty="0" smtClean="0"/>
              <a:t> (</a:t>
            </a:r>
            <a:r>
              <a:rPr lang="en-GB" dirty="0" err="1" smtClean="0"/>
              <a:t>Dünya</a:t>
            </a:r>
            <a:r>
              <a:rPr lang="en-GB" dirty="0" smtClean="0"/>
              <a:t> </a:t>
            </a:r>
            <a:r>
              <a:rPr lang="en-GB" dirty="0" err="1" smtClean="0"/>
              <a:t>Bankası</a:t>
            </a:r>
            <a:r>
              <a:rPr lang="en-GB" dirty="0" smtClean="0"/>
              <a:t>)</a:t>
            </a:r>
            <a:endParaRPr lang="en-GB" dirty="0" smtClean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9524" y="1296988"/>
            <a:ext cx="5977663" cy="5218112"/>
          </a:xfrm>
          <a:prstGeom prst="rect">
            <a:avLst/>
          </a:prstGeom>
        </p:spPr>
      </p:pic>
      <p:cxnSp>
        <p:nvCxnSpPr>
          <p:cNvPr id="6" name="Düz Ok Bağlayıcısı 5"/>
          <p:cNvCxnSpPr/>
          <p:nvPr/>
        </p:nvCxnSpPr>
        <p:spPr>
          <a:xfrm>
            <a:off x="5969000" y="3797300"/>
            <a:ext cx="457200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Düz Ok Bağlayıcısı 8"/>
          <p:cNvCxnSpPr/>
          <p:nvPr/>
        </p:nvCxnSpPr>
        <p:spPr>
          <a:xfrm>
            <a:off x="5892800" y="5664200"/>
            <a:ext cx="457200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Düz Ok Bağlayıcısı 9"/>
          <p:cNvCxnSpPr/>
          <p:nvPr/>
        </p:nvCxnSpPr>
        <p:spPr>
          <a:xfrm>
            <a:off x="5867400" y="6413500"/>
            <a:ext cx="457200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57513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Kadın </a:t>
            </a:r>
            <a:r>
              <a:rPr lang="en-GB" dirty="0" err="1" smtClean="0"/>
              <a:t>İktisatçılar</a:t>
            </a:r>
            <a:r>
              <a:rPr lang="en-GB" dirty="0" smtClean="0"/>
              <a:t> (</a:t>
            </a:r>
            <a:r>
              <a:rPr lang="en-GB" dirty="0" err="1" smtClean="0"/>
              <a:t>Türkiye</a:t>
            </a:r>
            <a:r>
              <a:rPr lang="en-GB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ODTÜ </a:t>
            </a:r>
            <a:r>
              <a:rPr lang="en-GB" dirty="0" err="1"/>
              <a:t>İktisat</a:t>
            </a:r>
            <a:r>
              <a:rPr lang="en-GB" dirty="0"/>
              <a:t>: 15 / 28 (%53) (</a:t>
            </a:r>
            <a:r>
              <a:rPr lang="en-GB" dirty="0" err="1"/>
              <a:t>Sadece</a:t>
            </a:r>
            <a:r>
              <a:rPr lang="en-GB" dirty="0"/>
              <a:t> tam </a:t>
            </a:r>
            <a:r>
              <a:rPr lang="en-GB" dirty="0" err="1"/>
              <a:t>zamanlı</a:t>
            </a:r>
            <a:r>
              <a:rPr lang="en-GB" dirty="0"/>
              <a:t> </a:t>
            </a:r>
            <a:r>
              <a:rPr lang="en-GB" dirty="0" err="1"/>
              <a:t>öğretim</a:t>
            </a:r>
            <a:r>
              <a:rPr lang="en-GB" dirty="0"/>
              <a:t> </a:t>
            </a:r>
            <a:r>
              <a:rPr lang="en-GB" dirty="0" err="1"/>
              <a:t>üyeleri</a:t>
            </a:r>
            <a:r>
              <a:rPr lang="en-GB" dirty="0"/>
              <a:t>)</a:t>
            </a:r>
          </a:p>
          <a:p>
            <a:r>
              <a:rPr lang="en-GB" dirty="0" err="1" smtClean="0"/>
              <a:t>Mülkiye</a:t>
            </a:r>
            <a:r>
              <a:rPr lang="en-GB" dirty="0" smtClean="0"/>
              <a:t> </a:t>
            </a:r>
            <a:r>
              <a:rPr lang="en-GB" dirty="0" err="1" smtClean="0"/>
              <a:t>İktisat</a:t>
            </a:r>
            <a:r>
              <a:rPr lang="en-GB" dirty="0" smtClean="0"/>
              <a:t>: </a:t>
            </a:r>
            <a:r>
              <a:rPr lang="en-GB" dirty="0"/>
              <a:t>10 / 24 (%42</a:t>
            </a:r>
            <a:r>
              <a:rPr lang="en-GB" dirty="0" smtClean="0"/>
              <a:t>) (</a:t>
            </a:r>
            <a:r>
              <a:rPr lang="en-GB" dirty="0" err="1" smtClean="0"/>
              <a:t>Öğretim</a:t>
            </a:r>
            <a:r>
              <a:rPr lang="en-GB" dirty="0" smtClean="0"/>
              <a:t> </a:t>
            </a:r>
            <a:r>
              <a:rPr lang="en-GB" dirty="0" err="1" smtClean="0"/>
              <a:t>elemanları+ÖYP</a:t>
            </a:r>
            <a:r>
              <a:rPr lang="en-GB" dirty="0" smtClean="0"/>
              <a:t>) </a:t>
            </a:r>
          </a:p>
          <a:p>
            <a:r>
              <a:rPr lang="en-GB" dirty="0" err="1" smtClean="0"/>
              <a:t>Bilkent</a:t>
            </a:r>
            <a:r>
              <a:rPr lang="en-GB" dirty="0" smtClean="0"/>
              <a:t> </a:t>
            </a:r>
            <a:r>
              <a:rPr lang="en-GB" dirty="0" err="1" smtClean="0"/>
              <a:t>İktisat</a:t>
            </a:r>
            <a:r>
              <a:rPr lang="en-GB" dirty="0" smtClean="0"/>
              <a:t>: 7 / 23 (%30) (</a:t>
            </a:r>
            <a:r>
              <a:rPr lang="en-GB" dirty="0" err="1" smtClean="0"/>
              <a:t>Öğretim</a:t>
            </a:r>
            <a:r>
              <a:rPr lang="en-GB" dirty="0" smtClean="0"/>
              <a:t> </a:t>
            </a:r>
            <a:r>
              <a:rPr lang="en-GB" dirty="0" err="1" smtClean="0"/>
              <a:t>elemanları</a:t>
            </a:r>
            <a:r>
              <a:rPr lang="en-GB" dirty="0" smtClean="0"/>
              <a:t>)</a:t>
            </a:r>
          </a:p>
          <a:p>
            <a:r>
              <a:rPr lang="en-GB" dirty="0" err="1" smtClean="0"/>
              <a:t>Koç</a:t>
            </a:r>
            <a:r>
              <a:rPr lang="en-GB" dirty="0" smtClean="0"/>
              <a:t> </a:t>
            </a:r>
            <a:r>
              <a:rPr lang="en-GB" dirty="0" err="1" smtClean="0"/>
              <a:t>İktisat</a:t>
            </a:r>
            <a:r>
              <a:rPr lang="en-GB" dirty="0" smtClean="0"/>
              <a:t>: 6 / 20 (%30) (</a:t>
            </a:r>
            <a:r>
              <a:rPr lang="en-GB" dirty="0" err="1" smtClean="0"/>
              <a:t>Öğretm</a:t>
            </a:r>
            <a:r>
              <a:rPr lang="en-GB" dirty="0" smtClean="0"/>
              <a:t> </a:t>
            </a:r>
            <a:r>
              <a:rPr lang="en-GB" dirty="0" err="1" smtClean="0"/>
              <a:t>elemanları</a:t>
            </a:r>
            <a:r>
              <a:rPr lang="en-GB" dirty="0" smtClean="0"/>
              <a:t>)</a:t>
            </a:r>
          </a:p>
          <a:p>
            <a:r>
              <a:rPr lang="en-GB" dirty="0" err="1" smtClean="0"/>
              <a:t>Boğaziçi</a:t>
            </a:r>
            <a:r>
              <a:rPr lang="en-GB" dirty="0" smtClean="0"/>
              <a:t> </a:t>
            </a:r>
            <a:r>
              <a:rPr lang="en-GB" dirty="0" err="1" smtClean="0"/>
              <a:t>İktisat</a:t>
            </a:r>
            <a:r>
              <a:rPr lang="en-GB" dirty="0" smtClean="0"/>
              <a:t>: 4 / 25 (%16) (</a:t>
            </a:r>
            <a:r>
              <a:rPr lang="en-GB" dirty="0" err="1" smtClean="0"/>
              <a:t>Öğretim</a:t>
            </a:r>
            <a:r>
              <a:rPr lang="en-GB" dirty="0" smtClean="0"/>
              <a:t> </a:t>
            </a:r>
            <a:r>
              <a:rPr lang="en-GB" dirty="0" err="1" smtClean="0"/>
              <a:t>elemanları</a:t>
            </a:r>
            <a:r>
              <a:rPr lang="en-GB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10398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Türk</a:t>
            </a:r>
            <a:r>
              <a:rPr lang="en-GB" dirty="0" smtClean="0"/>
              <a:t> </a:t>
            </a:r>
            <a:r>
              <a:rPr lang="en-GB" dirty="0" err="1" smtClean="0"/>
              <a:t>Ekonomi</a:t>
            </a:r>
            <a:r>
              <a:rPr lang="en-GB" dirty="0" smtClean="0"/>
              <a:t> </a:t>
            </a:r>
            <a:r>
              <a:rPr lang="en-GB" dirty="0" err="1" smtClean="0"/>
              <a:t>Bürokrasisindeki</a:t>
            </a:r>
            <a:r>
              <a:rPr lang="en-GB" dirty="0" smtClean="0"/>
              <a:t> Kadın </a:t>
            </a:r>
            <a:r>
              <a:rPr lang="en-GB" dirty="0" err="1" smtClean="0"/>
              <a:t>Sayısı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ÖDEV:</a:t>
            </a:r>
          </a:p>
          <a:p>
            <a:endParaRPr lang="en-GB" dirty="0"/>
          </a:p>
          <a:p>
            <a:r>
              <a:rPr lang="en-GB" dirty="0" smtClean="0"/>
              <a:t>TCMB</a:t>
            </a:r>
            <a:r>
              <a:rPr lang="en-GB" dirty="0" smtClean="0"/>
              <a:t>?</a:t>
            </a:r>
          </a:p>
          <a:p>
            <a:r>
              <a:rPr lang="en-GB" dirty="0" err="1" smtClean="0"/>
              <a:t>Ekonomi</a:t>
            </a:r>
            <a:r>
              <a:rPr lang="en-GB" dirty="0" smtClean="0"/>
              <a:t> </a:t>
            </a:r>
            <a:r>
              <a:rPr lang="en-GB" dirty="0" err="1" smtClean="0"/>
              <a:t>Bakanlığı</a:t>
            </a:r>
            <a:r>
              <a:rPr lang="en-GB" dirty="0" smtClean="0"/>
              <a:t>?</a:t>
            </a:r>
          </a:p>
          <a:p>
            <a:r>
              <a:rPr lang="en-GB" dirty="0" err="1" smtClean="0"/>
              <a:t>Maliye</a:t>
            </a:r>
            <a:r>
              <a:rPr lang="en-GB" dirty="0" smtClean="0"/>
              <a:t> </a:t>
            </a:r>
            <a:r>
              <a:rPr lang="en-GB" dirty="0" err="1" smtClean="0"/>
              <a:t>Bakanlığı</a:t>
            </a:r>
            <a:r>
              <a:rPr lang="en-GB" dirty="0" smtClean="0"/>
              <a:t>?</a:t>
            </a:r>
          </a:p>
          <a:p>
            <a:r>
              <a:rPr lang="en-GB" dirty="0" err="1" smtClean="0"/>
              <a:t>Diğerleri</a:t>
            </a:r>
            <a:r>
              <a:rPr lang="en-GB" dirty="0" smtClean="0"/>
              <a:t>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8770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619</Words>
  <Application>Microsoft Office PowerPoint</Application>
  <PresentationFormat>Geniş ekran</PresentationFormat>
  <Paragraphs>53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İktisatta Kadınlar ve  Eksik Temsil Sorunu</vt:lpstr>
      <vt:lpstr>The Economist, “Women and Economics” 19 Aralık 2017</vt:lpstr>
      <vt:lpstr>The Economist, “Women and Economics” 19 Aralık 2017</vt:lpstr>
      <vt:lpstr>The Economist, “Women and Economics” 19 Aralık 2017</vt:lpstr>
      <vt:lpstr>Kadın İktisatçılar (Dünya)</vt:lpstr>
      <vt:lpstr>Kadın İktisatçılar (Dünya)</vt:lpstr>
      <vt:lpstr>Kadın İktisatçılar (Türkiye)</vt:lpstr>
      <vt:lpstr>Kadın İktisatçılar (Türkiye)</vt:lpstr>
      <vt:lpstr>Türk Ekonomi Bürokrasisindeki Kadın Sayısı</vt:lpstr>
      <vt:lpstr>Mülkiye’de Kadın Akademisyenler, 2018 Mart</vt:lpstr>
      <vt:lpstr>Mülkiye’de Kadın Akademisyenler, 1940’lardan Günümüze (Aralık 2017)</vt:lpstr>
      <vt:lpstr>Eksik Temsil Sorunu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Altug Yalcintas</dc:creator>
  <cp:lastModifiedBy>Altug Yalcintas</cp:lastModifiedBy>
  <cp:revision>23</cp:revision>
  <dcterms:created xsi:type="dcterms:W3CDTF">2018-03-08T08:50:06Z</dcterms:created>
  <dcterms:modified xsi:type="dcterms:W3CDTF">2018-03-08T13:31:31Z</dcterms:modified>
</cp:coreProperties>
</file>