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98" r:id="rId6"/>
    <p:sldId id="302" r:id="rId7"/>
    <p:sldId id="303" r:id="rId8"/>
    <p:sldId id="304" r:id="rId9"/>
    <p:sldId id="305" r:id="rId10"/>
    <p:sldId id="308" r:id="rId11"/>
    <p:sldId id="312" r:id="rId12"/>
    <p:sldId id="315" r:id="rId13"/>
    <p:sldId id="316" r:id="rId14"/>
    <p:sldId id="317" r:id="rId15"/>
    <p:sldId id="319" r:id="rId16"/>
    <p:sldId id="320" r:id="rId17"/>
    <p:sldId id="322" r:id="rId18"/>
    <p:sldId id="327" r:id="rId19"/>
    <p:sldId id="330" r:id="rId20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howGuides="1">
      <p:cViewPr varScale="1">
        <p:scale>
          <a:sx n="88" d="100"/>
          <a:sy n="88" d="100"/>
        </p:scale>
        <p:origin x="749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29043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" b="1" dirty="0" smtClean="0"/>
              <a:t>TOPLU İŞ UYUŞMAZLIKLARI ve ÇÖZÜM YOLLARI</a:t>
            </a:r>
            <a:endParaRPr lang="en-US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58508" y="6093296"/>
            <a:ext cx="5112568" cy="654968"/>
          </a:xfrm>
        </p:spPr>
        <p:txBody>
          <a:bodyPr rtlCol="0"/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4</a:t>
            </a:r>
            <a:r>
              <a:rPr lang="tr-TR" sz="4800" b="1" dirty="0">
                <a:solidFill>
                  <a:srgbClr val="C00000"/>
                </a:solidFill>
              </a:rPr>
              <a:t>. Tahkim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/>
              <a:t>Tahkim de, arabuluculuk gibi toplu çıkar uyuşmazlığının çözümü için üçüncü kişinin uyuşmazlığa müdahale etmesidir.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Arabuluculukta</a:t>
            </a:r>
            <a:r>
              <a:rPr lang="tr-TR" dirty="0"/>
              <a:t>, arabulucunun taraflara sadece önerilerde bulunmasına rağmen, </a:t>
            </a:r>
            <a:endParaRPr lang="tr-TR" dirty="0" smtClean="0"/>
          </a:p>
          <a:p>
            <a:r>
              <a:rPr lang="tr-TR" b="1" dirty="0" smtClean="0"/>
              <a:t>tahkimde </a:t>
            </a:r>
            <a:r>
              <a:rPr lang="tr-TR" b="1" dirty="0"/>
              <a:t>hakem veya hakem kurulu uyuşmazlığın çözümü için kesin kararı verir.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Başka </a:t>
            </a:r>
            <a:r>
              <a:rPr lang="tr-TR" dirty="0"/>
              <a:t>bir deyişle, </a:t>
            </a:r>
            <a:r>
              <a:rPr lang="tr-TR" b="1" dirty="0"/>
              <a:t>arabuluculuğun sonucu taraflar açısından bağlayıcı değildir; </a:t>
            </a:r>
            <a:endParaRPr lang="tr-TR" b="1" dirty="0" smtClean="0"/>
          </a:p>
          <a:p>
            <a:r>
              <a:rPr lang="tr-TR" b="1" dirty="0" smtClean="0">
                <a:solidFill>
                  <a:srgbClr val="C00000"/>
                </a:solidFill>
              </a:rPr>
              <a:t>oysa </a:t>
            </a:r>
            <a:r>
              <a:rPr lang="tr-TR" b="1" dirty="0">
                <a:solidFill>
                  <a:srgbClr val="C00000"/>
                </a:solidFill>
              </a:rPr>
              <a:t>tahkim sonucunda verilen karar kesin ve bağlayıcıdır. </a:t>
            </a:r>
            <a:endParaRPr lang="tr-TR" sz="11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4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4</a:t>
            </a:r>
            <a:r>
              <a:rPr lang="tr-TR" sz="4800" b="1" dirty="0">
                <a:solidFill>
                  <a:srgbClr val="C00000"/>
                </a:solidFill>
              </a:rPr>
              <a:t>. Tahkim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40995" lvl="1" indent="-514350">
              <a:buAutoNum type="arabicPeriod"/>
            </a:pPr>
            <a:r>
              <a:rPr lang="tr-TR" sz="2800" b="1" i="1" u="sng" dirty="0" smtClean="0">
                <a:solidFill>
                  <a:srgbClr val="C00000"/>
                </a:solidFill>
              </a:rPr>
              <a:t>İsteğe </a:t>
            </a:r>
            <a:r>
              <a:rPr lang="tr-TR" sz="2800" b="1" i="1" u="sng" dirty="0">
                <a:solidFill>
                  <a:srgbClr val="C00000"/>
                </a:solidFill>
              </a:rPr>
              <a:t>Bağlı (</a:t>
            </a:r>
            <a:r>
              <a:rPr lang="tr-TR" sz="2800" b="1" i="1" u="sng" dirty="0" smtClean="0">
                <a:solidFill>
                  <a:srgbClr val="C00000"/>
                </a:solidFill>
              </a:rPr>
              <a:t>İhtiyari/Özel</a:t>
            </a:r>
            <a:r>
              <a:rPr lang="tr-TR" sz="2800" b="1" i="1" u="sng" dirty="0">
                <a:solidFill>
                  <a:srgbClr val="C00000"/>
                </a:solidFill>
              </a:rPr>
              <a:t>) Tahkim </a:t>
            </a:r>
            <a:endParaRPr lang="tr-TR" sz="2800" b="1" i="1" u="sng" dirty="0" smtClean="0">
              <a:solidFill>
                <a:srgbClr val="C00000"/>
              </a:solidFill>
            </a:endParaRPr>
          </a:p>
          <a:p>
            <a:pPr marL="426645" lvl="1" indent="0">
              <a:buNone/>
            </a:pPr>
            <a:endParaRPr lang="tr-TR" sz="2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sz="2800" dirty="0"/>
              <a:t>İsteğe bağlı tahkim, tarafların ortak iradeleriyle bir uyuşmazlığın çözümünü hakeme bırakmalarıdır. </a:t>
            </a:r>
            <a:endParaRPr lang="tr-TR" sz="2800" dirty="0" smtClean="0"/>
          </a:p>
          <a:p>
            <a:pPr lvl="2"/>
            <a:r>
              <a:rPr lang="tr-TR" sz="2600" dirty="0" smtClean="0"/>
              <a:t>İsteğe </a:t>
            </a:r>
            <a:r>
              <a:rPr lang="tr-TR" sz="2600" dirty="0"/>
              <a:t>bağlı tahkime, özel tahkim de denilmektedir. </a:t>
            </a:r>
          </a:p>
          <a:p>
            <a:pPr lvl="1"/>
            <a:endParaRPr lang="tr-TR" sz="2800" dirty="0" smtClean="0"/>
          </a:p>
          <a:p>
            <a:pPr lvl="1"/>
            <a:r>
              <a:rPr lang="tr-TR" sz="2800" b="1" dirty="0" smtClean="0"/>
              <a:t>Toplu </a:t>
            </a:r>
            <a:r>
              <a:rPr lang="tr-TR" sz="2800" b="1" dirty="0"/>
              <a:t>çıkar uyuşmazlıklarının çözümünde taraflar anlaşarak uyuşmazlığın her safhasında özel hakeme başvurabilirler. </a:t>
            </a:r>
            <a:endParaRPr lang="tr-TR" sz="2800" b="1" dirty="0" smtClean="0"/>
          </a:p>
          <a:p>
            <a:pPr lvl="1"/>
            <a:endParaRPr lang="tr-TR" sz="2800" b="1" dirty="0"/>
          </a:p>
          <a:p>
            <a:pPr lvl="1"/>
            <a:r>
              <a:rPr lang="tr-TR" sz="2800" b="1" dirty="0" smtClean="0"/>
              <a:t>Ancak </a:t>
            </a:r>
            <a:r>
              <a:rPr lang="tr-TR" sz="2800" b="1" dirty="0"/>
              <a:t>bunun için tarafların bu konuda anlaşmaları ve bu anlaşmayı yazılı olarak yapmaları gerekir (STİSK.52/1). </a:t>
            </a:r>
            <a:endParaRPr lang="tr-TR" sz="6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4</a:t>
            </a:r>
            <a:r>
              <a:rPr lang="tr-TR" sz="4800" b="1" dirty="0">
                <a:solidFill>
                  <a:srgbClr val="C00000"/>
                </a:solidFill>
              </a:rPr>
              <a:t>. Tahkim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40995" lvl="1" indent="-514350">
              <a:buAutoNum type="arabicPeriod"/>
            </a:pPr>
            <a:r>
              <a:rPr lang="tr-TR" sz="2800" b="1" i="1" u="sng" dirty="0" smtClean="0">
                <a:solidFill>
                  <a:srgbClr val="C00000"/>
                </a:solidFill>
              </a:rPr>
              <a:t>İsteğe </a:t>
            </a:r>
            <a:r>
              <a:rPr lang="tr-TR" sz="2800" b="1" i="1" u="sng" dirty="0">
                <a:solidFill>
                  <a:srgbClr val="C00000"/>
                </a:solidFill>
              </a:rPr>
              <a:t>Bağlı (</a:t>
            </a:r>
            <a:r>
              <a:rPr lang="tr-TR" sz="2800" b="1" i="1" u="sng" dirty="0" smtClean="0">
                <a:solidFill>
                  <a:srgbClr val="C00000"/>
                </a:solidFill>
              </a:rPr>
              <a:t>İhtiyari/Özel</a:t>
            </a:r>
            <a:r>
              <a:rPr lang="tr-TR" sz="2800" b="1" i="1" u="sng" dirty="0">
                <a:solidFill>
                  <a:srgbClr val="C00000"/>
                </a:solidFill>
              </a:rPr>
              <a:t>) Tahkim </a:t>
            </a:r>
            <a:endParaRPr lang="tr-TR" sz="2800" b="1" i="1" u="sng" dirty="0" smtClean="0">
              <a:solidFill>
                <a:srgbClr val="C00000"/>
              </a:solidFill>
            </a:endParaRPr>
          </a:p>
          <a:p>
            <a:pPr marL="426645" lvl="1" indent="0">
              <a:buNone/>
            </a:pPr>
            <a:endParaRPr lang="tr-TR" sz="2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b="1" dirty="0">
                <a:solidFill>
                  <a:srgbClr val="C00000"/>
                </a:solidFill>
              </a:rPr>
              <a:t>Toplu çıkar uyuşmazlıklarında özel hakem kararları toplu iş sözleşmesi hükmündedir (STİSK.52/3). </a:t>
            </a:r>
            <a:endParaRPr lang="tr-TR" b="1" dirty="0" smtClean="0">
              <a:solidFill>
                <a:srgbClr val="C00000"/>
              </a:solidFill>
            </a:endParaRPr>
          </a:p>
          <a:p>
            <a:pPr lvl="1"/>
            <a:endParaRPr lang="tr-TR" sz="6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/>
              <a:t>İsteğe bağlı tahkimde taraflar, hakemi (veya hakemleri) anlaşarak belirlerler.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sz="2400" b="1" dirty="0" smtClean="0"/>
              <a:t>Bu </a:t>
            </a:r>
            <a:r>
              <a:rPr lang="tr-TR" sz="2400" b="1" dirty="0"/>
              <a:t>arada, uyuşmazlığın her safhasında taraflar anlaşarak özel hakem olarak Yüksek Hakem Kurulunu da seçebilirler (STİSK.52/4). </a:t>
            </a:r>
            <a:endParaRPr lang="tr-TR" sz="66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0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4</a:t>
            </a:r>
            <a:r>
              <a:rPr lang="tr-TR" sz="4800" b="1" dirty="0">
                <a:solidFill>
                  <a:srgbClr val="C00000"/>
                </a:solidFill>
              </a:rPr>
              <a:t>. Tahkim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 fontScale="92500" lnSpcReduction="20000"/>
          </a:bodyPr>
          <a:lstStyle/>
          <a:p>
            <a:pPr marL="426645" lvl="1" indent="0">
              <a:buNone/>
            </a:pP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6645" lvl="1" indent="0">
              <a:buNone/>
            </a:pPr>
            <a:r>
              <a:rPr lang="tr-TR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tr-TR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Zorunlu (Kanuni) Tahkim </a:t>
            </a:r>
            <a:endParaRPr lang="tr-TR" sz="36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6645" lvl="1" indent="0">
              <a:buNone/>
            </a:pPr>
            <a:endParaRPr lang="tr-TR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sz="2800" dirty="0"/>
              <a:t>Tahkim kural olarak, tarafların anlaşması üzerine bir uyuşmazlığın hakem yoluyla çözümlenmesidir. </a:t>
            </a:r>
            <a:endParaRPr lang="tr-TR" sz="2800" dirty="0" smtClean="0"/>
          </a:p>
          <a:p>
            <a:pPr lvl="1"/>
            <a:endParaRPr lang="tr-TR" sz="2800" dirty="0"/>
          </a:p>
          <a:p>
            <a:pPr lvl="1"/>
            <a:r>
              <a:rPr lang="tr-TR" sz="2800" b="1" dirty="0" smtClean="0"/>
              <a:t>Oysa </a:t>
            </a:r>
            <a:r>
              <a:rPr lang="tr-TR" sz="2800" b="1" dirty="0"/>
              <a:t>zorunlu tahkimde uyuşmazlık tarafların ortak iradesiyle değil; </a:t>
            </a:r>
            <a:endParaRPr lang="tr-TR" sz="2800" b="1" dirty="0" smtClean="0"/>
          </a:p>
          <a:p>
            <a:pPr lvl="1"/>
            <a:r>
              <a:rPr lang="tr-TR" sz="2800" b="1" dirty="0" smtClean="0"/>
              <a:t>kanun </a:t>
            </a:r>
            <a:r>
              <a:rPr lang="tr-TR" sz="2800" b="1" dirty="0"/>
              <a:t>hükmü gereği olarak hakeme bırakılmaktadır. </a:t>
            </a:r>
            <a:endParaRPr lang="tr-TR" sz="2800" b="1" dirty="0" smtClean="0"/>
          </a:p>
          <a:p>
            <a:pPr lvl="1"/>
            <a:endParaRPr lang="tr-TR" sz="2800" b="1" dirty="0"/>
          </a:p>
          <a:p>
            <a:pPr lvl="1"/>
            <a:r>
              <a:rPr lang="tr-TR" sz="2800" dirty="0" smtClean="0"/>
              <a:t>Bunun </a:t>
            </a:r>
            <a:r>
              <a:rPr lang="tr-TR" sz="2800" dirty="0"/>
              <a:t>için tarafların önceden anlaşması aranmaz ve sadece taraflardan birinin başvurusu üzerine uyuşmazlık tahkim yolu ile çözümlenir. </a:t>
            </a:r>
            <a:endParaRPr lang="tr-TR" sz="4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2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4</a:t>
            </a:r>
            <a:r>
              <a:rPr lang="tr-TR" sz="4800" b="1" dirty="0">
                <a:solidFill>
                  <a:srgbClr val="C00000"/>
                </a:solidFill>
              </a:rPr>
              <a:t>. Tahkim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6645" lvl="1" indent="0">
              <a:buNone/>
            </a:pPr>
            <a:r>
              <a:rPr lang="tr-TR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tr-TR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Zorunlu (Kanuni) Tahkim </a:t>
            </a:r>
            <a:endParaRPr lang="tr-TR" sz="36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6645" lvl="1" indent="0">
              <a:buNone/>
            </a:pPr>
            <a:endParaRPr lang="tr-TR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sz="2800" b="1" dirty="0">
                <a:solidFill>
                  <a:srgbClr val="FF0000"/>
                </a:solidFill>
              </a:rPr>
              <a:t>Türk Hukukunda zorunlu tahkim kapsamına giren uyuşmazlıklar Yüksek Hakem Kurulu tarafından çözümlenir.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lvl="1"/>
            <a:endParaRPr lang="tr-TR" sz="2800" b="1" dirty="0">
              <a:solidFill>
                <a:srgbClr val="FF0000"/>
              </a:solidFill>
            </a:endParaRPr>
          </a:p>
          <a:p>
            <a:pPr lvl="1"/>
            <a:r>
              <a:rPr lang="tr-TR" sz="2800" b="1" dirty="0" smtClean="0">
                <a:solidFill>
                  <a:srgbClr val="FF0000"/>
                </a:solidFill>
              </a:rPr>
              <a:t>Yüksek </a:t>
            </a:r>
            <a:r>
              <a:rPr lang="tr-TR" sz="2800" b="1" dirty="0">
                <a:solidFill>
                  <a:srgbClr val="FF0000"/>
                </a:solidFill>
              </a:rPr>
              <a:t>Hakem Kurulu kararları kesindir ve toplu iş sözleşmesi hükmündedir (STİSK.51/2). </a:t>
            </a:r>
            <a:endParaRPr lang="tr-TR" sz="6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4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pPr algn="ctr"/>
            <a:r>
              <a:rPr lang="tr-TR" b="1" dirty="0"/>
              <a:t>Yüksek Hakem Kurulu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 fontScale="92500" lnSpcReduction="10000"/>
          </a:bodyPr>
          <a:lstStyle/>
          <a:p>
            <a:pPr marL="426645" lvl="1" indent="0"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Kimlerden oluşur?</a:t>
            </a:r>
          </a:p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/>
              <a:t>Yüksek Hakem Kurulu, Yargıtay’ın bu Kanundan doğan uyuşmazlıklara bakmakla görevli dairelerin başkanlarından en kıdemli olanının başkanlığında; </a:t>
            </a:r>
            <a:endParaRPr lang="tr-TR" dirty="0" smtClean="0"/>
          </a:p>
          <a:p>
            <a:pPr marL="426645" lvl="1" indent="0">
              <a:buNone/>
            </a:pPr>
            <a:endParaRPr lang="tr-TR" dirty="0"/>
          </a:p>
          <a:p>
            <a:pPr lvl="1"/>
            <a:r>
              <a:rPr lang="tr-TR" dirty="0" smtClean="0"/>
              <a:t>Bakanlar </a:t>
            </a:r>
            <a:r>
              <a:rPr lang="tr-TR" dirty="0"/>
              <a:t>Kurulunca, bakanlıklar bünyesi dışında, işçi veya işveren kuruluşları ile hiçbir şekilde bağlantısı bulunmayan ve siyasi parti organlarında görevli olmayan, </a:t>
            </a:r>
            <a:endParaRPr lang="tr-TR" dirty="0" smtClean="0"/>
          </a:p>
          <a:p>
            <a:pPr marL="426645" lvl="1" indent="0">
              <a:buNone/>
            </a:pPr>
            <a:r>
              <a:rPr lang="tr-TR" dirty="0" smtClean="0"/>
              <a:t>ekonomi</a:t>
            </a:r>
            <a:r>
              <a:rPr lang="tr-TR" dirty="0"/>
              <a:t>, işletme, sosyal politika veya iş hukuku konularında bilgi ve tecrübe sahibi olanlar arasından seçilecek </a:t>
            </a:r>
            <a:r>
              <a:rPr lang="tr-TR" b="1" dirty="0"/>
              <a:t>bir üye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Üniversitelerin </a:t>
            </a:r>
            <a:r>
              <a:rPr lang="tr-TR" dirty="0"/>
              <a:t>iş ve sosyal güvenlik hukuku anabilim dalı öğretim üyeleri arasından Yükseköğretim Kurulunca seçilecek </a:t>
            </a:r>
            <a:r>
              <a:rPr lang="tr-TR" b="1" dirty="0"/>
              <a:t>bir üye, </a:t>
            </a:r>
            <a:endParaRPr lang="tr-TR" b="1" dirty="0" smtClean="0"/>
          </a:p>
          <a:p>
            <a:pPr lvl="1"/>
            <a:r>
              <a:rPr lang="tr-TR" b="1" dirty="0" smtClean="0"/>
              <a:t>Bakanlık </a:t>
            </a:r>
            <a:r>
              <a:rPr lang="tr-TR" b="1" dirty="0"/>
              <a:t>Çalışma Genel Müdürü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işçi </a:t>
            </a:r>
            <a:r>
              <a:rPr lang="tr-TR" dirty="0"/>
              <a:t>sendikaları konfederasyonlarından kendisine mensup işçi sayısı en yüksek olan konfederasyonca seçilecek </a:t>
            </a:r>
            <a:r>
              <a:rPr lang="tr-TR" b="1" dirty="0"/>
              <a:t>iki üye, </a:t>
            </a:r>
            <a:endParaRPr lang="tr-TR" b="1" dirty="0" smtClean="0"/>
          </a:p>
          <a:p>
            <a:pPr lvl="1"/>
            <a:r>
              <a:rPr lang="tr-TR" dirty="0" smtClean="0"/>
              <a:t>işverenler </a:t>
            </a:r>
            <a:r>
              <a:rPr lang="tr-TR" dirty="0"/>
              <a:t>adına en çok işveren mensubu olan işveren sendikaları konfederasyonunca </a:t>
            </a:r>
            <a:r>
              <a:rPr lang="tr-TR" b="1" dirty="0"/>
              <a:t>biri kamu işverenlerinden olmak üzere </a:t>
            </a:r>
            <a:r>
              <a:rPr lang="tr-TR" dirty="0"/>
              <a:t>seçilecek </a:t>
            </a:r>
            <a:r>
              <a:rPr lang="tr-TR" b="1" dirty="0"/>
              <a:t>iki üyeden </a:t>
            </a:r>
            <a:r>
              <a:rPr lang="tr-TR" dirty="0"/>
              <a:t>oluşur.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pPr algn="ctr"/>
            <a:r>
              <a:rPr lang="tr-TR" b="1" dirty="0"/>
              <a:t>Yüksek Hakem Kurulu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sz="2400" b="1" u="sng" dirty="0">
                <a:solidFill>
                  <a:srgbClr val="FF0000"/>
                </a:solidFill>
              </a:rPr>
              <a:t>Uyuşmazlıkların İncelemesi ve Karara Bağlaması </a:t>
            </a:r>
            <a:endParaRPr lang="tr-TR" sz="2400" b="1" u="sng" dirty="0" smtClean="0">
              <a:solidFill>
                <a:srgbClr val="FF0000"/>
              </a:solidFill>
            </a:endParaRPr>
          </a:p>
          <a:p>
            <a:pPr marL="426645" lvl="1" indent="0">
              <a:buNone/>
            </a:pPr>
            <a:endParaRPr lang="tr-TR" b="1" dirty="0"/>
          </a:p>
          <a:p>
            <a:pPr lvl="1"/>
            <a:r>
              <a:rPr lang="tr-TR" dirty="0"/>
              <a:t>Yüksek Hakem Kurulu, uyuşmazlığı dosya üzerinde inceler.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Gerekli </a:t>
            </a:r>
            <a:r>
              <a:rPr lang="tr-TR" dirty="0"/>
              <a:t>görüldüğü durumlarda taraflar ve ilgililerden uyuşmazlıkla ilgili her türlü bilgi ve belgeyi isteyebilir. </a:t>
            </a:r>
            <a:endParaRPr lang="tr-TR" dirty="0" smtClean="0"/>
          </a:p>
          <a:p>
            <a:pPr lvl="1"/>
            <a:endParaRPr lang="tr-TR" b="1" dirty="0"/>
          </a:p>
          <a:p>
            <a:pPr lvl="1"/>
            <a:r>
              <a:rPr lang="tr-TR" dirty="0"/>
              <a:t>Yüksek Hakem Kurulu toplantıya katılanların çoğunluğu ile karar verir. </a:t>
            </a:r>
            <a:endParaRPr lang="tr-TR" dirty="0" smtClean="0"/>
          </a:p>
          <a:p>
            <a:pPr lvl="1"/>
            <a:r>
              <a:rPr lang="tr-TR" dirty="0" smtClean="0"/>
              <a:t>Oyların </a:t>
            </a:r>
            <a:r>
              <a:rPr lang="tr-TR" dirty="0"/>
              <a:t>eşitliği hâlinde başkanın bulunduğu taraf çoğunluğu </a:t>
            </a:r>
            <a:r>
              <a:rPr lang="tr-TR" dirty="0" smtClean="0"/>
              <a:t>sağlar.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84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Uyuşmazlıklarının Çözüm Yolları </a:t>
            </a: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pPr marL="426645" lvl="1" indent="0"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Toplu Çıkar Uyuşmazlıklarının Çözümü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sz="2800" dirty="0"/>
              <a:t>Çıkar uyuşmazlıkları yargı yoluyla çözümü mümkün olmayan uyuşmazlıklardır. </a:t>
            </a:r>
            <a:endParaRPr lang="tr-TR" sz="2800" dirty="0" smtClean="0"/>
          </a:p>
          <a:p>
            <a:pPr lvl="1"/>
            <a:endParaRPr lang="tr-TR" sz="2800" dirty="0"/>
          </a:p>
          <a:p>
            <a:pPr lvl="1"/>
            <a:r>
              <a:rPr lang="tr-TR" sz="2800" dirty="0" smtClean="0"/>
              <a:t>Genel </a:t>
            </a:r>
            <a:r>
              <a:rPr lang="tr-TR" sz="2800" dirty="0"/>
              <a:t>olarak toplu çıkar uyuşmazlıklarının çözümünde uygulanan üç sistem vardır: </a:t>
            </a:r>
            <a:endParaRPr lang="tr-T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4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Uyuşmazlıklarının Çözüm Yolları </a:t>
            </a: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sz="2400" b="1" dirty="0">
                <a:solidFill>
                  <a:srgbClr val="FF0000"/>
                </a:solidFill>
              </a:rPr>
              <a:t>Türk Hukukunda toplu çıkar uyuşmazlıklarının çözümünde uygulanan sistem karma sistemdir.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lvl="1"/>
            <a:endParaRPr lang="tr-TR" dirty="0"/>
          </a:p>
          <a:p>
            <a:pPr lvl="1"/>
            <a:r>
              <a:rPr lang="tr-TR" dirty="0" smtClean="0"/>
              <a:t>Taraflar </a:t>
            </a:r>
            <a:r>
              <a:rPr lang="tr-TR" dirty="0"/>
              <a:t>kural olarak uyuşmazlıkların çözümünde serbesttirler. </a:t>
            </a:r>
            <a:endParaRPr lang="tr-TR" dirty="0" smtClean="0"/>
          </a:p>
          <a:p>
            <a:pPr lvl="1"/>
            <a:r>
              <a:rPr lang="tr-TR" dirty="0" smtClean="0"/>
              <a:t>Ancak </a:t>
            </a:r>
            <a:r>
              <a:rPr lang="tr-TR" b="1" dirty="0"/>
              <a:t>zorunlu tahkim </a:t>
            </a:r>
            <a:r>
              <a:rPr lang="tr-TR" dirty="0"/>
              <a:t>ve </a:t>
            </a:r>
            <a:r>
              <a:rPr lang="tr-TR" b="1" dirty="0"/>
              <a:t>zorunlu arabuluculuğa </a:t>
            </a:r>
            <a:r>
              <a:rPr lang="tr-TR" dirty="0"/>
              <a:t>ilişkin düzenlemeler ile tarafların bu özgürlükleri sınırlandırılmıştır.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b="1" dirty="0" smtClean="0"/>
              <a:t>Arabuluculuk </a:t>
            </a:r>
            <a:r>
              <a:rPr lang="tr-TR" b="1" dirty="0"/>
              <a:t>ile çözümlenemeyen uyuşmazlıklarda, taraflar, kanunda öngörülen yönteme uymak kaydıyla iş mücadelesi yollarına (grev ve lokavta) başvurabilirler. </a:t>
            </a:r>
            <a:endParaRPr lang="tr-T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Uyuşmazlıklarının Çözüm Yolları </a:t>
            </a: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/>
              <a:t>Ancak Kanunda tarafların bazı hallerde grev ve lokavta başvurmaları yasaklanmıştır. Bu hallerde uyuşmazlık zorunlu tahkim yolu ile çözümlenir. </a:t>
            </a:r>
          </a:p>
          <a:p>
            <a:r>
              <a:rPr lang="tr-TR" b="1" dirty="0">
                <a:solidFill>
                  <a:srgbClr val="FF0000"/>
                </a:solidFill>
              </a:rPr>
              <a:t>6356 sayılı Kanun, arabuluculuk, zorunlu tahkim, grev ve lokavt çözüm yollarının uygulanmasını,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sadece </a:t>
            </a:r>
            <a:r>
              <a:rPr lang="tr-TR" b="1" dirty="0">
                <a:solidFill>
                  <a:srgbClr val="FF0000"/>
                </a:solidFill>
              </a:rPr>
              <a:t>toplu iş sözleşmesi yapılması sırasında </a:t>
            </a:r>
            <a:r>
              <a:rPr lang="tr-TR" b="1" u="sng" dirty="0">
                <a:solidFill>
                  <a:srgbClr val="FF0000"/>
                </a:solidFill>
              </a:rPr>
              <a:t>çıkan toplu çıkar uyuşmazlıkları ile sınırlandırmıştır. </a:t>
            </a:r>
            <a:endParaRPr lang="tr-TR" b="1" u="sng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pPr lvl="1"/>
            <a:r>
              <a:rPr lang="tr-TR" dirty="0" smtClean="0"/>
              <a:t>Bu </a:t>
            </a:r>
            <a:r>
              <a:rPr lang="tr-TR" dirty="0"/>
              <a:t>nedenle toplu iş sözleşmesinde değişiklik yapılmasına ilişkin taraflar arasında çıkan toplu çıkar uyuşmazlığının çözümünde, zorunlu tahkim, grev ve lokavt yoluna başvurulamaz. </a:t>
            </a:r>
            <a:endParaRPr lang="tr-TR" dirty="0" smtClean="0"/>
          </a:p>
          <a:p>
            <a:pPr lvl="1"/>
            <a:r>
              <a:rPr lang="tr-TR" dirty="0" smtClean="0"/>
              <a:t>Ancak</a:t>
            </a:r>
            <a:r>
              <a:rPr lang="tr-TR" dirty="0"/>
              <a:t>, taraflar böyle bir uyuşmazlık için isteğe bağlı tahkim anlaşması da yapabilirler. </a:t>
            </a:r>
            <a:endParaRPr lang="tr-TR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9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Uyuşmazlıklarının Çözüm Yolları </a:t>
            </a: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6356 sayılı Kanun ile toplu çıkar uyuşmazlıklarının çözümü için öngörülen </a:t>
            </a: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barışçı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 yolları (arabuluculuk ve tahkim) ile </a:t>
            </a: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mücadeleci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 yolları (grev ve lokavt) </a:t>
            </a:r>
            <a:endParaRPr lang="tr-TR" sz="7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1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3</a:t>
            </a:r>
            <a:r>
              <a:rPr lang="tr-TR" sz="3200" b="1" dirty="0">
                <a:solidFill>
                  <a:schemeClr val="tx2"/>
                </a:solidFill>
              </a:rPr>
              <a:t>. Arabuluculuk </a:t>
            </a:r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2"/>
                </a:solidFill>
              </a:rPr>
              <a:t>3.1</a:t>
            </a:r>
            <a:r>
              <a:rPr lang="tr-TR" sz="3200" b="1" dirty="0">
                <a:solidFill>
                  <a:schemeClr val="tx2"/>
                </a:solidFill>
              </a:rPr>
              <a:t>. Genel Olarak </a:t>
            </a:r>
            <a:endParaRPr lang="en-US" sz="10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/>
              <a:t>Arabuluculuk, ilk kez 2822 sayılı Kanun ile düzenlenmiş ve 275 sayılı Kanunda düzenlenen uzlaştırmanın yerini almıştır. </a:t>
            </a:r>
            <a:endParaRPr lang="tr-TR" dirty="0" smtClean="0"/>
          </a:p>
          <a:p>
            <a:endParaRPr lang="tr-TR" dirty="0"/>
          </a:p>
          <a:p>
            <a:r>
              <a:rPr lang="tr-TR" sz="2800" b="1" dirty="0" smtClean="0">
                <a:solidFill>
                  <a:schemeClr val="tx2"/>
                </a:solidFill>
              </a:rPr>
              <a:t>Arabuluculuğun </a:t>
            </a:r>
            <a:r>
              <a:rPr lang="tr-TR" sz="2800" b="1" dirty="0">
                <a:solidFill>
                  <a:schemeClr val="tx2"/>
                </a:solidFill>
              </a:rPr>
              <a:t>amacı, </a:t>
            </a:r>
            <a:endParaRPr lang="tr-TR" sz="2800" b="1" dirty="0" smtClean="0">
              <a:solidFill>
                <a:schemeClr val="tx2"/>
              </a:solidFill>
            </a:endParaRPr>
          </a:p>
          <a:p>
            <a:r>
              <a:rPr lang="tr-TR" sz="2800" b="1" dirty="0" smtClean="0">
                <a:solidFill>
                  <a:schemeClr val="tx2"/>
                </a:solidFill>
              </a:rPr>
              <a:t>bir </a:t>
            </a:r>
            <a:r>
              <a:rPr lang="tr-TR" sz="2800" b="1" dirty="0">
                <a:solidFill>
                  <a:schemeClr val="tx2"/>
                </a:solidFill>
              </a:rPr>
              <a:t>uyuşmazlığı grev-lokavta başvurulmasına gerek kalmadan, tarafların anlaşarak çözmelerine yardımcı olmaktır. </a:t>
            </a:r>
            <a:endParaRPr lang="tr-TR" sz="8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3.2</a:t>
            </a:r>
            <a:r>
              <a:rPr lang="tr-TR" sz="3200" b="1" dirty="0">
                <a:solidFill>
                  <a:schemeClr val="tx2"/>
                </a:solidFill>
              </a:rPr>
              <a:t>. Arabuluculuk Faaliyetinin Türleri </a:t>
            </a:r>
            <a:br>
              <a:rPr lang="tr-TR" sz="3200" b="1" dirty="0">
                <a:solidFill>
                  <a:schemeClr val="tx2"/>
                </a:solidFill>
              </a:rPr>
            </a:br>
            <a:r>
              <a:rPr lang="tr-TR" sz="3200" b="1" i="1" dirty="0" smtClean="0">
                <a:solidFill>
                  <a:srgbClr val="FF0000"/>
                </a:solidFill>
              </a:rPr>
              <a:t>3.2.1</a:t>
            </a:r>
            <a:r>
              <a:rPr lang="tr-TR" sz="3200" b="1" i="1" dirty="0">
                <a:solidFill>
                  <a:srgbClr val="FF0000"/>
                </a:solidFill>
              </a:rPr>
              <a:t>. Olağan Arabuluculuk </a:t>
            </a:r>
            <a:endParaRPr lang="en-US" sz="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/>
              <a:t>Toplu görüşmeler sırasında veya toplu görüşmelerin anlaşma ile sonuçlanmaması halinde görüşmelerin sonunda;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grev ve lokavt kararı alınmadan veya zorunlu tahkime başvurmadan önce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her </a:t>
            </a:r>
            <a:r>
              <a:rPr lang="tr-TR" dirty="0"/>
              <a:t>uyuşmazlıkta yapılan arabuluculuk faaliyetine </a:t>
            </a:r>
            <a:r>
              <a:rPr lang="tr-TR" b="1" dirty="0"/>
              <a:t>olağan arabuluculuk </a:t>
            </a:r>
            <a:r>
              <a:rPr lang="tr-TR" dirty="0"/>
              <a:t>denir. </a:t>
            </a:r>
            <a:endParaRPr lang="tr-TR" sz="8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3.2</a:t>
            </a:r>
            <a:r>
              <a:rPr lang="tr-TR" sz="3200" b="1" dirty="0">
                <a:solidFill>
                  <a:schemeClr val="tx2"/>
                </a:solidFill>
              </a:rPr>
              <a:t>. Arabuluculuk Faaliyetinin Türleri </a:t>
            </a:r>
            <a:br>
              <a:rPr lang="tr-TR" sz="3200" b="1" dirty="0">
                <a:solidFill>
                  <a:schemeClr val="tx2"/>
                </a:solidFill>
              </a:rPr>
            </a:br>
            <a:r>
              <a:rPr lang="tr-TR" sz="3200" b="1" i="1" dirty="0" smtClean="0">
                <a:solidFill>
                  <a:srgbClr val="FF0000"/>
                </a:solidFill>
              </a:rPr>
              <a:t>3.2.1</a:t>
            </a:r>
            <a:r>
              <a:rPr lang="tr-TR" sz="3200" b="1" i="1" dirty="0">
                <a:solidFill>
                  <a:srgbClr val="FF0000"/>
                </a:solidFill>
              </a:rPr>
              <a:t>. Olağan Arabuluculuk </a:t>
            </a:r>
            <a:endParaRPr lang="en-US" sz="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sz="2800" b="1" dirty="0"/>
              <a:t>Arabulucunun görevi kendisine yapılacak bildirimden itibaren </a:t>
            </a:r>
            <a:r>
              <a:rPr lang="tr-TR" sz="2800" b="1" u="sng" dirty="0"/>
              <a:t>on beş gün sürer</a:t>
            </a:r>
            <a:r>
              <a:rPr lang="tr-TR" sz="2800" b="1" dirty="0"/>
              <a:t>. </a:t>
            </a:r>
            <a:endParaRPr lang="tr-TR" sz="2800" b="1" dirty="0" smtClean="0"/>
          </a:p>
          <a:p>
            <a:pPr lvl="1"/>
            <a:endParaRPr lang="tr-TR" sz="2800" b="1" dirty="0"/>
          </a:p>
          <a:p>
            <a:pPr lvl="1"/>
            <a:r>
              <a:rPr lang="tr-TR" sz="2800" b="1" dirty="0" smtClean="0"/>
              <a:t>Bu </a:t>
            </a:r>
            <a:r>
              <a:rPr lang="tr-TR" sz="2800" b="1" dirty="0"/>
              <a:t>süre tarafların anlaşması ile </a:t>
            </a:r>
            <a:r>
              <a:rPr lang="tr-TR" sz="2800" b="1" u="sng" dirty="0"/>
              <a:t>en çok altı iş günü uzatılabilir </a:t>
            </a:r>
            <a:r>
              <a:rPr lang="tr-TR" sz="2800" b="1" dirty="0"/>
              <a:t>ve görevli makama </a:t>
            </a:r>
            <a:r>
              <a:rPr lang="tr-TR" sz="2800" b="1" dirty="0" smtClean="0"/>
              <a:t>bildirilir.</a:t>
            </a:r>
            <a:endParaRPr lang="tr-TR" sz="16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1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936104"/>
          </a:xfrm>
        </p:spPr>
        <p:txBody>
          <a:bodyPr rtlCol="0">
            <a:noAutofit/>
          </a:bodyPr>
          <a:lstStyle/>
          <a:p>
            <a:r>
              <a:rPr lang="tr-TR" sz="2800" b="1" dirty="0" smtClean="0">
                <a:solidFill>
                  <a:schemeClr val="tx2"/>
                </a:solidFill>
              </a:rPr>
              <a:t>3.2</a:t>
            </a:r>
            <a:r>
              <a:rPr lang="tr-TR" sz="2800" b="1" dirty="0">
                <a:solidFill>
                  <a:schemeClr val="tx2"/>
                </a:solidFill>
              </a:rPr>
              <a:t>. Arabuluculuk Faaliyetinin Türleri </a:t>
            </a:r>
            <a:br>
              <a:rPr lang="tr-TR" sz="2800" b="1" dirty="0">
                <a:solidFill>
                  <a:schemeClr val="tx2"/>
                </a:solidFill>
              </a:rPr>
            </a:br>
            <a:r>
              <a:rPr lang="tr-TR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3.2.2</a:t>
            </a:r>
            <a:r>
              <a:rPr lang="tr-TR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Olağanüstü Arabuluculuk </a:t>
            </a:r>
            <a:endParaRPr lang="en-US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052736"/>
            <a:ext cx="11377264" cy="5616624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/>
              <a:t>Kanuni grev kararı alınan bir uyuşmazlıkta </a:t>
            </a:r>
            <a:r>
              <a:rPr lang="tr-TR" dirty="0" smtClean="0"/>
              <a:t>Aile, Çalışma ve Sosyal Hizmetler Bakanı </a:t>
            </a:r>
            <a:r>
              <a:rPr lang="tr-TR" dirty="0"/>
              <a:t>uyuşmazlığın çözümü için bizzat arabuluculuk yapabileceği gibi bir kişiyi de arabulucu olarak görevlendirebilir (STİSK.60/7).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Arabulucu </a:t>
            </a:r>
            <a:r>
              <a:rPr lang="tr-TR" dirty="0"/>
              <a:t>olarak atanan kişinin resmi listeden bir arabulucu olması zorunluluğu yoktur. </a:t>
            </a:r>
            <a:endParaRPr lang="tr-TR" sz="11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8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840</Words>
  <Application>Microsoft Office PowerPoint</Application>
  <PresentationFormat>Özel</PresentationFormat>
  <Paragraphs>121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Kitaplar 16 x 9</vt:lpstr>
      <vt:lpstr>TOPLU İŞ UYUŞMAZLIKLARI ve ÇÖZÜM YOLLARI</vt:lpstr>
      <vt:lpstr>İş Uyuşmazlıklarının Çözüm Yolları </vt:lpstr>
      <vt:lpstr>İş Uyuşmazlıklarının Çözüm Yolları </vt:lpstr>
      <vt:lpstr>İş Uyuşmazlıklarının Çözüm Yolları </vt:lpstr>
      <vt:lpstr>İş Uyuşmazlıklarının Çözüm Yolları </vt:lpstr>
      <vt:lpstr>3. Arabuluculuk  3.1. Genel Olarak </vt:lpstr>
      <vt:lpstr>3.2. Arabuluculuk Faaliyetinin Türleri  3.2.1. Olağan Arabuluculuk </vt:lpstr>
      <vt:lpstr>3.2. Arabuluculuk Faaliyetinin Türleri  3.2.1. Olağan Arabuluculuk </vt:lpstr>
      <vt:lpstr>3.2. Arabuluculuk Faaliyetinin Türleri  3.2.2. Olağanüstü Arabuluculuk </vt:lpstr>
      <vt:lpstr>4. Tahkim </vt:lpstr>
      <vt:lpstr>4. Tahkim </vt:lpstr>
      <vt:lpstr>4. Tahkim </vt:lpstr>
      <vt:lpstr>4. Tahkim </vt:lpstr>
      <vt:lpstr>4. Tahkim </vt:lpstr>
      <vt:lpstr>Yüksek Hakem Kurulu </vt:lpstr>
      <vt:lpstr>Yüksek Hakem Kurulu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2020-04-23T12:47:32Z</dcterms:created>
  <dcterms:modified xsi:type="dcterms:W3CDTF">2020-04-26T22:35:12Z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