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9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ÖDE6024 </a:t>
            </a:r>
            <a:br>
              <a:rPr lang="tr-TR" dirty="0" smtClean="0"/>
            </a:br>
            <a:r>
              <a:rPr lang="tr-TR" dirty="0" smtClean="0"/>
              <a:t>DAVRANIŞ BİLİMLERİNDE İLERİ ARAŞTIRMA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6577" y="948599"/>
            <a:ext cx="10515600" cy="1325563"/>
          </a:xfrm>
        </p:spPr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Büyüköztürk, Ş., Çakmak, E.K.,  Akgün, Ö.E., Karadeniz, Ş.  ve 		Demirel, F. (2008).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Ankara:Pegem.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Erkuş, A. (2016).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Davranış Bilimleri için Bilimsel Araştırma Süreci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Baskı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Ankara:Seçkin Yayıncılık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Karasar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(2005).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Yöntemi:Kavramlar, İlkeler,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Teknikler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Ankara:Nobel.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65326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II: Yöntem</a:t>
            </a:r>
            <a:br>
              <a:rPr lang="tr-TR" sz="3200" b="1" dirty="0"/>
            </a:br>
            <a:r>
              <a:rPr lang="tr-TR" sz="3200" b="1" dirty="0"/>
              <a:t>Veriler </a:t>
            </a:r>
            <a:r>
              <a:rPr lang="tr-TR" sz="3200" b="1" dirty="0" smtClean="0"/>
              <a:t>ve Toplanması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000" b="1" dirty="0"/>
              <a:t>Veri Toplama </a:t>
            </a:r>
            <a:r>
              <a:rPr lang="tr-TR" sz="3000" b="1" dirty="0" smtClean="0"/>
              <a:t>Yöntemleri</a:t>
            </a:r>
            <a:r>
              <a:rPr lang="tr-TR" sz="3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tr-TR" sz="3000" dirty="0" smtClean="0"/>
              <a:t>Gözlem</a:t>
            </a:r>
          </a:p>
          <a:p>
            <a:pPr>
              <a:lnSpc>
                <a:spcPct val="150000"/>
              </a:lnSpc>
            </a:pPr>
            <a:r>
              <a:rPr lang="tr-TR" sz="3000" dirty="0" smtClean="0"/>
              <a:t>Görüşme</a:t>
            </a:r>
          </a:p>
          <a:p>
            <a:pPr>
              <a:lnSpc>
                <a:spcPct val="150000"/>
              </a:lnSpc>
            </a:pPr>
            <a:r>
              <a:rPr lang="tr-TR" sz="3000" dirty="0" smtClean="0"/>
              <a:t>Doküman İnceleme</a:t>
            </a:r>
          </a:p>
          <a:p>
            <a:pPr>
              <a:lnSpc>
                <a:spcPct val="150000"/>
              </a:lnSpc>
            </a:pPr>
            <a:r>
              <a:rPr lang="tr-TR" sz="3000" dirty="0"/>
              <a:t>Yazılı Yolla Veri Toplama (Veri Toplama Araçları) </a:t>
            </a:r>
          </a:p>
          <a:p>
            <a:pPr>
              <a:lnSpc>
                <a:spcPct val="150000"/>
              </a:lnSpc>
            </a:pPr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xmlns="" val="1985178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b="1" dirty="0"/>
              <a:t>Bölüm II: Yöntem</a:t>
            </a:r>
            <a:br>
              <a:rPr lang="tr-TR" sz="3200" b="1" dirty="0"/>
            </a:br>
            <a:r>
              <a:rPr lang="tr-TR" sz="3200" b="1" dirty="0"/>
              <a:t>Veriler ve Toplanması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000" dirty="0" smtClean="0"/>
              <a:t>Veri </a:t>
            </a:r>
            <a:r>
              <a:rPr lang="tr-TR" sz="3000" dirty="0"/>
              <a:t>Toplama Araçlarının </a:t>
            </a:r>
            <a:r>
              <a:rPr lang="tr-TR" sz="3000" dirty="0" smtClean="0"/>
              <a:t>Sınıflandırılması</a:t>
            </a:r>
            <a:r>
              <a:rPr lang="tr-TR" sz="3000" dirty="0"/>
              <a:t> </a:t>
            </a:r>
            <a:r>
              <a:rPr lang="tr-TR" sz="3000" dirty="0" smtClean="0"/>
              <a:t>(Maksimum performans testleri, tipik tepki testleri vb.)</a:t>
            </a:r>
          </a:p>
          <a:p>
            <a:pPr>
              <a:lnSpc>
                <a:spcPct val="150000"/>
              </a:lnSpc>
            </a:pPr>
            <a:r>
              <a:rPr lang="tr-TR" sz="3000" dirty="0" smtClean="0"/>
              <a:t>Veri Toplama </a:t>
            </a:r>
            <a:r>
              <a:rPr lang="tr-TR" sz="3000" dirty="0"/>
              <a:t>A</a:t>
            </a:r>
            <a:r>
              <a:rPr lang="tr-TR" sz="3000" dirty="0" smtClean="0"/>
              <a:t>raçlarının </a:t>
            </a:r>
            <a:r>
              <a:rPr lang="tr-TR" sz="3000" dirty="0" err="1" smtClean="0"/>
              <a:t>Psikometrik</a:t>
            </a:r>
            <a:r>
              <a:rPr lang="tr-TR" sz="3000" dirty="0" smtClean="0"/>
              <a:t> Nitelikleri (Güvenirlik</a:t>
            </a:r>
            <a:r>
              <a:rPr lang="tr-TR" sz="3000" dirty="0"/>
              <a:t>, </a:t>
            </a:r>
            <a:r>
              <a:rPr lang="tr-TR" sz="3000" dirty="0" smtClean="0"/>
              <a:t>Geçerlik, Kullanışlılık) </a:t>
            </a:r>
            <a:r>
              <a:rPr lang="tr-TR" sz="3000" dirty="0"/>
              <a:t>vb. </a:t>
            </a:r>
          </a:p>
        </p:txBody>
      </p:sp>
    </p:spTree>
    <p:extLst>
      <p:ext uri="{BB962C8B-B14F-4D97-AF65-F5344CB8AC3E}">
        <p14:creationId xmlns:p14="http://schemas.microsoft.com/office/powerpoint/2010/main" xmlns="" val="1664318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Gözlem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80456"/>
            <a:ext cx="10515600" cy="498130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altLang="tr-TR" sz="3800" dirty="0"/>
              <a:t>Gözlem, bir şeyi iyi anlamak için onun kendi kendine </a:t>
            </a:r>
            <a:r>
              <a:rPr lang="en-US" altLang="tr-TR" sz="3800" dirty="0" smtClean="0"/>
              <a:t>meydana </a:t>
            </a:r>
            <a:r>
              <a:rPr lang="en-US" altLang="tr-TR" sz="3800" dirty="0"/>
              <a:t>çıkan bütün belirtilerini gözden geçirmektir</a:t>
            </a:r>
            <a:r>
              <a:rPr lang="en-US" altLang="tr-TR" sz="3800" dirty="0" smtClean="0"/>
              <a:t>.</a:t>
            </a:r>
            <a:endParaRPr lang="tr-TR" altLang="tr-TR" sz="3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sz="3800" dirty="0"/>
              <a:t>Gözlem Türleri: </a:t>
            </a:r>
            <a:endParaRPr lang="tr-TR" altLang="tr-TR" sz="3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sz="3800" dirty="0" smtClean="0"/>
              <a:t>Fiziki </a:t>
            </a:r>
            <a:r>
              <a:rPr lang="en-US" altLang="tr-TR" sz="3800" dirty="0"/>
              <a:t>Yakınlığa göre;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sz="3800" dirty="0"/>
              <a:t>	- Dışarıdan gözlem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sz="3800" dirty="0"/>
              <a:t>	- Katılarak gözlem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sz="3800" dirty="0" smtClean="0"/>
              <a:t>Gözlemdeki </a:t>
            </a:r>
            <a:r>
              <a:rPr lang="en-US" altLang="tr-TR" sz="3800" dirty="0"/>
              <a:t>sürekliliğe göre;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sz="3800" dirty="0"/>
              <a:t>	- Sürekli gözlem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sz="3800" dirty="0"/>
              <a:t>	- Aralıklı gözlemdir.</a:t>
            </a:r>
            <a:endParaRPr lang="tr-TR" altLang="tr-TR" sz="3800" dirty="0"/>
          </a:p>
          <a:p>
            <a:pPr marL="0" indent="0" algn="just">
              <a:lnSpc>
                <a:spcPct val="150000"/>
              </a:lnSpc>
              <a:buNone/>
            </a:pPr>
            <a:endParaRPr lang="tr-TR" altLang="tr-T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6573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dirty="0" smtClean="0"/>
              <a:t>Görüşme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tr-TR" dirty="0"/>
              <a:t>Sözlü iletişim yoluyla veri toplama tekniğidir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r>
              <a:rPr lang="en-US" altLang="tr-TR" dirty="0"/>
              <a:t>Görüşme</a:t>
            </a:r>
            <a:r>
              <a:rPr lang="tr-TR" altLang="tr-TR" dirty="0"/>
              <a:t>,</a:t>
            </a:r>
            <a:r>
              <a:rPr lang="en-US" altLang="tr-TR" dirty="0"/>
              <a:t> katılanların sayısına göre;</a:t>
            </a:r>
          </a:p>
          <a:p>
            <a:pPr>
              <a:buNone/>
            </a:pPr>
            <a:r>
              <a:rPr lang="tr-TR" altLang="tr-TR" dirty="0"/>
              <a:t>		*</a:t>
            </a:r>
            <a:r>
              <a:rPr lang="en-US" altLang="tr-TR" dirty="0"/>
              <a:t>Bireysel </a:t>
            </a:r>
          </a:p>
          <a:p>
            <a:pPr>
              <a:buNone/>
            </a:pPr>
            <a:r>
              <a:rPr lang="tr-TR" altLang="tr-TR" dirty="0"/>
              <a:t>		*</a:t>
            </a:r>
            <a:r>
              <a:rPr lang="en-US" altLang="tr-TR" dirty="0"/>
              <a:t>Grup </a:t>
            </a:r>
            <a:endParaRPr lang="en-US" altLang="tr-TR" dirty="0" smtClean="0"/>
          </a:p>
          <a:p>
            <a:r>
              <a:rPr lang="en-US" altLang="tr-TR" dirty="0" smtClean="0"/>
              <a:t>Görüşmede uygulanan kuralların katılığına göre</a:t>
            </a:r>
            <a:r>
              <a:rPr lang="tr-TR" altLang="tr-TR" dirty="0" smtClean="0"/>
              <a:t> </a:t>
            </a:r>
            <a:r>
              <a:rPr lang="en-US" altLang="tr-TR" dirty="0" smtClean="0"/>
              <a:t>de;</a:t>
            </a:r>
          </a:p>
          <a:p>
            <a:pPr>
              <a:buNone/>
            </a:pPr>
            <a:r>
              <a:rPr lang="tr-TR" altLang="tr-TR" dirty="0"/>
              <a:t>		*</a:t>
            </a:r>
            <a:r>
              <a:rPr lang="en-US" altLang="tr-TR" dirty="0"/>
              <a:t>Yapılanmamış</a:t>
            </a:r>
            <a:endParaRPr lang="tr-TR" altLang="tr-TR" dirty="0"/>
          </a:p>
          <a:p>
            <a:pPr>
              <a:buNone/>
            </a:pPr>
            <a:r>
              <a:rPr lang="tr-TR" altLang="tr-TR" dirty="0"/>
              <a:t>		*</a:t>
            </a:r>
            <a:r>
              <a:rPr lang="en-US" altLang="tr-TR" dirty="0"/>
              <a:t>Yarı yapılanmış</a:t>
            </a:r>
          </a:p>
          <a:p>
            <a:pPr>
              <a:buNone/>
            </a:pPr>
            <a:r>
              <a:rPr lang="tr-TR" altLang="tr-TR" dirty="0"/>
              <a:t>		*</a:t>
            </a:r>
            <a:r>
              <a:rPr lang="en-US" altLang="tr-TR" dirty="0"/>
              <a:t>Yapılanmış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31747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Doküman </a:t>
            </a:r>
            <a:r>
              <a:rPr lang="tr-TR" dirty="0" smtClean="0"/>
              <a:t>İnceleme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Var olan kayıt ve belgelerden veri  toplama tekniğidir.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Fotoğraf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Film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Plak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Ses ve video kayıtları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Olgular hakkında sonradan yazılmış ve çizilmiş her türlü mektup,rapor, kitap vb. </a:t>
            </a:r>
            <a:endParaRPr lang="tr-TR" dirty="0"/>
          </a:p>
          <a:p>
            <a:pPr marL="0" indent="0" algn="r">
              <a:buNone/>
            </a:pPr>
            <a:endParaRPr lang="tr-TR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tr-TR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tr-TR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Karasar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(2005). </a:t>
            </a:r>
            <a:r>
              <a:rPr lang="tr-TR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Yöntemi:Kavramlar, İlkeler, </a:t>
            </a:r>
            <a:r>
              <a:rPr lang="tr-TR" sz="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Teknikler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Ankara:Nobel.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95916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Yazılı Yolla Veri Toplama (Veri Toplama </a:t>
            </a:r>
            <a:r>
              <a:rPr lang="tr-TR" dirty="0" smtClean="0"/>
              <a:t>Araçları)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Yazılı iletişim yoluyla veri toplama tekniğidir.</a:t>
            </a:r>
          </a:p>
          <a:p>
            <a:pPr marL="0" indent="0">
              <a:buNone/>
            </a:pPr>
            <a:endParaRPr lang="tr-TR" dirty="0" smtClean="0"/>
          </a:p>
          <a:p>
            <a:pPr lvl="4">
              <a:buFont typeface="Wingdings" panose="05000000000000000000" pitchFamily="2" charset="2"/>
              <a:buChar char="Ø"/>
            </a:pPr>
            <a:r>
              <a:rPr lang="tr-TR" sz="2800" dirty="0" smtClean="0"/>
              <a:t>Mektup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tr-TR" sz="2800" dirty="0" smtClean="0"/>
              <a:t>Anket 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tr-TR" sz="2800" dirty="0" smtClean="0"/>
              <a:t>Yazılı Testler</a:t>
            </a:r>
          </a:p>
          <a:p>
            <a:pPr lvl="4">
              <a:buFont typeface="Wingdings" panose="05000000000000000000" pitchFamily="2" charset="2"/>
              <a:buChar char="Ø"/>
            </a:pPr>
            <a:endParaRPr lang="tr-TR" sz="2800" dirty="0" smtClean="0"/>
          </a:p>
          <a:p>
            <a:r>
              <a:rPr lang="tr-TR" dirty="0" smtClean="0"/>
              <a:t>Araştırmacı ile kaynak kişiler arasındaki iletişimin, yalnızca karşılıklı yazışma ile yapılması bu tekniğin bir özelliğidir.</a:t>
            </a:r>
          </a:p>
          <a:p>
            <a:pPr marL="0" indent="0" algn="r">
              <a:buNone/>
            </a:pPr>
            <a:endParaRPr lang="tr-TR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tr-TR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Karasar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(2005). </a:t>
            </a:r>
            <a:r>
              <a:rPr lang="tr-TR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Yöntemi:Kavramlar, İlkeler, Teknikler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Ankara:Nobel.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5683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 Toplama Araçlarının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Ölçülmek istenen özelliğin doğasına </a:t>
            </a:r>
            <a:r>
              <a:rPr lang="tr-TR" dirty="0" smtClean="0"/>
              <a:t>göre</a:t>
            </a:r>
          </a:p>
          <a:p>
            <a:r>
              <a:rPr lang="tr-TR" dirty="0"/>
              <a:t>Ölçülmek istenen </a:t>
            </a:r>
            <a:r>
              <a:rPr lang="tr-TR" dirty="0">
                <a:solidFill>
                  <a:srgbClr val="C00000"/>
                </a:solidFill>
              </a:rPr>
              <a:t>özelliğin içeriğine ve bir görevle (task) karşı karşıya </a:t>
            </a:r>
            <a:r>
              <a:rPr lang="tr-TR" dirty="0" smtClean="0">
                <a:solidFill>
                  <a:srgbClr val="C00000"/>
                </a:solidFill>
              </a:rPr>
              <a:t>kalınıp kalınmamasına </a:t>
            </a:r>
            <a:r>
              <a:rPr lang="tr-TR" dirty="0" smtClean="0"/>
              <a:t>göre</a:t>
            </a:r>
          </a:p>
          <a:p>
            <a:r>
              <a:rPr lang="tr-TR" dirty="0">
                <a:solidFill>
                  <a:srgbClr val="C00000"/>
                </a:solidFill>
              </a:rPr>
              <a:t>Ölçme aracının uygulandığı birey sayısına </a:t>
            </a:r>
            <a:r>
              <a:rPr lang="tr-TR" dirty="0" smtClean="0"/>
              <a:t>göre</a:t>
            </a:r>
          </a:p>
          <a:p>
            <a:r>
              <a:rPr lang="tr-TR" dirty="0">
                <a:solidFill>
                  <a:srgbClr val="C00000"/>
                </a:solidFill>
              </a:rPr>
              <a:t>Cevaplama zamanının yeterliği ile maddelerin zorlu</a:t>
            </a:r>
            <a:r>
              <a:rPr lang="tr-TR" dirty="0"/>
              <a:t>ğuna </a:t>
            </a:r>
            <a:r>
              <a:rPr lang="tr-TR" dirty="0" smtClean="0"/>
              <a:t>göre</a:t>
            </a:r>
          </a:p>
          <a:p>
            <a:r>
              <a:rPr lang="tr-TR" dirty="0"/>
              <a:t>Puanlanışlarında, </a:t>
            </a:r>
            <a:r>
              <a:rPr lang="tr-TR" dirty="0">
                <a:solidFill>
                  <a:srgbClr val="C00000"/>
                </a:solidFill>
              </a:rPr>
              <a:t>puanlayıcının özel kanı ve görüşler</a:t>
            </a:r>
            <a:r>
              <a:rPr lang="tr-TR" dirty="0"/>
              <a:t>inin etkisi olup olmadığına </a:t>
            </a:r>
            <a:r>
              <a:rPr lang="tr-TR" dirty="0" smtClean="0"/>
              <a:t>göre</a:t>
            </a:r>
            <a:endParaRPr lang="tr-TR" dirty="0"/>
          </a:p>
          <a:p>
            <a:pPr marL="0" indent="0" algn="r">
              <a:buNone/>
            </a:pPr>
            <a:endParaRPr lang="tr-TR" sz="900" dirty="0" smtClean="0"/>
          </a:p>
          <a:p>
            <a:pPr marL="0" indent="0" algn="r">
              <a:buNone/>
            </a:pPr>
            <a:endParaRPr lang="tr-TR" sz="900" dirty="0"/>
          </a:p>
          <a:p>
            <a:pPr marL="0" indent="0" algn="r">
              <a:buNone/>
            </a:pPr>
            <a:endParaRPr lang="tr-TR" sz="900" dirty="0" smtClean="0"/>
          </a:p>
          <a:p>
            <a:pPr marL="0" indent="0" algn="r">
              <a:buNone/>
            </a:pPr>
            <a:r>
              <a:rPr lang="tr-TR" sz="900" dirty="0" smtClean="0"/>
              <a:t>Erkuş</a:t>
            </a:r>
            <a:r>
              <a:rPr lang="tr-TR" sz="900" dirty="0"/>
              <a:t>, A. (2016). </a:t>
            </a:r>
            <a:r>
              <a:rPr lang="tr-TR" sz="900" i="1" dirty="0"/>
              <a:t>Davranış Bilimleri için Bilimsel Araştırma Süreci </a:t>
            </a:r>
            <a:r>
              <a:rPr lang="tr-TR" sz="900" dirty="0"/>
              <a:t>(3. Baskı). </a:t>
            </a:r>
            <a:r>
              <a:rPr lang="tr-TR" sz="900" dirty="0" smtClean="0"/>
              <a:t>Ankara:Seçkin </a:t>
            </a:r>
            <a:r>
              <a:rPr lang="tr-TR" sz="900" dirty="0"/>
              <a:t>Yayıncılık</a:t>
            </a:r>
          </a:p>
        </p:txBody>
      </p:sp>
    </p:spTree>
    <p:extLst>
      <p:ext uri="{BB962C8B-B14F-4D97-AF65-F5344CB8AC3E}">
        <p14:creationId xmlns:p14="http://schemas.microsoft.com/office/powerpoint/2010/main" xmlns="" val="2707405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 Toplama Araçlarının Psikometrik Nitelikleri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altLang="tr-TR" dirty="0"/>
              <a:t>Ölçme araçlarının nitelikleri değişik kaynaklarda farklı biçimlerde ele alınmasına rağmen, üç başlık altında toplanabilir: </a:t>
            </a: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3200" dirty="0"/>
              <a:t>Geçerlik, </a:t>
            </a: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3200" dirty="0"/>
              <a:t>Güvenirlik</a:t>
            </a: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3200" dirty="0"/>
              <a:t>Kullanışlılık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30876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313</Words>
  <Application>Microsoft Office PowerPoint</Application>
  <PresentationFormat>Özel</PresentationFormat>
  <Paragraphs>72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ÖDE6024  DAVRANIŞ BİLİMLERİNDE İLERİ ARAŞTIRMA</vt:lpstr>
      <vt:lpstr>Bölüm II: Yöntem Veriler ve Toplanması</vt:lpstr>
      <vt:lpstr>Bölüm II: Yöntem Veriler ve Toplanması</vt:lpstr>
      <vt:lpstr>Gözlem</vt:lpstr>
      <vt:lpstr>Görüşme</vt:lpstr>
      <vt:lpstr>Doküman İnceleme</vt:lpstr>
      <vt:lpstr>Yazılı Yolla Veri Toplama (Veri Toplama Araçları)</vt:lpstr>
      <vt:lpstr>Veri Toplama Araçlarının Sınıflandırılması</vt:lpstr>
      <vt:lpstr>Veri Toplama Araçlarının Psikometrik Nitelikleri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ebru</cp:lastModifiedBy>
  <cp:revision>73</cp:revision>
  <dcterms:created xsi:type="dcterms:W3CDTF">2017-05-17T14:13:10Z</dcterms:created>
  <dcterms:modified xsi:type="dcterms:W3CDTF">2018-01-29T17:08:49Z</dcterms:modified>
</cp:coreProperties>
</file>