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abukkaya@gmail.com" TargetMode="External"/><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971550" y="3860800"/>
            <a:ext cx="7407275" cy="1752600"/>
          </a:xfrm>
        </p:spPr>
        <p:txBody>
          <a:bodyPr>
            <a:normAutofit fontScale="92500" lnSpcReduction="10000"/>
          </a:bodyPr>
          <a:lstStyle/>
          <a:p>
            <a:pPr eaLnBrk="1" fontAlgn="auto" hangingPunct="1">
              <a:spcAft>
                <a:spcPts val="0"/>
              </a:spcAft>
              <a:buFont typeface="Wingdings"/>
              <a:buNone/>
              <a:defRPr/>
            </a:pPr>
            <a:r>
              <a:rPr lang="tr-TR" sz="2000" dirty="0" smtClean="0"/>
              <a:t>Prof. Dr. Nilay ÇABUK KAYA</a:t>
            </a:r>
          </a:p>
          <a:p>
            <a:pPr eaLnBrk="1" fontAlgn="auto" hangingPunct="1">
              <a:spcAft>
                <a:spcPts val="0"/>
              </a:spcAft>
              <a:buFont typeface="Wingdings"/>
              <a:buNone/>
              <a:defRPr/>
            </a:pPr>
            <a:r>
              <a:rPr lang="tr-TR" sz="2000" dirty="0" smtClean="0"/>
              <a:t>Ankara Üniversitesi</a:t>
            </a:r>
          </a:p>
          <a:p>
            <a:pPr eaLnBrk="1" fontAlgn="auto" hangingPunct="1">
              <a:spcAft>
                <a:spcPts val="0"/>
              </a:spcAft>
              <a:buFont typeface="Wingdings"/>
              <a:buNone/>
              <a:defRPr/>
            </a:pPr>
            <a:r>
              <a:rPr lang="tr-TR" sz="2000" dirty="0" smtClean="0"/>
              <a:t>Dil ve Tarih-Coğrafya Fakültesi</a:t>
            </a:r>
          </a:p>
          <a:p>
            <a:pPr eaLnBrk="1" fontAlgn="auto" hangingPunct="1">
              <a:spcAft>
                <a:spcPts val="0"/>
              </a:spcAft>
              <a:buFont typeface="Wingdings"/>
              <a:buNone/>
              <a:defRPr/>
            </a:pPr>
            <a:r>
              <a:rPr lang="tr-TR" sz="2000" dirty="0" smtClean="0"/>
              <a:t>Sosyoloji Bölümü</a:t>
            </a:r>
          </a:p>
          <a:p>
            <a:pPr eaLnBrk="1" fontAlgn="auto" hangingPunct="1">
              <a:spcAft>
                <a:spcPts val="0"/>
              </a:spcAft>
              <a:buFont typeface="Wingdings"/>
              <a:buNone/>
              <a:defRPr/>
            </a:pPr>
            <a:r>
              <a:rPr lang="tr-TR" sz="2000" dirty="0" smtClean="0"/>
              <a:t>E-mail: </a:t>
            </a:r>
            <a:r>
              <a:rPr lang="tr-TR" sz="2000" dirty="0" smtClean="0">
                <a:hlinkClick r:id="rId3"/>
              </a:rPr>
              <a:t>cabukkaya@gmail.com</a:t>
            </a:r>
            <a:endParaRPr lang="tr-TR" sz="2000" dirty="0" smtClean="0"/>
          </a:p>
          <a:p>
            <a:pPr eaLnBrk="1" fontAlgn="auto" hangingPunct="1">
              <a:spcAft>
                <a:spcPts val="0"/>
              </a:spcAft>
              <a:buFont typeface="Wingdings"/>
              <a:buNone/>
              <a:defRPr/>
            </a:pPr>
            <a:endParaRPr lang="tr-TR" sz="2000" dirty="0" smtClean="0"/>
          </a:p>
          <a:p>
            <a:pPr eaLnBrk="1" fontAlgn="auto" hangingPunct="1">
              <a:spcAft>
                <a:spcPts val="0"/>
              </a:spcAft>
              <a:buFont typeface="Wingdings"/>
              <a:buNone/>
              <a:defRPr/>
            </a:pPr>
            <a:endParaRPr lang="tr-TR" dirty="0"/>
          </a:p>
        </p:txBody>
      </p:sp>
      <p:sp>
        <p:nvSpPr>
          <p:cNvPr id="4" name="Dikdörtgen 3"/>
          <p:cNvSpPr/>
          <p:nvPr/>
        </p:nvSpPr>
        <p:spPr>
          <a:xfrm>
            <a:off x="1043608" y="1556792"/>
            <a:ext cx="6927663" cy="1754326"/>
          </a:xfrm>
          <a:prstGeom prst="rect">
            <a:avLst/>
          </a:prstGeom>
          <a:noFill/>
        </p:spPr>
        <p:txBody>
          <a:bodyPr>
            <a:spAutoFit/>
          </a:bodyPr>
          <a:lstStyle/>
          <a:p>
            <a:pPr algn="ctr" fontAlgn="auto">
              <a:spcBef>
                <a:spcPts val="0"/>
              </a:spcBef>
              <a:spcAft>
                <a:spcPts val="0"/>
              </a:spcAft>
              <a:defRPr/>
            </a:pPr>
            <a:r>
              <a:rPr lang="tr-TR"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cs typeface="+mn-cs"/>
              </a:rPr>
              <a:t>ÖRGÜTSEL SOSYOLOJİ</a:t>
            </a:r>
          </a:p>
        </p:txBody>
      </p:sp>
    </p:spTree>
  </p:cSld>
  <p:clrMapOvr>
    <a:masterClrMapping/>
  </p:clrMapOvr>
  <p:transition spd="slow">
    <p:fade/>
    <p:sndAc>
      <p:stSnd>
        <p:snd r:embed="rId2"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eaLnBrk="1" hangingPunct="1">
              <a:defRPr/>
            </a:pPr>
            <a:r>
              <a:rPr lang="tr-TR" dirty="0" smtClean="0"/>
              <a:t>Örgütle ilgili teorileri sınıflandırmak için bir şema</a:t>
            </a:r>
            <a:endParaRPr lang="tr-TR" dirty="0"/>
          </a:p>
        </p:txBody>
      </p:sp>
      <p:sp>
        <p:nvSpPr>
          <p:cNvPr id="17411" name="İçerik Yer Tutucusu 2"/>
          <p:cNvSpPr>
            <a:spLocks noGrp="1"/>
          </p:cNvSpPr>
          <p:nvPr>
            <p:ph sz="quarter" idx="1"/>
          </p:nvPr>
        </p:nvSpPr>
        <p:spPr>
          <a:xfrm>
            <a:off x="457200" y="1600200"/>
            <a:ext cx="7467600" cy="4873625"/>
          </a:xfrm>
        </p:spPr>
        <p:txBody>
          <a:bodyPr/>
          <a:lstStyle/>
          <a:p>
            <a:pPr eaLnBrk="1" hangingPunct="1"/>
            <a:r>
              <a:rPr lang="tr-TR" smtClean="0"/>
              <a:t>Rasyonel sistem</a:t>
            </a:r>
          </a:p>
          <a:p>
            <a:pPr eaLnBrk="1" hangingPunct="1"/>
            <a:r>
              <a:rPr lang="tr-TR" smtClean="0"/>
              <a:t>Doğal sistem</a:t>
            </a:r>
          </a:p>
          <a:p>
            <a:pPr eaLnBrk="1" hangingPunct="1"/>
            <a:r>
              <a:rPr lang="tr-TR" smtClean="0"/>
              <a:t>Açık sistem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hangingPunct="1">
              <a:defRPr/>
            </a:pPr>
            <a:r>
              <a:rPr lang="tr-TR" dirty="0" smtClean="0"/>
              <a:t>Rasyonel </a:t>
            </a:r>
            <a:r>
              <a:rPr lang="tr-TR" dirty="0" err="1" smtClean="0"/>
              <a:t>sistem’e</a:t>
            </a:r>
            <a:r>
              <a:rPr lang="tr-TR" dirty="0" smtClean="0"/>
              <a:t> göre örgütler</a:t>
            </a:r>
            <a:endParaRPr lang="tr-TR" dirty="0"/>
          </a:p>
        </p:txBody>
      </p:sp>
      <p:sp>
        <p:nvSpPr>
          <p:cNvPr id="18435" name="İçerik Yer Tutucusu 2"/>
          <p:cNvSpPr>
            <a:spLocks noGrp="1"/>
          </p:cNvSpPr>
          <p:nvPr>
            <p:ph sz="quarter" idx="1"/>
          </p:nvPr>
        </p:nvSpPr>
        <p:spPr>
          <a:xfrm>
            <a:off x="457200" y="1600200"/>
            <a:ext cx="7467600" cy="4873625"/>
          </a:xfrm>
        </p:spPr>
        <p:txBody>
          <a:bodyPr/>
          <a:lstStyle/>
          <a:p>
            <a:pPr eaLnBrk="1" hangingPunct="1"/>
            <a:r>
              <a:rPr lang="tr-TR" smtClean="0"/>
              <a:t>Biçimsel, formal sosyal yapıları olan ve belirli amaçların başarılmasına yönelik topluluklardır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hangingPunct="1">
              <a:defRPr/>
            </a:pPr>
            <a:r>
              <a:rPr lang="tr-TR" dirty="0" smtClean="0"/>
              <a:t>Doğal sisteme göre örgütler;</a:t>
            </a:r>
            <a:endParaRPr lang="tr-TR" dirty="0"/>
          </a:p>
        </p:txBody>
      </p:sp>
      <p:sp>
        <p:nvSpPr>
          <p:cNvPr id="19459" name="İçerik Yer Tutucusu 2"/>
          <p:cNvSpPr>
            <a:spLocks noGrp="1"/>
          </p:cNvSpPr>
          <p:nvPr>
            <p:ph sz="quarter" idx="1"/>
          </p:nvPr>
        </p:nvSpPr>
        <p:spPr>
          <a:xfrm>
            <a:off x="457200" y="1600200"/>
            <a:ext cx="7467600" cy="4873625"/>
          </a:xfrm>
        </p:spPr>
        <p:txBody>
          <a:bodyPr/>
          <a:lstStyle/>
          <a:p>
            <a:pPr eaLnBrk="1" hangingPunct="1"/>
            <a:r>
              <a:rPr lang="tr-TR" smtClean="0"/>
              <a:t>Katılımcıların sistemin sürmesinden dolayı ortak yararı paylaştığı, bu amaca ulaşmak için işbirliğine dayalı faaliyetlerle uğraşanların informel şekilde yapılandığı topluluklardır. </a:t>
            </a:r>
          </a:p>
          <a:p>
            <a:pPr eaLnBrk="1" hangingPunct="1"/>
            <a:endParaRPr lang="tr-T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hangingPunct="1">
              <a:defRPr/>
            </a:pPr>
            <a:r>
              <a:rPr lang="tr-TR" dirty="0" smtClean="0"/>
              <a:t>Açık sisteme göre örgütler; </a:t>
            </a:r>
            <a:endParaRPr lang="tr-TR" dirty="0"/>
          </a:p>
        </p:txBody>
      </p:sp>
      <p:sp>
        <p:nvSpPr>
          <p:cNvPr id="20483" name="İçerik Yer Tutucusu 2"/>
          <p:cNvSpPr>
            <a:spLocks noGrp="1"/>
          </p:cNvSpPr>
          <p:nvPr>
            <p:ph sz="quarter" idx="1"/>
          </p:nvPr>
        </p:nvSpPr>
        <p:spPr>
          <a:xfrm>
            <a:off x="457200" y="1600200"/>
            <a:ext cx="7467600" cy="4873625"/>
          </a:xfrm>
        </p:spPr>
        <p:txBody>
          <a:bodyPr/>
          <a:lstStyle/>
          <a:p>
            <a:pPr eaLnBrk="1" hangingPunct="1"/>
            <a:r>
              <a:rPr lang="tr-TR" smtClean="0"/>
              <a:t>Pazarlıklar yoluyla amaçları oluşturan farklı çıkar gruplarının bir koalisyonudur; koalisyonun yapısı, faaliyetleri ve çıktıları çevresel faktörlerden etkilenir.</a:t>
            </a:r>
          </a:p>
          <a:p>
            <a:pPr eaLnBrk="1" hangingPunct="1"/>
            <a:endParaRPr lang="tr-T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fontAlgn="auto" hangingPunct="1">
              <a:spcAft>
                <a:spcPts val="0"/>
              </a:spcAft>
              <a:defRPr/>
            </a:pPr>
            <a:r>
              <a:rPr lang="tr-TR" dirty="0" smtClean="0"/>
              <a:t>AÇIK BİR SİSTEM OLARAK ÖRGÜT</a:t>
            </a:r>
            <a:endParaRPr lang="tr-TR" dirty="0"/>
          </a:p>
        </p:txBody>
      </p:sp>
      <p:sp>
        <p:nvSpPr>
          <p:cNvPr id="3" name="İçerik Yer Tutucusu 2"/>
          <p:cNvSpPr>
            <a:spLocks noGrp="1"/>
          </p:cNvSpPr>
          <p:nvPr>
            <p:ph sz="quarter" idx="1"/>
          </p:nvPr>
        </p:nvSpPr>
        <p:spPr>
          <a:xfrm>
            <a:off x="457200" y="1600200"/>
            <a:ext cx="7467600" cy="4873625"/>
          </a:xfrm>
        </p:spPr>
        <p:txBody>
          <a:bodyPr>
            <a:normAutofit/>
          </a:bodyPr>
          <a:lstStyle/>
          <a:p>
            <a:pPr marL="274320" indent="-274320" eaLnBrk="1" fontAlgn="auto" hangingPunct="1">
              <a:spcAft>
                <a:spcPts val="0"/>
              </a:spcAft>
              <a:buFont typeface="Wingdings"/>
              <a:buChar char=""/>
              <a:defRPr/>
            </a:pPr>
            <a:r>
              <a:rPr lang="tr-TR" dirty="0" smtClean="0"/>
              <a:t>Bir örgüt karşısında olduğumuzu nasıl anlayacağız?</a:t>
            </a:r>
          </a:p>
          <a:p>
            <a:pPr marL="274320" indent="-274320" eaLnBrk="1" fontAlgn="auto" hangingPunct="1">
              <a:spcAft>
                <a:spcPts val="0"/>
              </a:spcAft>
              <a:buFont typeface="Wingdings"/>
              <a:buChar char=""/>
              <a:defRPr/>
            </a:pPr>
            <a:r>
              <a:rPr lang="tr-TR" dirty="0" smtClean="0"/>
              <a:t>Örgütün sınırları </a:t>
            </a:r>
            <a:r>
              <a:rPr lang="tr-TR" dirty="0" err="1" smtClean="0"/>
              <a:t>neledir</a:t>
            </a:r>
            <a:r>
              <a:rPr lang="tr-TR" dirty="0" smtClean="0"/>
              <a:t>?</a:t>
            </a:r>
          </a:p>
          <a:p>
            <a:pPr marL="274320" indent="-274320" eaLnBrk="1" fontAlgn="auto" hangingPunct="1">
              <a:spcAft>
                <a:spcPts val="0"/>
              </a:spcAft>
              <a:buFont typeface="Wingdings"/>
              <a:buChar char=""/>
              <a:defRPr/>
            </a:pPr>
            <a:r>
              <a:rPr lang="tr-TR" dirty="0" smtClean="0"/>
              <a:t>Hangi davranışlar örgüte aittir ve hangileri örgüt dışındadır?</a:t>
            </a:r>
          </a:p>
          <a:p>
            <a:pPr marL="0" indent="0" eaLnBrk="1" fontAlgn="auto" hangingPunct="1">
              <a:spcAft>
                <a:spcPts val="0"/>
              </a:spcAft>
              <a:buFont typeface="Wingdings"/>
              <a:buNone/>
              <a:defRPr/>
            </a:pPr>
            <a:endParaRPr lang="tr-TR" dirty="0"/>
          </a:p>
          <a:p>
            <a:pPr marL="0" indent="0" eaLnBrk="1" fontAlgn="auto" hangingPunct="1">
              <a:spcAft>
                <a:spcPts val="0"/>
              </a:spcAft>
              <a:buFont typeface="Wingdings"/>
              <a:buNone/>
              <a:defRPr/>
            </a:pPr>
            <a:r>
              <a:rPr lang="tr-TR" dirty="0" smtClean="0"/>
              <a:t>.</a:t>
            </a:r>
            <a:endParaRPr lang="tr-TR" dirty="0"/>
          </a:p>
        </p:txBody>
      </p:sp>
      <p:sp>
        <p:nvSpPr>
          <p:cNvPr id="4" name="Yuvarlatılmış Dikdörtgen 3"/>
          <p:cNvSpPr/>
          <p:nvPr/>
        </p:nvSpPr>
        <p:spPr>
          <a:xfrm>
            <a:off x="686177" y="3780751"/>
            <a:ext cx="7128792" cy="2304256"/>
          </a:xfrm>
          <a:prstGeom prst="roundRect">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tr-TR" b="1" dirty="0"/>
              <a:t>Tüm bu sorulara yanıt vermek için örgütleri birer açık sistem olarak görmek ve elde edilen çıktıyı, sistemi yeniden harekete geçirecek bir girdi olarak kullanan </a:t>
            </a:r>
            <a:r>
              <a:rPr lang="tr-TR" b="1" dirty="0" err="1"/>
              <a:t>enerjisel</a:t>
            </a:r>
            <a:r>
              <a:rPr lang="tr-TR" b="1" dirty="0"/>
              <a:t> girdi-dönüşüm-çıktı sistemi olarak tanımlamak gerekmektedir</a:t>
            </a:r>
          </a:p>
        </p:txBody>
      </p:sp>
    </p:spTree>
  </p:cSld>
  <p:clrMapOvr>
    <a:masterClrMapping/>
  </p:clrMapOvr>
  <p:transition spd="slow">
    <p:pull/>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eaLnBrk="1" hangingPunct="1">
              <a:defRPr/>
            </a:pPr>
            <a:r>
              <a:rPr lang="tr-TR" dirty="0" smtClean="0"/>
              <a:t>Richard </a:t>
            </a:r>
            <a:r>
              <a:rPr lang="tr-TR" dirty="0" err="1" smtClean="0"/>
              <a:t>Hall’un</a:t>
            </a:r>
            <a:r>
              <a:rPr lang="tr-TR" dirty="0" smtClean="0"/>
              <a:t> Tanımına göre örgüt; </a:t>
            </a:r>
            <a:endParaRPr lang="tr-TR" dirty="0"/>
          </a:p>
        </p:txBody>
      </p:sp>
      <p:sp>
        <p:nvSpPr>
          <p:cNvPr id="22531" name="İçerik Yer Tutucusu 2"/>
          <p:cNvSpPr>
            <a:spLocks noGrp="1"/>
          </p:cNvSpPr>
          <p:nvPr>
            <p:ph sz="quarter" idx="1"/>
          </p:nvPr>
        </p:nvSpPr>
        <p:spPr>
          <a:xfrm>
            <a:off x="457200" y="1600200"/>
            <a:ext cx="7467600" cy="4873625"/>
          </a:xfrm>
        </p:spPr>
        <p:txBody>
          <a:bodyPr/>
          <a:lstStyle/>
          <a:p>
            <a:pPr eaLnBrk="1" hangingPunct="1"/>
            <a:r>
              <a:rPr lang="tr-TR" smtClean="0"/>
              <a:t>Bir sınırı, normatif düzeni (kurallar), otorite sırası (hiyerarşi), iletişim sistemleri, üyelerin koordinasyonuyla ilgili sistemleri (prosedürler) olan bir topluluktur. </a:t>
            </a:r>
          </a:p>
          <a:p>
            <a:pPr eaLnBrk="1" hangingPunct="1"/>
            <a:r>
              <a:rPr lang="tr-TR" smtClean="0"/>
              <a:t>Bu topluluk süreklidir, amaçları ve bunlarla ilgili faaliyetleri vardır, faaliyetleri örgüt üyeleri, örgütün kendisi ve toplum için bazı sonuçlar yaratır.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288" y="333375"/>
            <a:ext cx="7467600" cy="1143000"/>
          </a:xfrm>
        </p:spPr>
        <p:txBody>
          <a:bodyPr>
            <a:normAutofit/>
          </a:bodyPr>
          <a:lstStyle/>
          <a:p>
            <a:pPr eaLnBrk="1" fontAlgn="auto" hangingPunct="1">
              <a:spcAft>
                <a:spcPts val="0"/>
              </a:spcAft>
              <a:defRPr/>
            </a:pPr>
            <a:r>
              <a:rPr lang="tr-TR" dirty="0" smtClean="0"/>
              <a:t>ÖRGÜTSEL SOSYOLOJİNİN KAPSAMI</a:t>
            </a:r>
            <a:endParaRPr lang="tr-TR" dirty="0"/>
          </a:p>
        </p:txBody>
      </p:sp>
      <p:sp>
        <p:nvSpPr>
          <p:cNvPr id="3" name="İçerik Yer Tutucusu 2"/>
          <p:cNvSpPr>
            <a:spLocks noGrp="1"/>
          </p:cNvSpPr>
          <p:nvPr>
            <p:ph sz="quarter" idx="1"/>
          </p:nvPr>
        </p:nvSpPr>
        <p:spPr>
          <a:xfrm>
            <a:off x="457200" y="1600200"/>
            <a:ext cx="7467600" cy="4873625"/>
          </a:xfrm>
        </p:spPr>
        <p:txBody>
          <a:bodyPr>
            <a:normAutofit/>
          </a:bodyPr>
          <a:lstStyle/>
          <a:p>
            <a:pPr marL="274320" indent="-274320" eaLnBrk="1" fontAlgn="auto" hangingPunct="1">
              <a:spcAft>
                <a:spcPts val="0"/>
              </a:spcAft>
              <a:buFont typeface="Wingdings"/>
              <a:buChar char=""/>
              <a:defRPr/>
            </a:pPr>
            <a:r>
              <a:rPr lang="tr-TR" dirty="0"/>
              <a:t>Örgüt sosyolojisinin başlıca ilgi konuları </a:t>
            </a:r>
            <a:r>
              <a:rPr lang="tr-TR" dirty="0" smtClean="0"/>
              <a:t>arasında;</a:t>
            </a:r>
          </a:p>
          <a:p>
            <a:pPr marL="274320" indent="-274320" eaLnBrk="1" fontAlgn="auto" hangingPunct="1">
              <a:spcAft>
                <a:spcPts val="0"/>
              </a:spcAft>
              <a:buFont typeface="Wingdings"/>
              <a:buChar char=""/>
              <a:defRPr/>
            </a:pPr>
            <a:r>
              <a:rPr lang="tr-TR" dirty="0" smtClean="0"/>
              <a:t> </a:t>
            </a:r>
            <a:r>
              <a:rPr lang="tr-TR" dirty="0"/>
              <a:t>örgüt kuramları,</a:t>
            </a:r>
          </a:p>
          <a:p>
            <a:pPr marL="274320" indent="-274320" eaLnBrk="1" fontAlgn="auto" hangingPunct="1">
              <a:spcAft>
                <a:spcPts val="0"/>
              </a:spcAft>
              <a:buFont typeface="Wingdings"/>
              <a:buChar char=""/>
              <a:defRPr/>
            </a:pPr>
            <a:r>
              <a:rPr lang="tr-TR" dirty="0"/>
              <a:t>örgüt çevre etkileşimleri</a:t>
            </a:r>
            <a:r>
              <a:rPr lang="tr-TR" dirty="0" smtClean="0"/>
              <a:t>,</a:t>
            </a:r>
          </a:p>
          <a:p>
            <a:pPr marL="274320" indent="-274320" eaLnBrk="1" fontAlgn="auto" hangingPunct="1">
              <a:spcAft>
                <a:spcPts val="0"/>
              </a:spcAft>
              <a:buFont typeface="Wingdings"/>
              <a:buChar char=""/>
              <a:defRPr/>
            </a:pPr>
            <a:r>
              <a:rPr lang="tr-TR" dirty="0" smtClean="0"/>
              <a:t> </a:t>
            </a:r>
            <a:r>
              <a:rPr lang="tr-TR" dirty="0"/>
              <a:t>örgütsel çatışma </a:t>
            </a:r>
            <a:endParaRPr lang="tr-TR" dirty="0" smtClean="0"/>
          </a:p>
          <a:p>
            <a:pPr marL="274320" indent="-274320" eaLnBrk="1" fontAlgn="auto" hangingPunct="1">
              <a:spcAft>
                <a:spcPts val="0"/>
              </a:spcAft>
              <a:buFont typeface="Wingdings"/>
              <a:buChar char=""/>
              <a:defRPr/>
            </a:pPr>
            <a:r>
              <a:rPr lang="tr-TR" dirty="0" smtClean="0"/>
              <a:t>örgütsel </a:t>
            </a:r>
            <a:r>
              <a:rPr lang="tr-TR" dirty="0"/>
              <a:t>iletişim ve</a:t>
            </a:r>
          </a:p>
          <a:p>
            <a:pPr marL="274320" indent="-274320" eaLnBrk="1" fontAlgn="auto" hangingPunct="1">
              <a:spcAft>
                <a:spcPts val="0"/>
              </a:spcAft>
              <a:buFont typeface="Wingdings"/>
              <a:buChar char=""/>
              <a:defRPr/>
            </a:pPr>
            <a:r>
              <a:rPr lang="tr-TR" dirty="0"/>
              <a:t>örgütlerin yönetimine ilişkin diğer konular sayılabilir</a:t>
            </a:r>
            <a:r>
              <a:rPr lang="tr-TR" dirty="0" smtClean="0"/>
              <a:t>.</a:t>
            </a:r>
          </a:p>
          <a:p>
            <a:pPr marL="0" indent="0" eaLnBrk="1" fontAlgn="auto" hangingPunct="1">
              <a:spcAft>
                <a:spcPts val="0"/>
              </a:spcAft>
              <a:buFont typeface="Wingdings"/>
              <a:buNone/>
              <a:defRPr/>
            </a:pPr>
            <a:r>
              <a:rPr lang="tr-TR" dirty="0" smtClean="0"/>
              <a:t>Örgüt </a:t>
            </a:r>
            <a:r>
              <a:rPr lang="tr-TR" dirty="0"/>
              <a:t>sosyolojisinin konularını </a:t>
            </a:r>
            <a:r>
              <a:rPr lang="tr-TR" dirty="0" smtClean="0"/>
              <a:t>yönetsel</a:t>
            </a:r>
            <a:r>
              <a:rPr lang="tr-TR" dirty="0"/>
              <a:t> </a:t>
            </a:r>
            <a:r>
              <a:rPr lang="tr-TR" dirty="0" smtClean="0"/>
              <a:t>işlev </a:t>
            </a:r>
            <a:r>
              <a:rPr lang="tr-TR" dirty="0"/>
              <a:t>açısından ele almakla </a:t>
            </a:r>
            <a:r>
              <a:rPr lang="tr-TR" dirty="0" smtClean="0"/>
              <a:t>da uygulamaya </a:t>
            </a:r>
            <a:r>
              <a:rPr lang="tr-TR" dirty="0"/>
              <a:t>yönelik bir bilimsel </a:t>
            </a:r>
            <a:r>
              <a:rPr lang="tr-TR" dirty="0" smtClean="0"/>
              <a:t>çalışma yapmış </a:t>
            </a:r>
            <a:r>
              <a:rPr lang="tr-TR" dirty="0"/>
              <a:t>oluyoruz.</a:t>
            </a:r>
          </a:p>
        </p:txBody>
      </p:sp>
    </p:spTree>
  </p:cSld>
  <p:clrMapOvr>
    <a:masterClrMapping/>
  </p:clrMapOvr>
  <p:transition spd="slow">
    <p:pull/>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çerik Yer Tutucusu 2"/>
          <p:cNvSpPr>
            <a:spLocks noGrp="1"/>
          </p:cNvSpPr>
          <p:nvPr>
            <p:ph sz="quarter" idx="1"/>
          </p:nvPr>
        </p:nvSpPr>
        <p:spPr>
          <a:xfrm>
            <a:off x="468313" y="476250"/>
            <a:ext cx="7456487" cy="5997575"/>
          </a:xfrm>
        </p:spPr>
        <p:txBody>
          <a:bodyPr/>
          <a:lstStyle/>
          <a:p>
            <a:pPr eaLnBrk="1" hangingPunct="1"/>
            <a:endParaRPr lang="tr-TR" altLang="tr-TR" smtClean="0"/>
          </a:p>
          <a:p>
            <a:pPr eaLnBrk="1" hangingPunct="1"/>
            <a:r>
              <a:rPr lang="tr-TR" altLang="tr-TR" smtClean="0"/>
              <a:t>Günümüzde örgütler,  varlıklarını uzun vadede sürdürebilmeleri, yerel ve küresel pazarlarda rekabet edebilirlikleri ve paylarını artırabilmeleri, üretim teknolojileri yanı sıra üretim ve yönetim süreçlerinde insanı bir anlayışa sahip olmalarıyla çok yakından ilişkilidir</a:t>
            </a:r>
          </a:p>
          <a:p>
            <a:pPr eaLnBrk="1" hangingPunct="1"/>
            <a:endParaRPr lang="tr-TR" altLang="tr-TR" smtClean="0"/>
          </a:p>
        </p:txBody>
      </p:sp>
    </p:spTree>
  </p:cSld>
  <p:clrMapOvr>
    <a:masterClrMapping/>
  </p:clrMapOvr>
  <p:transition spd="slow">
    <p:pull/>
    <p:sndAc>
      <p:stSnd>
        <p:snd r:embed="rId2" name="typ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fontAlgn="auto" hangingPunct="1">
              <a:spcAft>
                <a:spcPts val="0"/>
              </a:spcAft>
              <a:defRPr/>
            </a:pPr>
            <a:r>
              <a:rPr lang="tr-TR" sz="2800" dirty="0" smtClean="0"/>
              <a:t>Modern Toplum, ÖRGÜTLER VE İNSAN</a:t>
            </a:r>
            <a:endParaRPr lang="tr-TR" sz="2800" dirty="0"/>
          </a:p>
        </p:txBody>
      </p:sp>
      <p:sp>
        <p:nvSpPr>
          <p:cNvPr id="3" name="İçerik Yer Tutucusu 2"/>
          <p:cNvSpPr>
            <a:spLocks noGrp="1"/>
          </p:cNvSpPr>
          <p:nvPr>
            <p:ph sz="quarter" idx="1"/>
          </p:nvPr>
        </p:nvSpPr>
        <p:spPr>
          <a:xfrm>
            <a:off x="457200" y="1600200"/>
            <a:ext cx="7467600" cy="4873625"/>
          </a:xfrm>
        </p:spPr>
        <p:txBody>
          <a:bodyPr>
            <a:normAutofit/>
          </a:bodyPr>
          <a:lstStyle/>
          <a:p>
            <a:pPr marL="274320" indent="-274320" eaLnBrk="1" fontAlgn="auto" hangingPunct="1">
              <a:spcAft>
                <a:spcPts val="0"/>
              </a:spcAft>
              <a:buFont typeface="Wingdings"/>
              <a:buChar char=""/>
              <a:defRPr/>
            </a:pPr>
            <a:r>
              <a:rPr lang="tr-TR" dirty="0" smtClean="0"/>
              <a:t>Modern toplumda </a:t>
            </a:r>
            <a:r>
              <a:rPr lang="tr-TR" dirty="0"/>
              <a:t>insan kendini pazarlamak </a:t>
            </a:r>
            <a:r>
              <a:rPr lang="tr-TR" dirty="0" smtClean="0"/>
              <a:t>durumunda kalıyor</a:t>
            </a:r>
            <a:r>
              <a:rPr lang="tr-TR" dirty="0"/>
              <a:t>. Bu nedenle de kendini acımasız bir yarışma ortamına </a:t>
            </a:r>
            <a:r>
              <a:rPr lang="tr-TR" dirty="0" smtClean="0"/>
              <a:t>sokuyor. Evrensel </a:t>
            </a:r>
            <a:r>
              <a:rPr lang="tr-TR" dirty="0"/>
              <a:t>düzeyde egemen kültür bireyin bir </a:t>
            </a:r>
            <a:r>
              <a:rPr lang="tr-TR" dirty="0" smtClean="0"/>
              <a:t>işi diğerlerinden </a:t>
            </a:r>
            <a:r>
              <a:rPr lang="tr-TR" dirty="0"/>
              <a:t>daha iyi yapmasını ödüllendirmeye dönük bir kültürdür.</a:t>
            </a:r>
          </a:p>
          <a:p>
            <a:pPr marL="274320" indent="-274320" eaLnBrk="1" fontAlgn="auto" hangingPunct="1">
              <a:spcAft>
                <a:spcPts val="0"/>
              </a:spcAft>
              <a:buFont typeface="Wingdings"/>
              <a:buChar char=""/>
              <a:defRPr/>
            </a:pPr>
            <a:r>
              <a:rPr lang="tr-TR" dirty="0"/>
              <a:t>Öte yandan, </a:t>
            </a:r>
            <a:r>
              <a:rPr lang="tr-TR" dirty="0" smtClean="0"/>
              <a:t>günümü</a:t>
            </a:r>
            <a:r>
              <a:rPr lang="tr-TR" dirty="0"/>
              <a:t>z</a:t>
            </a:r>
            <a:r>
              <a:rPr lang="tr-TR" dirty="0" smtClean="0"/>
              <a:t> örgütleri başarılı </a:t>
            </a:r>
            <a:r>
              <a:rPr lang="tr-TR" dirty="0"/>
              <a:t>bir yönetim için de kendini </a:t>
            </a:r>
            <a:r>
              <a:rPr lang="tr-TR" dirty="0" smtClean="0"/>
              <a:t>gerçekleştirmiş, gerilimlerini </a:t>
            </a:r>
            <a:r>
              <a:rPr lang="tr-TR" dirty="0"/>
              <a:t>yönetebilen yaratıcı </a:t>
            </a:r>
            <a:r>
              <a:rPr lang="tr-TR" dirty="0" smtClean="0"/>
              <a:t>insanlara gereksinim </a:t>
            </a:r>
            <a:r>
              <a:rPr lang="tr-TR" dirty="0"/>
              <a:t>duyuluyor.</a:t>
            </a:r>
          </a:p>
          <a:p>
            <a:pPr marL="0" indent="0" eaLnBrk="1" fontAlgn="auto" hangingPunct="1">
              <a:spcAft>
                <a:spcPts val="0"/>
              </a:spcAft>
              <a:buFont typeface="Wingdings"/>
              <a:buNone/>
              <a:defRPr/>
            </a:pPr>
            <a:endParaRPr lang="tr-TR" dirty="0"/>
          </a:p>
        </p:txBody>
      </p:sp>
    </p:spTree>
  </p:cSld>
  <p:clrMapOvr>
    <a:masterClrMapping/>
  </p:clrMapOvr>
  <p:transition spd="slow">
    <p:pull/>
    <p:sndAc>
      <p:stSnd>
        <p:snd r:embed="rId2" name="coin.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39750" y="692150"/>
            <a:ext cx="7385050" cy="5781675"/>
          </a:xfrm>
        </p:spPr>
        <p:txBody>
          <a:bodyPr>
            <a:normAutofit fontScale="92500"/>
          </a:bodyPr>
          <a:lstStyle/>
          <a:p>
            <a:pPr marL="274320" indent="-274320" eaLnBrk="1" fontAlgn="auto" hangingPunct="1">
              <a:spcAft>
                <a:spcPts val="0"/>
              </a:spcAft>
              <a:buFont typeface="Wingdings"/>
              <a:buChar char=""/>
              <a:defRPr/>
            </a:pPr>
            <a:r>
              <a:rPr lang="tr-TR" dirty="0"/>
              <a:t>Günümüzde çoğu kişiler yabancılaşma, diğer </a:t>
            </a:r>
            <a:r>
              <a:rPr lang="tr-TR" dirty="0" smtClean="0"/>
              <a:t>insanlardan soyutlanmış </a:t>
            </a:r>
            <a:r>
              <a:rPr lang="tr-TR" dirty="0"/>
              <a:t>olma ve bürokratik yapılar içinde yakın ilişkiler </a:t>
            </a:r>
            <a:r>
              <a:rPr lang="tr-TR" dirty="0" smtClean="0"/>
              <a:t>kuramamaktan yakınmaktadırlar.</a:t>
            </a:r>
          </a:p>
          <a:p>
            <a:pPr marL="274320" indent="-274320" eaLnBrk="1" fontAlgn="auto" hangingPunct="1">
              <a:spcAft>
                <a:spcPts val="0"/>
              </a:spcAft>
              <a:buFont typeface="Wingdings"/>
              <a:buChar char=""/>
              <a:defRPr/>
            </a:pPr>
            <a:r>
              <a:rPr lang="tr-TR" dirty="0"/>
              <a:t>Değişme hızı insanları doğruyu yanlıştan </a:t>
            </a:r>
            <a:r>
              <a:rPr lang="tr-TR" dirty="0" smtClean="0"/>
              <a:t>ayırmalarına olanak </a:t>
            </a:r>
            <a:r>
              <a:rPr lang="tr-TR" dirty="0"/>
              <a:t>bırakmadan karar vermeye zorlamaktadır. Bu ise, </a:t>
            </a:r>
            <a:r>
              <a:rPr lang="tr-TR" dirty="0" smtClean="0"/>
              <a:t>insanların (ve </a:t>
            </a:r>
            <a:r>
              <a:rPr lang="tr-TR" dirty="0"/>
              <a:t>hem de kurumların) kimlik bunalımı kapsamında </a:t>
            </a:r>
            <a:r>
              <a:rPr lang="tr-TR" dirty="0" smtClean="0"/>
              <a:t>gerilimlerinin temel </a:t>
            </a:r>
            <a:r>
              <a:rPr lang="tr-TR" dirty="0"/>
              <a:t>kaynaklarından biri olmaktadır.</a:t>
            </a:r>
          </a:p>
          <a:p>
            <a:pPr marL="274320" indent="-274320" eaLnBrk="1" fontAlgn="auto" hangingPunct="1">
              <a:spcAft>
                <a:spcPts val="0"/>
              </a:spcAft>
              <a:buFont typeface="Wingdings"/>
              <a:buChar char=""/>
              <a:defRPr/>
            </a:pPr>
            <a:r>
              <a:rPr lang="tr-TR" dirty="0"/>
              <a:t>Bütün bu ve benzeri koşullar tüm bireylerin toplumsal </a:t>
            </a:r>
            <a:r>
              <a:rPr lang="tr-TR" dirty="0" smtClean="0"/>
              <a:t>ve yönetsel </a:t>
            </a:r>
            <a:r>
              <a:rPr lang="tr-TR" dirty="0"/>
              <a:t>yaşama katılımda bulunduğu bir endüstriyel </a:t>
            </a:r>
            <a:r>
              <a:rPr lang="tr-TR" dirty="0" smtClean="0"/>
              <a:t>demokrasi ve </a:t>
            </a:r>
            <a:r>
              <a:rPr lang="tr-TR" dirty="0"/>
              <a:t>bürokratik yönetime karşılık insana önem veren yönetim </a:t>
            </a:r>
            <a:r>
              <a:rPr lang="tr-TR" dirty="0" smtClean="0"/>
              <a:t>gereğine ilişkin </a:t>
            </a:r>
            <a:r>
              <a:rPr lang="tr-TR" dirty="0"/>
              <a:t>talepleri artırmakta, bu talepleri her zamankinden daha </a:t>
            </a:r>
            <a:r>
              <a:rPr lang="tr-TR" dirty="0" smtClean="0"/>
              <a:t>önemli bir </a:t>
            </a:r>
            <a:r>
              <a:rPr lang="tr-TR" dirty="0"/>
              <a:t>hale getirmektedir</a:t>
            </a:r>
          </a:p>
          <a:p>
            <a:pPr marL="274320" indent="-274320" eaLnBrk="1" fontAlgn="auto" hangingPunct="1">
              <a:spcAft>
                <a:spcPts val="0"/>
              </a:spcAft>
              <a:buFont typeface="Wingdings"/>
              <a:buChar char=""/>
              <a:defRPr/>
            </a:pPr>
            <a:endParaRPr lang="tr-TR" dirty="0"/>
          </a:p>
          <a:p>
            <a:pPr marL="274320" indent="-274320" eaLnBrk="1" fontAlgn="auto" hangingPunct="1">
              <a:spcAft>
                <a:spcPts val="0"/>
              </a:spcAft>
              <a:buFont typeface="Wingdings"/>
              <a:buChar char=""/>
              <a:defRPr/>
            </a:pPr>
            <a:endParaRPr lang="tr-TR" dirty="0"/>
          </a:p>
        </p:txBody>
      </p:sp>
    </p:spTree>
  </p:cSld>
  <p:clrMapOvr>
    <a:masterClrMapping/>
  </p:clrMapOvr>
  <p:transition spd="slow">
    <p:pull/>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çerik Yer Tutucusu 2"/>
          <p:cNvSpPr>
            <a:spLocks noGrp="1"/>
          </p:cNvSpPr>
          <p:nvPr>
            <p:ph sz="quarter" idx="1"/>
          </p:nvPr>
        </p:nvSpPr>
        <p:spPr>
          <a:xfrm>
            <a:off x="900113" y="1773238"/>
            <a:ext cx="7024687" cy="4700587"/>
          </a:xfrm>
        </p:spPr>
        <p:txBody>
          <a:bodyPr/>
          <a:lstStyle/>
          <a:p>
            <a:pPr eaLnBrk="1" hangingPunct="1"/>
            <a:r>
              <a:rPr lang="tr-TR" altLang="tr-TR" smtClean="0"/>
              <a:t>İçinde yaşadığımız sanayileşmiş ve daha da sanayileşme ve tüketim ve enformasyon toplumu olma doğrultusunda gelişen toplumun amacı ile, insanın giderek kendini gerçekleştirme yolunda olması birbiriyle çelişir görünüyor.</a:t>
            </a:r>
          </a:p>
          <a:p>
            <a:pPr eaLnBrk="1" hangingPunct="1"/>
            <a:endParaRPr lang="tr-TR" altLang="tr-TR" smtClean="0"/>
          </a:p>
        </p:txBody>
      </p:sp>
    </p:spTree>
  </p:cSld>
  <p:clrMapOvr>
    <a:masterClrMapping/>
  </p:clrMapOvr>
  <p:transition spd="slow">
    <p:pull/>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fontAlgn="auto" hangingPunct="1">
              <a:spcAft>
                <a:spcPts val="0"/>
              </a:spcAft>
              <a:defRPr/>
            </a:pPr>
            <a:r>
              <a:rPr lang="tr-TR" dirty="0" smtClean="0"/>
              <a:t>ÖRGÜT VE TEMEL KAVRAMLAR</a:t>
            </a:r>
            <a:endParaRPr lang="tr-TR" dirty="0"/>
          </a:p>
        </p:txBody>
      </p:sp>
      <p:sp>
        <p:nvSpPr>
          <p:cNvPr id="14339" name="İçerik Yer Tutucusu 2"/>
          <p:cNvSpPr>
            <a:spLocks noGrp="1"/>
          </p:cNvSpPr>
          <p:nvPr>
            <p:ph sz="quarter" idx="1"/>
          </p:nvPr>
        </p:nvSpPr>
        <p:spPr>
          <a:xfrm>
            <a:off x="457200" y="1600200"/>
            <a:ext cx="7467600" cy="4873625"/>
          </a:xfrm>
        </p:spPr>
        <p:txBody>
          <a:bodyPr/>
          <a:lstStyle/>
          <a:p>
            <a:pPr eaLnBrk="1" hangingPunct="1"/>
            <a:r>
              <a:rPr lang="tr-TR" altLang="tr-TR" smtClean="0"/>
              <a:t>Örgütler yaşamımızın her yönünü kapsamıştır. </a:t>
            </a:r>
          </a:p>
          <a:p>
            <a:pPr eaLnBrk="1" hangingPunct="1"/>
            <a:r>
              <a:rPr lang="tr-TR" altLang="tr-TR" smtClean="0"/>
              <a:t>Çeşitli nedenlerle çoğuyla ilişkimiz vardır.</a:t>
            </a:r>
          </a:p>
          <a:p>
            <a:pPr eaLnBrk="1" hangingPunct="1"/>
            <a:r>
              <a:rPr lang="tr-TR" altLang="tr-TR" smtClean="0"/>
              <a:t>Yaşamımızın büyük bir bölümü örgütlerde geçer ya da onlardan etkileniriz.</a:t>
            </a:r>
          </a:p>
          <a:p>
            <a:pPr eaLnBrk="1" hangingPunct="1"/>
            <a:r>
              <a:rPr lang="tr-TR" altLang="tr-TR" smtClean="0"/>
              <a:t>Bir örgütün varlık nedeni, belirli amaçların ancak birden fazla kişi ile ve bir grup olarak gerçekleştirebilmesidir.</a:t>
            </a:r>
          </a:p>
        </p:txBody>
      </p:sp>
    </p:spTree>
  </p:cSld>
  <p:clrMapOvr>
    <a:masterClrMapping/>
  </p:clrMapOvr>
  <p:transition spd="slow">
    <p:pull/>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hangingPunct="1">
              <a:defRPr/>
            </a:pPr>
            <a:r>
              <a:rPr lang="tr-TR" dirty="0" smtClean="0"/>
              <a:t>Örgütleri tanımlama çabaları</a:t>
            </a:r>
            <a:endParaRPr lang="tr-TR" dirty="0"/>
          </a:p>
        </p:txBody>
      </p:sp>
      <p:sp>
        <p:nvSpPr>
          <p:cNvPr id="15363" name="İçerik Yer Tutucusu 2"/>
          <p:cNvSpPr>
            <a:spLocks noGrp="1"/>
          </p:cNvSpPr>
          <p:nvPr>
            <p:ph sz="quarter" idx="1"/>
          </p:nvPr>
        </p:nvSpPr>
        <p:spPr>
          <a:xfrm>
            <a:off x="457200" y="1600200"/>
            <a:ext cx="7467600" cy="4873625"/>
          </a:xfrm>
        </p:spPr>
        <p:txBody>
          <a:bodyPr/>
          <a:lstStyle/>
          <a:p>
            <a:pPr eaLnBrk="1" hangingPunct="1"/>
            <a:r>
              <a:rPr lang="tr-TR" smtClean="0"/>
              <a:t>Örgütleri bir tanımla açıklamak zordur.</a:t>
            </a:r>
          </a:p>
          <a:p>
            <a:pPr eaLnBrk="1" hangingPunct="1"/>
            <a:r>
              <a:rPr lang="tr-TR" smtClean="0"/>
              <a:t>Çok yönlü bir paradigmadır.</a:t>
            </a:r>
          </a:p>
          <a:p>
            <a:pPr eaLnBrk="1" hangingPunct="1"/>
            <a:r>
              <a:rPr lang="tr-TR" smtClean="0"/>
              <a:t>Örgütlerin örneklerini vermek tanımlamaktan daha kolaydır.</a:t>
            </a:r>
          </a:p>
          <a:p>
            <a:pPr eaLnBrk="1" hangingPunct="1"/>
            <a:r>
              <a:rPr lang="tr-TR" smtClean="0"/>
              <a:t>Ana ögelerine ilişkin çok geniş yaklaşımlar vardır.</a:t>
            </a:r>
          </a:p>
          <a:p>
            <a:pPr eaLnBrk="1" hangingPunct="1"/>
            <a:r>
              <a:rPr lang="tr-TR" smtClean="0"/>
              <a:t>Bu yaklaşımlar örgütsel yaşamı tanımlayan özellikler üzerinde büyük tartışma yaratır.</a:t>
            </a:r>
          </a:p>
          <a:p>
            <a:pPr eaLnBrk="1" hangingPunct="1"/>
            <a:endParaRPr lang="tr-TR" smtClean="0"/>
          </a:p>
          <a:p>
            <a:pPr eaLnBrk="1" hangingPunct="1"/>
            <a:endParaRPr lang="tr-T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hangingPunct="1">
              <a:defRPr/>
            </a:pPr>
            <a:r>
              <a:rPr lang="tr-TR" dirty="0" smtClean="0"/>
              <a:t>Hangisi üzerinde odaklanacağız?</a:t>
            </a:r>
            <a:endParaRPr lang="tr-TR" dirty="0"/>
          </a:p>
        </p:txBody>
      </p:sp>
      <p:sp>
        <p:nvSpPr>
          <p:cNvPr id="16387" name="İçerik Yer Tutucusu 2"/>
          <p:cNvSpPr>
            <a:spLocks noGrp="1"/>
          </p:cNvSpPr>
          <p:nvPr>
            <p:ph sz="quarter" idx="1"/>
          </p:nvPr>
        </p:nvSpPr>
        <p:spPr>
          <a:xfrm>
            <a:off x="457200" y="1600200"/>
            <a:ext cx="7467600" cy="4873625"/>
          </a:xfrm>
        </p:spPr>
        <p:txBody>
          <a:bodyPr/>
          <a:lstStyle/>
          <a:p>
            <a:pPr eaLnBrk="1" hangingPunct="1"/>
            <a:r>
              <a:rPr lang="tr-TR" smtClean="0"/>
              <a:t>Örgütsel etkililik ve verimlilik</a:t>
            </a:r>
          </a:p>
          <a:p>
            <a:pPr eaLnBrk="1" hangingPunct="1"/>
            <a:r>
              <a:rPr lang="tr-TR" smtClean="0"/>
              <a:t>Örgüt üyeleri arasındaki güç ve etkileme farklılıkları</a:t>
            </a:r>
          </a:p>
          <a:p>
            <a:pPr eaLnBrk="1" hangingPunct="1"/>
            <a:r>
              <a:rPr lang="tr-TR" smtClean="0"/>
              <a:t>Örgütsel davranışı başlatmak için kullanılan karar verme süreçleri</a:t>
            </a:r>
          </a:p>
          <a:p>
            <a:pPr eaLnBrk="1" hangingPunct="1"/>
            <a:r>
              <a:rPr lang="tr-TR" smtClean="0"/>
              <a:t>Bürokratik örgütün insani olmayan yönleri</a:t>
            </a:r>
          </a:p>
          <a:p>
            <a:pPr eaLnBrk="1" hangingPunct="1"/>
            <a:r>
              <a:rPr lang="tr-TR" smtClean="0"/>
              <a:t>Örgütler arasındaki karşılıklı bağımlılıklar</a:t>
            </a:r>
          </a:p>
          <a:p>
            <a:pPr eaLnBrk="1" hangingPunct="1"/>
            <a:r>
              <a:rPr lang="tr-TR" smtClean="0"/>
              <a:t>Örgütlerdeki insani etkileşimler</a:t>
            </a:r>
          </a:p>
          <a:p>
            <a:pPr eaLnBrk="1" hangingPunct="1"/>
            <a:endParaRPr lang="tr-TR"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592</Words>
  <Application>Microsoft Office PowerPoint</Application>
  <PresentationFormat>Ekran Gösterisi (4:3)</PresentationFormat>
  <Paragraphs>61</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Cumba</vt:lpstr>
      <vt:lpstr>Slayt 1</vt:lpstr>
      <vt:lpstr>ÖRGÜTSEL SOSYOLOJİNİN KAPSAMI</vt:lpstr>
      <vt:lpstr>Slayt 3</vt:lpstr>
      <vt:lpstr>Modern Toplum, ÖRGÜTLER VE İNSAN</vt:lpstr>
      <vt:lpstr>Slayt 5</vt:lpstr>
      <vt:lpstr>Slayt 6</vt:lpstr>
      <vt:lpstr>ÖRGÜT VE TEMEL KAVRAMLAR</vt:lpstr>
      <vt:lpstr>Örgütleri tanımlama çabaları</vt:lpstr>
      <vt:lpstr>Hangisi üzerinde odaklanacağız?</vt:lpstr>
      <vt:lpstr>Örgütle ilgili teorileri sınıflandırmak için bir şema</vt:lpstr>
      <vt:lpstr>Rasyonel sistem’e göre örgütler</vt:lpstr>
      <vt:lpstr>Doğal sisteme göre örgütler;</vt:lpstr>
      <vt:lpstr>Açık sisteme göre örgütler; </vt:lpstr>
      <vt:lpstr>AÇIK BİR SİSTEM OLARAK ÖRGÜT</vt:lpstr>
      <vt:lpstr>Richard Hall’un Tanımına göre örgüt;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irem yilmaz</dc:creator>
  <cp:lastModifiedBy>iremyilmaz</cp:lastModifiedBy>
  <cp:revision>1</cp:revision>
  <dcterms:created xsi:type="dcterms:W3CDTF">2018-04-04T19:07:18Z</dcterms:created>
  <dcterms:modified xsi:type="dcterms:W3CDTF">2018-04-04T19:08:46Z</dcterms:modified>
</cp:coreProperties>
</file>