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8" r:id="rId5"/>
    <p:sldId id="263" r:id="rId6"/>
    <p:sldId id="264" r:id="rId7"/>
    <p:sldId id="259" r:id="rId8"/>
    <p:sldId id="26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0BCAEE5-2C73-49EC-B24B-12086544A749}"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91203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BCAEE5-2C73-49EC-B24B-12086544A749}"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82013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BCAEE5-2C73-49EC-B24B-12086544A749}"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42460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81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4374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BCAEE5-2C73-49EC-B24B-12086544A749}"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70029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0BCAEE5-2C73-49EC-B24B-12086544A749}"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4330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0BCAEE5-2C73-49EC-B24B-12086544A749}"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401580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0BCAEE5-2C73-49EC-B24B-12086544A749}"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17088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0BCAEE5-2C73-49EC-B24B-12086544A749}"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105500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BCAEE5-2C73-49EC-B24B-12086544A749}"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146633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BCAEE5-2C73-49EC-B24B-12086544A749}"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05854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BCAEE5-2C73-49EC-B24B-12086544A749}"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7721A4-81C3-42C6-BEB2-860233582838}" type="slidenum">
              <a:rPr lang="tr-TR" smtClean="0"/>
              <a:t>‹#›</a:t>
            </a:fld>
            <a:endParaRPr lang="tr-TR"/>
          </a:p>
        </p:txBody>
      </p:sp>
    </p:spTree>
    <p:extLst>
      <p:ext uri="{BB962C8B-B14F-4D97-AF65-F5344CB8AC3E}">
        <p14:creationId xmlns:p14="http://schemas.microsoft.com/office/powerpoint/2010/main" val="297808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CAEE5-2C73-49EC-B24B-12086544A749}"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21A4-81C3-42C6-BEB2-860233582838}" type="slidenum">
              <a:rPr lang="tr-TR" smtClean="0"/>
              <a:t>‹#›</a:t>
            </a:fld>
            <a:endParaRPr lang="tr-TR"/>
          </a:p>
        </p:txBody>
      </p:sp>
    </p:spTree>
    <p:extLst>
      <p:ext uri="{BB962C8B-B14F-4D97-AF65-F5344CB8AC3E}">
        <p14:creationId xmlns:p14="http://schemas.microsoft.com/office/powerpoint/2010/main" val="3647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134354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5537" y="548680"/>
            <a:ext cx="7149279" cy="460648"/>
          </a:xfrm>
        </p:spPr>
        <p:txBody>
          <a:bodyPr/>
          <a:lstStyle/>
          <a:p>
            <a:r>
              <a:rPr lang="tr-TR" dirty="0" smtClean="0"/>
              <a:t>Yunanca</a:t>
            </a:r>
            <a:endParaRPr lang="tr-TR" dirty="0"/>
          </a:p>
        </p:txBody>
      </p:sp>
      <p:sp>
        <p:nvSpPr>
          <p:cNvPr id="2" name="İçerik Yer Tutucusu 1"/>
          <p:cNvSpPr>
            <a:spLocks noGrp="1"/>
          </p:cNvSpPr>
          <p:nvPr>
            <p:ph idx="10"/>
          </p:nvPr>
        </p:nvSpPr>
        <p:spPr/>
        <p:txBody>
          <a:bodyPr/>
          <a:lstStyle/>
          <a:p>
            <a:r>
              <a:rPr lang="tr-TR" dirty="0"/>
              <a:t>Yunanca, Hint-Avrupa dil ailesinin üyesidir. En eski metinler, MÖ 1550-1200 yıllarındaki </a:t>
            </a:r>
            <a:r>
              <a:rPr lang="tr-TR" dirty="0" err="1"/>
              <a:t>Miken</a:t>
            </a:r>
            <a:r>
              <a:rPr lang="tr-TR" dirty="0"/>
              <a:t> Dönemine aittir. Homer’in </a:t>
            </a:r>
            <a:r>
              <a:rPr lang="tr-TR" dirty="0" err="1"/>
              <a:t>İlyada</a:t>
            </a:r>
            <a:r>
              <a:rPr lang="tr-TR" dirty="0"/>
              <a:t> ve </a:t>
            </a:r>
            <a:r>
              <a:rPr lang="tr-TR" dirty="0" err="1"/>
              <a:t>Odise</a:t>
            </a:r>
            <a:r>
              <a:rPr lang="tr-TR" dirty="0"/>
              <a:t> eseri MÖ 8. Yüzyıl tarihlidir. Büyük </a:t>
            </a:r>
            <a:r>
              <a:rPr lang="tr-TR" dirty="0" err="1"/>
              <a:t>İskenderin</a:t>
            </a:r>
            <a:r>
              <a:rPr lang="tr-TR" dirty="0"/>
              <a:t> MÖ 4. Yüzyıldaki fetihleri sonucu Doğu Akdeniz, Orta Doğu ve Hindistan’da </a:t>
            </a:r>
            <a:r>
              <a:rPr lang="tr-TR" dirty="0" err="1"/>
              <a:t>lingua</a:t>
            </a:r>
            <a:r>
              <a:rPr lang="tr-TR" dirty="0"/>
              <a:t> </a:t>
            </a:r>
            <a:r>
              <a:rPr lang="tr-TR" dirty="0" err="1"/>
              <a:t>franca</a:t>
            </a:r>
            <a:r>
              <a:rPr lang="tr-TR" dirty="0"/>
              <a:t> olarak kullanılmıştır.</a:t>
            </a:r>
          </a:p>
          <a:p>
            <a:r>
              <a:rPr lang="tr-TR" dirty="0"/>
              <a:t>Yunanca:	</a:t>
            </a:r>
            <a:r>
              <a:rPr lang="tr-TR" dirty="0" err="1"/>
              <a:t>Miken</a:t>
            </a:r>
            <a:r>
              <a:rPr lang="tr-TR" dirty="0"/>
              <a:t>		MÖ 1500 - 1200</a:t>
            </a:r>
          </a:p>
          <a:p>
            <a:r>
              <a:rPr lang="tr-TR" dirty="0"/>
              <a:t>		</a:t>
            </a:r>
            <a:r>
              <a:rPr lang="tr-TR" dirty="0" err="1"/>
              <a:t>Homerik</a:t>
            </a:r>
            <a:r>
              <a:rPr lang="tr-TR" dirty="0"/>
              <a:t>	MÖ 8. Yüzyıl</a:t>
            </a:r>
          </a:p>
          <a:p>
            <a:r>
              <a:rPr lang="tr-TR" dirty="0"/>
              <a:t>		Klasik		MÖ 600 - 300</a:t>
            </a:r>
          </a:p>
          <a:p>
            <a:r>
              <a:rPr lang="tr-TR" dirty="0"/>
              <a:t>		Helenistik	MÖ 300 – 300</a:t>
            </a:r>
          </a:p>
          <a:p>
            <a:r>
              <a:rPr lang="tr-TR" dirty="0"/>
              <a:t>		Bizans		300 – 1100</a:t>
            </a:r>
          </a:p>
          <a:p>
            <a:r>
              <a:rPr lang="tr-TR" dirty="0"/>
              <a:t>		Ortaçağ		1100 – 1600</a:t>
            </a:r>
          </a:p>
          <a:p>
            <a:r>
              <a:rPr lang="tr-TR" dirty="0"/>
              <a:t>		Modern		1600 –</a:t>
            </a:r>
          </a:p>
          <a:p>
            <a:r>
              <a:rPr lang="tr-TR" dirty="0"/>
              <a:t>İlk Hristiyanlar çoğunlukla Yunanca konuşan Yahudilerdi ve kutsal metinleri de Helenistik Yunanca ile yazılmıştı. </a:t>
            </a:r>
          </a:p>
          <a:p>
            <a:r>
              <a:rPr lang="tr-TR" dirty="0"/>
              <a:t>Modern </a:t>
            </a:r>
            <a:r>
              <a:rPr lang="tr-TR" dirty="0" err="1"/>
              <a:t>Yunanca’da</a:t>
            </a:r>
            <a:r>
              <a:rPr lang="tr-TR" dirty="0"/>
              <a:t> </a:t>
            </a:r>
            <a:r>
              <a:rPr lang="tr-TR" dirty="0" err="1"/>
              <a:t>diglosik</a:t>
            </a:r>
            <a:r>
              <a:rPr lang="tr-TR" dirty="0"/>
              <a:t> bir durum vardır.</a:t>
            </a:r>
          </a:p>
          <a:p>
            <a:endParaRPr lang="tr-TR" dirty="0"/>
          </a:p>
        </p:txBody>
      </p:sp>
    </p:spTree>
    <p:extLst>
      <p:ext uri="{BB962C8B-B14F-4D97-AF65-F5344CB8AC3E}">
        <p14:creationId xmlns:p14="http://schemas.microsoft.com/office/powerpoint/2010/main" val="208705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2526930" y="200960"/>
            <a:ext cx="8750763" cy="6415597"/>
          </a:xfrm>
        </p:spPr>
        <p:txBody>
          <a:bodyPr>
            <a:noAutofit/>
          </a:bodyPr>
          <a:lstStyle/>
          <a:p>
            <a:r>
              <a:rPr lang="tr-TR" sz="1800" u="sng" dirty="0"/>
              <a:t>Alfabeden Önceki Yunan Yazıları:</a:t>
            </a:r>
            <a:endParaRPr lang="tr-TR" sz="1800" dirty="0"/>
          </a:p>
          <a:p>
            <a:r>
              <a:rPr lang="tr-TR" sz="1800" b="1" dirty="0"/>
              <a:t>Çizgisel / Doğrusal B (</a:t>
            </a:r>
            <a:r>
              <a:rPr lang="tr-TR" sz="1800" b="1" dirty="0" err="1"/>
              <a:t>Linear</a:t>
            </a:r>
            <a:r>
              <a:rPr lang="tr-TR" sz="1800" b="1" dirty="0"/>
              <a:t> B)</a:t>
            </a:r>
            <a:endParaRPr lang="tr-TR" sz="1800" dirty="0"/>
          </a:p>
          <a:p>
            <a:r>
              <a:rPr lang="tr-TR" sz="1800" dirty="0"/>
              <a:t>Kil tabletlere yazılmış, bilinen en eski Yunanca yazılar (</a:t>
            </a:r>
            <a:r>
              <a:rPr lang="tr-TR" sz="1800" dirty="0" err="1"/>
              <a:t>Miken</a:t>
            </a:r>
            <a:r>
              <a:rPr lang="tr-TR" sz="1800" dirty="0"/>
              <a:t> Yunancasıyla) Çizgisel B olarak adlandırılır. MÖ  1550 – 1200 yıllarına aittir. Tabletlere sivri uçlu aletlerle soldan sağa yatay bir biçimde yazılmışlardır. Çoğunluğu sayım raporlarıdır. MÖ 1200 yıllarında ortaya çıkan salgın bir hastalık sonucunda yaşanan yerler yakılmış, böylece iyice pişen kil tabletler sağlam kalmıştır. Çizgisel B yazısının daha sonra kullanıldığına ilişkin kanıt yoktur.</a:t>
            </a:r>
          </a:p>
          <a:p>
            <a:r>
              <a:rPr lang="tr-TR" sz="1800" b="1" dirty="0"/>
              <a:t>Diğer Erken Yunan Yazıları</a:t>
            </a:r>
            <a:endParaRPr lang="tr-TR" sz="1800" dirty="0"/>
          </a:p>
          <a:p>
            <a:r>
              <a:rPr lang="tr-TR" sz="1800" dirty="0"/>
              <a:t>Girit’te bulunan ve bugüne kadar deşifre edilemeyen diğer yazı da Çizgisel/Doğrusal A (</a:t>
            </a:r>
            <a:r>
              <a:rPr lang="tr-TR" sz="1800" dirty="0" err="1"/>
              <a:t>Linear</a:t>
            </a:r>
            <a:r>
              <a:rPr lang="tr-TR" sz="1800" dirty="0"/>
              <a:t> A) adıyla bilinir. Yaklaşık olarak MÖ 1700de Girit’te 18cm çapında bir disk yazılmıştır. </a:t>
            </a:r>
            <a:r>
              <a:rPr lang="tr-TR" sz="1800" dirty="0" err="1"/>
              <a:t>Phaistos</a:t>
            </a:r>
            <a:r>
              <a:rPr lang="tr-TR" sz="1800" dirty="0"/>
              <a:t> Diski denilen bu parçanın her iki yüzünde de spiral sıralı yazılar vardır. Semboller ayrı ayrı yazılmamıştır, 45 farklı damga kullanılarak 242 farklı baskı yapılmıştır.</a:t>
            </a:r>
          </a:p>
          <a:p>
            <a:r>
              <a:rPr lang="tr-TR" sz="1800" dirty="0"/>
              <a:t>Kıbrıs’ta da iki antik yazı bulunmuştur. MÖ 1500-1200 yıllarına ait olan </a:t>
            </a:r>
            <a:r>
              <a:rPr lang="tr-TR" sz="1800" dirty="0" err="1"/>
              <a:t>Cypro-Minoan</a:t>
            </a:r>
            <a:r>
              <a:rPr lang="tr-TR" sz="1800" dirty="0"/>
              <a:t> deşifre edilmemiş, MÖ 800-200 yıllarına ait olan </a:t>
            </a:r>
            <a:r>
              <a:rPr lang="tr-TR" sz="1800" dirty="0" err="1"/>
              <a:t>Cypriot</a:t>
            </a:r>
            <a:r>
              <a:rPr lang="tr-TR" sz="1800" dirty="0"/>
              <a:t> yazısı deşifre edilmiştir ve metinler Kıbrıs Yunancasıdır. Yazı </a:t>
            </a:r>
            <a:r>
              <a:rPr lang="tr-TR" sz="1800" dirty="0" err="1"/>
              <a:t>moraiktir</a:t>
            </a:r>
            <a:r>
              <a:rPr lang="tr-TR" sz="1800" dirty="0"/>
              <a:t>.</a:t>
            </a:r>
          </a:p>
          <a:p>
            <a:r>
              <a:rPr lang="tr-TR" sz="1800" dirty="0"/>
              <a:t>Sami Ebcedi, büyük olasılıkla Fenikeli tüccarlar tarafından Yunanistan’a gelmiştir. Yunan alfabesinin Sami Ebcedinden geldiğini kanıtlayan özellikler vardır: İlk olarak, Yunan harflerinin sıralaması Sami Ebcedi ile aynıdır. İkincisi, Yunan harflerinin adları da Sami ebcedine benzer. Üçüncüsü, bu adlar Sami dillerinde anlamlı ama </a:t>
            </a:r>
            <a:r>
              <a:rPr lang="tr-TR" sz="1800" dirty="0" err="1"/>
              <a:t>Yunanca’da</a:t>
            </a:r>
            <a:r>
              <a:rPr lang="tr-TR" sz="1800" dirty="0"/>
              <a:t> anlamsızdır. Dördüncüsü, harflerin şekilleri eski Fenike yazısının şekillerine benzer. Beşincisi, antik Yunan metinlerinde, harflere “Fenike harfleri” ve “</a:t>
            </a:r>
            <a:r>
              <a:rPr lang="tr-TR" sz="1800" dirty="0" err="1"/>
              <a:t>Cadmean</a:t>
            </a:r>
            <a:r>
              <a:rPr lang="tr-TR" sz="1800" dirty="0"/>
              <a:t> Harfleri” (Fenikeli bir efsanevi kahraman) adı verilir. </a:t>
            </a:r>
          </a:p>
          <a:p>
            <a:endParaRPr lang="tr-TR" sz="1800" dirty="0"/>
          </a:p>
        </p:txBody>
      </p:sp>
    </p:spTree>
    <p:extLst>
      <p:ext uri="{BB962C8B-B14F-4D97-AF65-F5344CB8AC3E}">
        <p14:creationId xmlns:p14="http://schemas.microsoft.com/office/powerpoint/2010/main" val="264318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87688" y="548680"/>
            <a:ext cx="7067128" cy="460648"/>
          </a:xfrm>
        </p:spPr>
        <p:txBody>
          <a:bodyPr/>
          <a:lstStyle/>
          <a:p>
            <a:r>
              <a:rPr lang="tr-TR" dirty="0" smtClean="0"/>
              <a:t>Fenike Ebcedinden Yunan Alfabesinin Gelişimi</a:t>
            </a:r>
            <a:endParaRPr lang="tr-TR" dirty="0"/>
          </a:p>
        </p:txBody>
      </p:sp>
      <p:sp>
        <p:nvSpPr>
          <p:cNvPr id="2" name="İçerik Yer Tutucusu 1"/>
          <p:cNvSpPr>
            <a:spLocks noGrp="1"/>
          </p:cNvSpPr>
          <p:nvPr>
            <p:ph idx="10"/>
          </p:nvPr>
        </p:nvSpPr>
        <p:spPr/>
        <p:txBody>
          <a:bodyPr>
            <a:normAutofit/>
          </a:bodyPr>
          <a:lstStyle/>
          <a:p>
            <a:pPr algn="ctr"/>
            <a:r>
              <a:rPr lang="tr-TR" sz="2800" dirty="0" smtClean="0"/>
              <a:t>&lt;RESİM&gt;</a:t>
            </a:r>
            <a:endParaRPr lang="tr-TR" sz="2800" dirty="0"/>
          </a:p>
        </p:txBody>
      </p:sp>
    </p:spTree>
    <p:extLst>
      <p:ext uri="{BB962C8B-B14F-4D97-AF65-F5344CB8AC3E}">
        <p14:creationId xmlns:p14="http://schemas.microsoft.com/office/powerpoint/2010/main" val="317926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2639946" y="1228375"/>
            <a:ext cx="8750763" cy="4147865"/>
          </a:xfrm>
        </p:spPr>
        <p:txBody>
          <a:bodyPr/>
          <a:lstStyle/>
          <a:p>
            <a:r>
              <a:rPr lang="tr-TR" sz="2400" u="sng" dirty="0"/>
              <a:t>Ebcetten Alfabeye:</a:t>
            </a:r>
            <a:endParaRPr lang="tr-TR" sz="2400" dirty="0"/>
          </a:p>
          <a:p>
            <a:r>
              <a:rPr lang="tr-TR" sz="2400" dirty="0"/>
              <a:t>Fenike dili ile Yunancanın </a:t>
            </a:r>
            <a:r>
              <a:rPr lang="tr-TR" sz="2400" dirty="0" err="1"/>
              <a:t>sesbirimsel</a:t>
            </a:r>
            <a:r>
              <a:rPr lang="tr-TR" sz="2400" dirty="0"/>
              <a:t> dizgeleri farklıdır. Yunancada Fenike dilinde olmayan sesler olduğu gibi bazı seslere de sahip değildir. Ünsüzlere işaret eden ama kullanılmayan harfler ünlülerde kullanılmış ve eklemeler yapılmıştır.</a:t>
            </a:r>
          </a:p>
          <a:p>
            <a:r>
              <a:rPr lang="tr-TR" sz="2400" dirty="0"/>
              <a:t>Yunanlılar, Fenike dilini ya da kültürünü değil yalnızca yazısını örnek almışlardır. Bu nedenle yapıyı korumayı düşünmemişlerdir. Oysa daha önce Sami Ebcedi alfabeye dönüşmeden birçok dile uyarlanmıştır.</a:t>
            </a:r>
          </a:p>
          <a:p>
            <a:endParaRPr lang="tr-TR" dirty="0"/>
          </a:p>
        </p:txBody>
      </p:sp>
    </p:spTree>
    <p:extLst>
      <p:ext uri="{BB962C8B-B14F-4D97-AF65-F5344CB8AC3E}">
        <p14:creationId xmlns:p14="http://schemas.microsoft.com/office/powerpoint/2010/main" val="158777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26085" y="626724"/>
            <a:ext cx="8099461" cy="691718"/>
          </a:xfrm>
        </p:spPr>
        <p:txBody>
          <a:bodyPr/>
          <a:lstStyle/>
          <a:p>
            <a:r>
              <a:rPr lang="tr-TR" u="sng"/>
              <a:t>Yunan Alfabesinden Doğan Yazılar:</a:t>
            </a:r>
            <a:endParaRPr lang="tr-TR"/>
          </a:p>
        </p:txBody>
      </p:sp>
      <p:sp>
        <p:nvSpPr>
          <p:cNvPr id="4" name="İçerik Yer Tutucusu 3"/>
          <p:cNvSpPr>
            <a:spLocks noGrp="1"/>
          </p:cNvSpPr>
          <p:nvPr>
            <p:ph idx="10"/>
          </p:nvPr>
        </p:nvSpPr>
        <p:spPr>
          <a:xfrm>
            <a:off x="2845429" y="1664413"/>
            <a:ext cx="8750763" cy="4328277"/>
          </a:xfrm>
        </p:spPr>
        <p:txBody>
          <a:bodyPr>
            <a:noAutofit/>
          </a:bodyPr>
          <a:lstStyle/>
          <a:p>
            <a:r>
              <a:rPr lang="tr-TR" sz="1800" b="1" dirty="0" smtClean="0"/>
              <a:t>Kıpti </a:t>
            </a:r>
            <a:r>
              <a:rPr lang="tr-TR" sz="1800" b="1" dirty="0"/>
              <a:t>(</a:t>
            </a:r>
            <a:r>
              <a:rPr lang="tr-TR" sz="1800" b="1" dirty="0" err="1"/>
              <a:t>Coptic</a:t>
            </a:r>
            <a:r>
              <a:rPr lang="tr-TR" sz="1800" b="1" dirty="0"/>
              <a:t>)</a:t>
            </a:r>
            <a:endParaRPr lang="tr-TR" sz="1800" dirty="0"/>
          </a:p>
          <a:p>
            <a:r>
              <a:rPr lang="tr-TR" sz="1800" dirty="0"/>
              <a:t>Doğu </a:t>
            </a:r>
            <a:r>
              <a:rPr lang="tr-TR" sz="1800" dirty="0" err="1"/>
              <a:t>Akdenizde</a:t>
            </a:r>
            <a:r>
              <a:rPr lang="tr-TR" sz="1800" dirty="0"/>
              <a:t> Hristiyanlığın dili Yunancaydı. Bunun sonucunda Yunan alfabesi yoğunlukla kullanılıyordu. Mısırlılar 3. Yüzyılda Hristiyanlığı kabul edince Kıptiler (</a:t>
            </a:r>
            <a:r>
              <a:rPr lang="tr-TR" sz="1800" dirty="0" err="1"/>
              <a:t>Copts</a:t>
            </a:r>
            <a:r>
              <a:rPr lang="tr-TR" sz="1800" dirty="0"/>
              <a:t>) olarak anılmaya başlandılar. Kıpti dili Yunan alfabesinin yazılı bir varyasyonuydu. Harflerin adları ve sayısal değerler Yunanca temelliydi. 6 harf </a:t>
            </a:r>
            <a:r>
              <a:rPr lang="tr-TR" sz="1800" dirty="0" err="1"/>
              <a:t>Demotik</a:t>
            </a:r>
            <a:r>
              <a:rPr lang="tr-TR" sz="1800" dirty="0"/>
              <a:t> Mısır yazısından </a:t>
            </a:r>
            <a:r>
              <a:rPr lang="tr-TR" sz="1800" dirty="0" err="1"/>
              <a:t>geçmetdi</a:t>
            </a:r>
            <a:r>
              <a:rPr lang="tr-TR" sz="1800" dirty="0"/>
              <a:t>. Kıpti dili 16.yüzyılda ölü bir konuşma dili olmuştur ancak Kıpti Kilisesinde dini dil olarak hala kullanılmaktadır.</a:t>
            </a:r>
          </a:p>
          <a:p>
            <a:r>
              <a:rPr lang="tr-TR" sz="1800" b="1" dirty="0"/>
              <a:t>Gotik (</a:t>
            </a:r>
            <a:r>
              <a:rPr lang="tr-TR" sz="1800" b="1" dirty="0" err="1"/>
              <a:t>Gothic</a:t>
            </a:r>
            <a:r>
              <a:rPr lang="tr-TR" sz="1800" b="1" dirty="0"/>
              <a:t>)</a:t>
            </a:r>
            <a:endParaRPr lang="tr-TR" sz="1800" dirty="0"/>
          </a:p>
          <a:p>
            <a:r>
              <a:rPr lang="tr-TR" sz="1800" dirty="0"/>
              <a:t>Doğu Germen dil ailesine aittir. MS ilk 1000 yılda Doğu </a:t>
            </a:r>
            <a:r>
              <a:rPr lang="tr-TR" sz="1800" dirty="0" err="1"/>
              <a:t>Avrupada</a:t>
            </a:r>
            <a:r>
              <a:rPr lang="tr-TR" sz="1800" dirty="0"/>
              <a:t> konuşulmuştur. Gotik alfabe birçok alfabeden etkilenmiştir ancak temeli Yunan alfabesidir.</a:t>
            </a:r>
          </a:p>
          <a:p>
            <a:r>
              <a:rPr lang="tr-TR" sz="1800" b="1" dirty="0"/>
              <a:t>Ermenice (</a:t>
            </a:r>
            <a:r>
              <a:rPr lang="tr-TR" sz="1800" b="1" dirty="0" err="1"/>
              <a:t>Armenian</a:t>
            </a:r>
            <a:r>
              <a:rPr lang="tr-TR" sz="1800" b="1" dirty="0"/>
              <a:t>)</a:t>
            </a:r>
            <a:endParaRPr lang="tr-TR" sz="1800" dirty="0"/>
          </a:p>
          <a:p>
            <a:r>
              <a:rPr lang="tr-TR" sz="1800" dirty="0"/>
              <a:t>Yüzyılın başlarında Piskopos </a:t>
            </a:r>
            <a:r>
              <a:rPr lang="tr-TR" sz="1800" dirty="0" err="1"/>
              <a:t>Mesrop</a:t>
            </a:r>
            <a:r>
              <a:rPr lang="tr-TR" sz="1800" dirty="0"/>
              <a:t>, Ermeni alfabesini yaratmıştır. Yunan modeline dayanan bu alfabe “</a:t>
            </a:r>
            <a:r>
              <a:rPr lang="tr-TR" sz="1800" dirty="0" err="1"/>
              <a:t>aybuben</a:t>
            </a:r>
            <a:r>
              <a:rPr lang="tr-TR" sz="1800" dirty="0"/>
              <a:t>” adıyla anılır. Sesbirim ve biçimbirimler arasında kuvvetli bir ilişki vardır. Ermenice Hint-Avrupa dil ailesine üyedir.</a:t>
            </a:r>
          </a:p>
          <a:p>
            <a:endParaRPr lang="tr-TR" sz="1800" dirty="0"/>
          </a:p>
        </p:txBody>
      </p:sp>
    </p:spTree>
    <p:extLst>
      <p:ext uri="{BB962C8B-B14F-4D97-AF65-F5344CB8AC3E}">
        <p14:creationId xmlns:p14="http://schemas.microsoft.com/office/powerpoint/2010/main" val="356775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5720" y="620688"/>
            <a:ext cx="6563072" cy="460648"/>
          </a:xfrm>
        </p:spPr>
        <p:txBody>
          <a:bodyPr/>
          <a:lstStyle/>
          <a:p>
            <a:r>
              <a:rPr lang="tr-TR" dirty="0" err="1" smtClean="0"/>
              <a:t>Yunanca’dan</a:t>
            </a:r>
            <a:r>
              <a:rPr lang="tr-TR" dirty="0" smtClean="0"/>
              <a:t> Kıpti Yazısının Gelişimi</a:t>
            </a:r>
            <a:endParaRPr lang="tr-TR" dirty="0"/>
          </a:p>
        </p:txBody>
      </p:sp>
      <p:sp>
        <p:nvSpPr>
          <p:cNvPr id="4" name="İçerik Yer Tutucusu 3"/>
          <p:cNvSpPr>
            <a:spLocks noGrp="1"/>
          </p:cNvSpPr>
          <p:nvPr>
            <p:ph idx="10"/>
          </p:nvPr>
        </p:nvSpPr>
        <p:spPr/>
        <p:txBody>
          <a:bodyPr/>
          <a:lstStyle/>
          <a:p>
            <a:pPr algn="ctr"/>
            <a:r>
              <a:rPr lang="tr-TR" sz="2800" dirty="0"/>
              <a:t>&lt;RESİM&gt;</a:t>
            </a:r>
          </a:p>
          <a:p>
            <a:endParaRPr lang="tr-TR" dirty="0"/>
          </a:p>
        </p:txBody>
      </p:sp>
    </p:spTree>
    <p:extLst>
      <p:ext uri="{BB962C8B-B14F-4D97-AF65-F5344CB8AC3E}">
        <p14:creationId xmlns:p14="http://schemas.microsoft.com/office/powerpoint/2010/main" val="196511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2845429" y="339046"/>
            <a:ext cx="8750763" cy="6195317"/>
          </a:xfrm>
        </p:spPr>
        <p:txBody>
          <a:bodyPr>
            <a:noAutofit/>
          </a:bodyPr>
          <a:lstStyle/>
          <a:p>
            <a:r>
              <a:rPr lang="tr-TR" sz="1800" b="1" dirty="0"/>
              <a:t>Gürcüce (</a:t>
            </a:r>
            <a:r>
              <a:rPr lang="tr-TR" sz="1800" b="1" dirty="0" err="1"/>
              <a:t>Georgian</a:t>
            </a:r>
            <a:r>
              <a:rPr lang="tr-TR" sz="1800" b="1" dirty="0"/>
              <a:t>)</a:t>
            </a:r>
            <a:endParaRPr lang="tr-TR" sz="1800" dirty="0"/>
          </a:p>
          <a:p>
            <a:r>
              <a:rPr lang="tr-TR" sz="1800" dirty="0"/>
              <a:t>“</a:t>
            </a:r>
            <a:r>
              <a:rPr lang="tr-TR" sz="1800" dirty="0" err="1"/>
              <a:t>Mxedruli</a:t>
            </a:r>
            <a:r>
              <a:rPr lang="tr-TR" sz="1800" dirty="0"/>
              <a:t>” adıyla bilinen Gürcü alfabesi, kendi yazı sistemine sahip tek Kafkas dilidir. Diğer Kafkas dilleri Kiril ya da Arap alfabelerini kullanırlar. Gürcü alfabesinin yaratılması da Ermeni Piskopos </a:t>
            </a:r>
            <a:r>
              <a:rPr lang="tr-TR" sz="1800" dirty="0" err="1"/>
              <a:t>Mesrop’la</a:t>
            </a:r>
            <a:r>
              <a:rPr lang="tr-TR" sz="1800" dirty="0"/>
              <a:t> ilişkilendirilir. En eski metin 430 yılına aittir. Alfabenin kendisi 4. Yüzyılın başlarına dayanır. </a:t>
            </a:r>
            <a:endParaRPr lang="tr-TR" sz="1800" dirty="0" smtClean="0"/>
          </a:p>
          <a:p>
            <a:pPr algn="ctr"/>
            <a:r>
              <a:rPr lang="tr-TR" sz="1800" dirty="0"/>
              <a:t>&lt;RESİM&gt;</a:t>
            </a:r>
          </a:p>
          <a:p>
            <a:r>
              <a:rPr lang="tr-TR" sz="1800" b="1" dirty="0" smtClean="0"/>
              <a:t>Slav </a:t>
            </a:r>
            <a:r>
              <a:rPr lang="tr-TR" sz="1800" b="1" dirty="0"/>
              <a:t>Dilleri (</a:t>
            </a:r>
            <a:r>
              <a:rPr lang="tr-TR" sz="1800" b="1" dirty="0" err="1"/>
              <a:t>Slavic</a:t>
            </a:r>
            <a:r>
              <a:rPr lang="tr-TR" sz="1800" b="1" dirty="0"/>
              <a:t>)</a:t>
            </a:r>
            <a:endParaRPr lang="tr-TR" sz="1800" dirty="0"/>
          </a:p>
          <a:p>
            <a:r>
              <a:rPr lang="tr-TR" sz="1800" dirty="0"/>
              <a:t>860ların başında </a:t>
            </a:r>
            <a:r>
              <a:rPr lang="tr-TR" sz="1800" dirty="0" err="1"/>
              <a:t>Cyril</a:t>
            </a:r>
            <a:r>
              <a:rPr lang="tr-TR" sz="1800" dirty="0"/>
              <a:t> ve </a:t>
            </a:r>
            <a:r>
              <a:rPr lang="tr-TR" sz="1800" dirty="0" err="1"/>
              <a:t>Methodius</a:t>
            </a:r>
            <a:r>
              <a:rPr lang="tr-TR" sz="1800" dirty="0"/>
              <a:t> adlı iki kardeş, Hristiyan misyonerler olarak görevlendirilmişlerdir (</a:t>
            </a:r>
            <a:r>
              <a:rPr lang="tr-TR" sz="1800" dirty="0" err="1"/>
              <a:t>Konstantinopolisten</a:t>
            </a:r>
            <a:r>
              <a:rPr lang="tr-TR" sz="1800" dirty="0"/>
              <a:t> Çekoslovak Slavlarına). Bu kardeşlerden </a:t>
            </a:r>
            <a:r>
              <a:rPr lang="tr-TR" sz="1800" dirty="0" err="1"/>
              <a:t>Cyril’in</a:t>
            </a:r>
            <a:r>
              <a:rPr lang="tr-TR" sz="1800" dirty="0"/>
              <a:t> Kiril alfabesini oluşturduğu söylenir.</a:t>
            </a:r>
          </a:p>
          <a:p>
            <a:r>
              <a:rPr lang="tr-TR" sz="1800" dirty="0"/>
              <a:t>Erken Slav dillerinin iki yazı sistemi vardır: </a:t>
            </a:r>
            <a:r>
              <a:rPr lang="tr-TR" sz="1800" dirty="0" err="1"/>
              <a:t>Glagolitik</a:t>
            </a:r>
            <a:r>
              <a:rPr lang="tr-TR" sz="1800" dirty="0"/>
              <a:t> ve Kiril. Yapısal olarak iki sistem de aynıdır. Kiril alfabesi temelde Yunancaya dayanmaktaydı. </a:t>
            </a:r>
            <a:r>
              <a:rPr lang="tr-TR" sz="1800" dirty="0" err="1"/>
              <a:t>Glagolitik</a:t>
            </a:r>
            <a:r>
              <a:rPr lang="tr-TR" sz="1800" dirty="0"/>
              <a:t> alfabe ise şekil olarak başka hiçbir sistemle benzeşmiyordu.</a:t>
            </a:r>
          </a:p>
          <a:p>
            <a:r>
              <a:rPr lang="tr-TR" sz="1800" dirty="0"/>
              <a:t>Polonya ve Çekoslovakya’da 16. Yüzyıla kadar kilisenin etkisiyle kullanıldıysa da </a:t>
            </a:r>
            <a:r>
              <a:rPr lang="tr-TR" sz="1800" dirty="0" err="1"/>
              <a:t>Glagolitik</a:t>
            </a:r>
            <a:r>
              <a:rPr lang="tr-TR" sz="1800" dirty="0"/>
              <a:t> 9. Yüzyıldan sonra yerini Kiril’e bırakmıştır. Kiril alfabesi, Doğu Ortodoks Slav bölgelerinin dillerini yazmada kullanılmıştır. Rusça, Belarusça, Ukrayna fili, Bulgarca ve Makedonca Kiril alfabesi kullanır. Sırbistan’da da kullanılmaktadır.</a:t>
            </a:r>
          </a:p>
          <a:p>
            <a:r>
              <a:rPr lang="tr-TR" sz="1800" dirty="0"/>
              <a:t>Slav dilleri dışında </a:t>
            </a:r>
            <a:r>
              <a:rPr lang="tr-TR" sz="1800" dirty="0" err="1"/>
              <a:t>Moldovca</a:t>
            </a:r>
            <a:r>
              <a:rPr lang="tr-TR" sz="1800" dirty="0"/>
              <a:t>, </a:t>
            </a:r>
            <a:r>
              <a:rPr lang="tr-TR" sz="1800" dirty="0" err="1"/>
              <a:t>Tajik</a:t>
            </a:r>
            <a:r>
              <a:rPr lang="tr-TR" sz="1800" dirty="0"/>
              <a:t>, Komi, Azeri, Türkmen, Tatar, Kazak, Özbek, Kırgız, Abaza, </a:t>
            </a:r>
            <a:r>
              <a:rPr lang="tr-TR" sz="1800" dirty="0" err="1"/>
              <a:t>Kubardian</a:t>
            </a:r>
            <a:r>
              <a:rPr lang="tr-TR" sz="1800" dirty="0"/>
              <a:t>, Avar, </a:t>
            </a:r>
            <a:r>
              <a:rPr lang="tr-TR" sz="1800" dirty="0" err="1"/>
              <a:t>Chuckchee</a:t>
            </a:r>
            <a:r>
              <a:rPr lang="tr-TR" sz="1800" dirty="0"/>
              <a:t> ve Moğol dilleri de bu alfabeyi kullanmaktadır. </a:t>
            </a:r>
          </a:p>
          <a:p>
            <a:pPr algn="ctr"/>
            <a:r>
              <a:rPr lang="tr-TR" sz="1800" dirty="0"/>
              <a:t>&lt;RESİM&gt;</a:t>
            </a:r>
          </a:p>
          <a:p>
            <a:endParaRPr lang="tr-TR" sz="1800" dirty="0"/>
          </a:p>
        </p:txBody>
      </p:sp>
    </p:spTree>
    <p:extLst>
      <p:ext uri="{BB962C8B-B14F-4D97-AF65-F5344CB8AC3E}">
        <p14:creationId xmlns:p14="http://schemas.microsoft.com/office/powerpoint/2010/main" val="34577308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757</Words>
  <Application>Microsoft Office PowerPoint</Application>
  <PresentationFormat>Geniş ekran</PresentationFormat>
  <Paragraphs>43</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맑은 고딕</vt:lpstr>
      <vt:lpstr>Arial</vt:lpstr>
      <vt:lpstr>Book Antiqua</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4</cp:revision>
  <dcterms:created xsi:type="dcterms:W3CDTF">2017-12-20T11:16:26Z</dcterms:created>
  <dcterms:modified xsi:type="dcterms:W3CDTF">2018-02-19T08:42:02Z</dcterms:modified>
</cp:coreProperties>
</file>