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6" r:id="rId5"/>
    <p:sldId id="261" r:id="rId6"/>
    <p:sldId id="262" r:id="rId7"/>
    <p:sldId id="263" r:id="rId8"/>
    <p:sldId id="265" r:id="rId9"/>
    <p:sldId id="264" r:id="rId10"/>
    <p:sldId id="267" r:id="rId11"/>
    <p:sldId id="268" r:id="rId12"/>
    <p:sldId id="26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655247" y="4160888"/>
            <a:ext cx="2881502" cy="646331"/>
          </a:xfrm>
          <a:prstGeom prst="rect">
            <a:avLst/>
          </a:prstGeom>
          <a:noFill/>
        </p:spPr>
        <p:txBody>
          <a:bodyPr wrap="square" rtlCol="0">
            <a:spAutoFit/>
          </a:bodyPr>
          <a:lstStyle/>
          <a:p>
            <a:r>
              <a:rPr lang="tr-TR" dirty="0">
                <a:solidFill>
                  <a:srgbClr val="3B419B"/>
                </a:solidFill>
              </a:rPr>
              <a:t> </a:t>
            </a:r>
            <a:r>
              <a:rPr lang="tr-TR" dirty="0" smtClean="0">
                <a:solidFill>
                  <a:srgbClr val="3B419B"/>
                </a:solidFill>
              </a:rPr>
              <a:t>     </a:t>
            </a:r>
            <a:r>
              <a:rPr lang="tr-TR" dirty="0" smtClean="0">
                <a:solidFill>
                  <a:srgbClr val="3B419B"/>
                </a:solidFill>
              </a:rPr>
              <a:t>ASYA </a:t>
            </a:r>
            <a:r>
              <a:rPr lang="tr-TR" dirty="0">
                <a:solidFill>
                  <a:srgbClr val="3B419B"/>
                </a:solidFill>
              </a:rPr>
              <a:t>KAPLANLARI</a:t>
            </a: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Singapur</a:t>
            </a:r>
          </a:p>
        </p:txBody>
      </p:sp>
      <p:sp>
        <p:nvSpPr>
          <p:cNvPr id="6" name="Dikdörtgen 5">
            <a:extLst>
              <a:ext uri="{FF2B5EF4-FFF2-40B4-BE49-F238E27FC236}">
                <a16:creationId xmlns:a16="http://schemas.microsoft.com/office/drawing/2014/main" id="{95B626EB-E7BC-4EA1-A10D-D809E912DCED}"/>
              </a:ext>
            </a:extLst>
          </p:cNvPr>
          <p:cNvSpPr/>
          <p:nvPr/>
        </p:nvSpPr>
        <p:spPr>
          <a:xfrm>
            <a:off x="718246" y="1367524"/>
            <a:ext cx="6170826" cy="2308324"/>
          </a:xfrm>
          <a:prstGeom prst="rect">
            <a:avLst/>
          </a:prstGeom>
        </p:spPr>
        <p:txBody>
          <a:bodyPr wrap="square">
            <a:spAutoFit/>
          </a:bodyPr>
          <a:lstStyle/>
          <a:p>
            <a:pPr algn="just"/>
            <a:r>
              <a:rPr lang="tr-TR" dirty="0"/>
              <a:t>Singapur’un başarısında etkili olan 5 önemli faktör şu şekildedir;</a:t>
            </a:r>
          </a:p>
          <a:p>
            <a:pPr marL="342900" indent="-342900" algn="just">
              <a:buFont typeface="+mj-lt"/>
              <a:buAutoNum type="arabicPeriod"/>
            </a:pPr>
            <a:r>
              <a:rPr lang="tr-TR" dirty="0"/>
              <a:t>Siyasi istikrar ve hukuki reformlar</a:t>
            </a:r>
          </a:p>
          <a:p>
            <a:pPr marL="342900" indent="-342900" algn="just">
              <a:buFont typeface="+mj-lt"/>
              <a:buAutoNum type="arabicPeriod"/>
            </a:pPr>
            <a:r>
              <a:rPr lang="tr-TR" dirty="0"/>
              <a:t>Yolsuzluğa son vermek</a:t>
            </a:r>
          </a:p>
          <a:p>
            <a:pPr marL="342900" indent="-342900" algn="just">
              <a:buFont typeface="+mj-lt"/>
              <a:buAutoNum type="arabicPeriod"/>
            </a:pPr>
            <a:r>
              <a:rPr lang="tr-TR" dirty="0"/>
              <a:t>Eğitim reformu</a:t>
            </a:r>
          </a:p>
          <a:p>
            <a:pPr marL="342900" indent="-342900" algn="just">
              <a:buFont typeface="+mj-lt"/>
              <a:buAutoNum type="arabicPeriod"/>
            </a:pPr>
            <a:r>
              <a:rPr lang="tr-TR" dirty="0"/>
              <a:t>Yeni iş kollarının yaratılması</a:t>
            </a:r>
          </a:p>
          <a:p>
            <a:pPr marL="342900" indent="-342900" algn="just">
              <a:buFont typeface="+mj-lt"/>
              <a:buAutoNum type="arabicPeriod"/>
            </a:pPr>
            <a:r>
              <a:rPr lang="tr-TR" dirty="0"/>
              <a:t>Devlet teşebbüslerinin para kazanmak ve daha fazla istihdam yaratmak üzere yapılandırılması</a:t>
            </a:r>
          </a:p>
          <a:p>
            <a:endParaRPr lang="tr-TR" dirty="0"/>
          </a:p>
        </p:txBody>
      </p:sp>
      <p:sp>
        <p:nvSpPr>
          <p:cNvPr id="3" name="Dikdörtgen 2">
            <a:extLst>
              <a:ext uri="{FF2B5EF4-FFF2-40B4-BE49-F238E27FC236}">
                <a16:creationId xmlns:a16="http://schemas.microsoft.com/office/drawing/2014/main" id="{164AED7E-2EF6-4C01-B094-CE02857BCC07}"/>
              </a:ext>
            </a:extLst>
          </p:cNvPr>
          <p:cNvSpPr/>
          <p:nvPr/>
        </p:nvSpPr>
        <p:spPr>
          <a:xfrm>
            <a:off x="718246" y="3429000"/>
            <a:ext cx="11266608" cy="3139321"/>
          </a:xfrm>
          <a:prstGeom prst="rect">
            <a:avLst/>
          </a:prstGeom>
        </p:spPr>
        <p:txBody>
          <a:bodyPr wrap="square">
            <a:spAutoFit/>
          </a:bodyPr>
          <a:lstStyle/>
          <a:p>
            <a:r>
              <a:rPr lang="tr-TR" dirty="0"/>
              <a:t>Singapur ekonomik olarak çok kısa bir süre içinde yapılanarak dünya çapında önemli bir;</a:t>
            </a:r>
          </a:p>
          <a:p>
            <a:r>
              <a:rPr lang="tr-TR" dirty="0"/>
              <a:t>Liman ve serbest ticaret merkezi, </a:t>
            </a:r>
          </a:p>
          <a:p>
            <a:r>
              <a:rPr lang="tr-TR" dirty="0"/>
              <a:t>Dünyanın önemli </a:t>
            </a:r>
            <a:r>
              <a:rPr lang="tr-TR" dirty="0" err="1"/>
              <a:t>petro</a:t>
            </a:r>
            <a:r>
              <a:rPr lang="tr-TR" dirty="0"/>
              <a:t>-kimya ve elektronik üreticilerinden birisi, </a:t>
            </a:r>
          </a:p>
          <a:p>
            <a:r>
              <a:rPr lang="tr-TR" dirty="0"/>
              <a:t>Bölgede başarılı bir finans ve bankacılık merkezi, </a:t>
            </a:r>
          </a:p>
          <a:p>
            <a:r>
              <a:rPr lang="tr-TR" dirty="0"/>
              <a:t>Gelişen ticaret koşullarına uyum ve hızlı adaptasyon kabiliyetinin de etkisiyle dünya çapında önemli bir transit ticaret merkezi konumuna ulaşmıştır. </a:t>
            </a:r>
          </a:p>
          <a:p>
            <a:r>
              <a:rPr lang="tr-TR" dirty="0"/>
              <a:t>Singapur’un önde gelen sanayi dalları arasında gemi yapımcılığı, petrol rafinerileri, elektronik aletler, tekstil, gıda ve kereste sayılabilir.</a:t>
            </a:r>
          </a:p>
          <a:p>
            <a:r>
              <a:rPr lang="tr-TR" dirty="0"/>
              <a:t>Turizm ve balıkçılık da önemli sektörler arasındadır.</a:t>
            </a:r>
          </a:p>
          <a:p>
            <a:r>
              <a:rPr lang="tr-TR" dirty="0"/>
              <a:t>İşçi gücünün %33’ü hizmetler sektöründe istihdam edilirken, %20’si imalat sanayinde, tarım alanında ise  %2 gibi küçük bir kısım çalışmaktadır. </a:t>
            </a:r>
          </a:p>
        </p:txBody>
      </p:sp>
      <p:pic>
        <p:nvPicPr>
          <p:cNvPr id="10" name="Resim 9">
            <a:extLst>
              <a:ext uri="{FF2B5EF4-FFF2-40B4-BE49-F238E27FC236}">
                <a16:creationId xmlns:a16="http://schemas.microsoft.com/office/drawing/2014/main" id="{F3836572-68E6-436A-8C89-84FF4F426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298" y="666800"/>
            <a:ext cx="3628456" cy="2762200"/>
          </a:xfrm>
          <a:prstGeom prst="rect">
            <a:avLst/>
          </a:prstGeom>
        </p:spPr>
      </p:pic>
    </p:spTree>
    <p:extLst>
      <p:ext uri="{BB962C8B-B14F-4D97-AF65-F5344CB8AC3E}">
        <p14:creationId xmlns:p14="http://schemas.microsoft.com/office/powerpoint/2010/main" val="252507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Kore</a:t>
            </a:r>
          </a:p>
        </p:txBody>
      </p:sp>
      <p:sp>
        <p:nvSpPr>
          <p:cNvPr id="6" name="Dikdörtgen 5">
            <a:extLst>
              <a:ext uri="{FF2B5EF4-FFF2-40B4-BE49-F238E27FC236}">
                <a16:creationId xmlns:a16="http://schemas.microsoft.com/office/drawing/2014/main" id="{95B626EB-E7BC-4EA1-A10D-D809E912DCED}"/>
              </a:ext>
            </a:extLst>
          </p:cNvPr>
          <p:cNvSpPr/>
          <p:nvPr/>
        </p:nvSpPr>
        <p:spPr>
          <a:xfrm>
            <a:off x="718246" y="1367524"/>
            <a:ext cx="6170826" cy="1754326"/>
          </a:xfrm>
          <a:prstGeom prst="rect">
            <a:avLst/>
          </a:prstGeom>
        </p:spPr>
        <p:txBody>
          <a:bodyPr wrap="square">
            <a:spAutoFit/>
          </a:bodyPr>
          <a:lstStyle/>
          <a:p>
            <a:pPr algn="just"/>
            <a:r>
              <a:rPr lang="tr-TR" dirty="0"/>
              <a:t>Başkent: Seul</a:t>
            </a:r>
          </a:p>
          <a:p>
            <a:pPr algn="just"/>
            <a:r>
              <a:rPr lang="tr-TR" dirty="0"/>
              <a:t>Yüzölçümü: 98.454 km2</a:t>
            </a:r>
          </a:p>
          <a:p>
            <a:pPr algn="just"/>
            <a:r>
              <a:rPr lang="tr-TR" dirty="0"/>
              <a:t>Nüfusu: 50.503.933</a:t>
            </a:r>
          </a:p>
          <a:p>
            <a:pPr algn="just"/>
            <a:r>
              <a:rPr lang="tr-TR" dirty="0"/>
              <a:t>Resmi Dili: Korece </a:t>
            </a:r>
          </a:p>
          <a:p>
            <a:pPr algn="just"/>
            <a:r>
              <a:rPr lang="tr-TR" dirty="0"/>
              <a:t>Dini: Budizm,  </a:t>
            </a:r>
            <a:r>
              <a:rPr lang="tr-TR" dirty="0" err="1"/>
              <a:t>Konfüçyanizm</a:t>
            </a:r>
            <a:r>
              <a:rPr lang="tr-TR" dirty="0"/>
              <a:t>(</a:t>
            </a:r>
            <a:r>
              <a:rPr lang="tr-TR" dirty="0" err="1"/>
              <a:t>Konfüçyüsçülük</a:t>
            </a:r>
            <a:r>
              <a:rPr lang="tr-TR" dirty="0"/>
              <a:t>), Hıristiyanlık </a:t>
            </a:r>
          </a:p>
          <a:p>
            <a:endParaRPr lang="tr-TR" dirty="0"/>
          </a:p>
        </p:txBody>
      </p:sp>
      <p:sp>
        <p:nvSpPr>
          <p:cNvPr id="3" name="Dikdörtgen 2">
            <a:extLst>
              <a:ext uri="{FF2B5EF4-FFF2-40B4-BE49-F238E27FC236}">
                <a16:creationId xmlns:a16="http://schemas.microsoft.com/office/drawing/2014/main" id="{164AED7E-2EF6-4C01-B094-CE02857BCC07}"/>
              </a:ext>
            </a:extLst>
          </p:cNvPr>
          <p:cNvSpPr/>
          <p:nvPr/>
        </p:nvSpPr>
        <p:spPr>
          <a:xfrm>
            <a:off x="7235301" y="4211321"/>
            <a:ext cx="4525498" cy="1477328"/>
          </a:xfrm>
          <a:prstGeom prst="rect">
            <a:avLst/>
          </a:prstGeom>
        </p:spPr>
        <p:txBody>
          <a:bodyPr wrap="square">
            <a:spAutoFit/>
          </a:bodyPr>
          <a:lstStyle/>
          <a:p>
            <a:r>
              <a:rPr lang="tr-TR" dirty="0"/>
              <a:t>Asya’nın doğusunda Kore Yarımadasının 38° enleminin güneyinde yer almaktadır. Kuzeyinde Kore Demokratik Halk Cumhuriyeti, batısında </a:t>
            </a:r>
            <a:r>
              <a:rPr lang="tr-TR" dirty="0" err="1"/>
              <a:t>Sarıdeniz</a:t>
            </a:r>
            <a:r>
              <a:rPr lang="tr-TR" dirty="0"/>
              <a:t>, doğusunda Japon Denizi, güneyinde Doğu Çin Denizi bulunur.</a:t>
            </a:r>
          </a:p>
        </p:txBody>
      </p:sp>
      <p:pic>
        <p:nvPicPr>
          <p:cNvPr id="8" name="Resim 7">
            <a:extLst>
              <a:ext uri="{FF2B5EF4-FFF2-40B4-BE49-F238E27FC236}">
                <a16:creationId xmlns:a16="http://schemas.microsoft.com/office/drawing/2014/main" id="{8E112202-D7E8-4313-A38C-B999132E9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304" y="666800"/>
            <a:ext cx="4312450" cy="3180432"/>
          </a:xfrm>
          <a:prstGeom prst="rect">
            <a:avLst/>
          </a:prstGeom>
        </p:spPr>
      </p:pic>
      <p:pic>
        <p:nvPicPr>
          <p:cNvPr id="10" name="Resim 9">
            <a:extLst>
              <a:ext uri="{FF2B5EF4-FFF2-40B4-BE49-F238E27FC236}">
                <a16:creationId xmlns:a16="http://schemas.microsoft.com/office/drawing/2014/main" id="{A1D2399E-5C97-4691-9535-90B87CDC5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27" y="3121850"/>
            <a:ext cx="5565747" cy="3074673"/>
          </a:xfrm>
          <a:prstGeom prst="rect">
            <a:avLst/>
          </a:prstGeom>
        </p:spPr>
      </p:pic>
    </p:spTree>
    <p:extLst>
      <p:ext uri="{BB962C8B-B14F-4D97-AF65-F5344CB8AC3E}">
        <p14:creationId xmlns:p14="http://schemas.microsoft.com/office/powerpoint/2010/main" val="57805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Kore</a:t>
            </a:r>
          </a:p>
        </p:txBody>
      </p:sp>
      <p:sp>
        <p:nvSpPr>
          <p:cNvPr id="6" name="Dikdörtgen 5">
            <a:extLst>
              <a:ext uri="{FF2B5EF4-FFF2-40B4-BE49-F238E27FC236}">
                <a16:creationId xmlns:a16="http://schemas.microsoft.com/office/drawing/2014/main" id="{95B626EB-E7BC-4EA1-A10D-D809E912DCED}"/>
              </a:ext>
            </a:extLst>
          </p:cNvPr>
          <p:cNvSpPr/>
          <p:nvPr/>
        </p:nvSpPr>
        <p:spPr>
          <a:xfrm>
            <a:off x="718245" y="1367524"/>
            <a:ext cx="10796093" cy="5355312"/>
          </a:xfrm>
          <a:prstGeom prst="rect">
            <a:avLst/>
          </a:prstGeom>
        </p:spPr>
        <p:txBody>
          <a:bodyPr wrap="square">
            <a:spAutoFit/>
          </a:bodyPr>
          <a:lstStyle/>
          <a:p>
            <a:pPr algn="just"/>
            <a:r>
              <a:rPr lang="tr-TR" dirty="0"/>
              <a:t>Güney Kore’nin ekonomik gelişimi;</a:t>
            </a:r>
          </a:p>
          <a:p>
            <a:pPr algn="just"/>
            <a:endParaRPr lang="tr-TR" dirty="0"/>
          </a:p>
          <a:p>
            <a:pPr algn="just"/>
            <a:r>
              <a:rPr lang="tr-TR" dirty="0"/>
              <a:t>1950-1960’lı yıllar: Bu dönemde dünyanın en fakir ülkelerinden biri konumundadır.  ABD yardımları ile ekonomik anlamda toparlanma çabalarına girilmiştir. Geliştirilen ekonomi politikaları ise yurt dışından ithal etmek yerine üretimin yurt içinde gerçekleştirilmesi, eğitim yatırımlarına ağırlık verilmesi şeklindedir.</a:t>
            </a:r>
          </a:p>
          <a:p>
            <a:pPr algn="just"/>
            <a:endParaRPr lang="tr-TR" dirty="0"/>
          </a:p>
          <a:p>
            <a:pPr algn="just"/>
            <a:r>
              <a:rPr lang="tr-TR" dirty="0"/>
              <a:t>1962-1970’lı yıllar: Kalkınma planları uygulanmış, ihracat odaklı sanayileşme hedeflenmiş, özel sektörünü teşvik edici uygulamalar geliştirilmiş ve dışa açık ihracata yönelik büyüme modeli benimsenmiştir.</a:t>
            </a:r>
          </a:p>
          <a:p>
            <a:pPr algn="just"/>
            <a:endParaRPr lang="tr-TR" dirty="0"/>
          </a:p>
          <a:p>
            <a:pPr algn="just"/>
            <a:r>
              <a:rPr lang="tr-TR" dirty="0"/>
              <a:t>1970-1980’li yıllar: Ekonomik İstikrar ve Büyüme İçin Hükümet  Kararnamesi yayınlanmış, hafif sanayi mallarından ağır ve kimyasal sanayi mallarının üretimine ve ihracatına yönelik ekonomi politikası belirlenmiş ve kapsamlı istikrar politikası ilan edilmiştir.</a:t>
            </a:r>
          </a:p>
          <a:p>
            <a:pPr algn="just"/>
            <a:endParaRPr lang="tr-TR" dirty="0"/>
          </a:p>
          <a:p>
            <a:pPr algn="just"/>
            <a:r>
              <a:rPr lang="tr-TR" dirty="0"/>
              <a:t>1980-1990’lı yıllar: İstikrar politikaları uygulanmaya başlamış, vergi reformu yapılmış, enflasyon oranı düşmüş, dış rekabet gücü, verimlilik ve büyüme oranında artış yaşanmıştır.</a:t>
            </a:r>
          </a:p>
          <a:p>
            <a:pPr algn="just"/>
            <a:endParaRPr lang="tr-TR" dirty="0"/>
          </a:p>
          <a:p>
            <a:pPr algn="just"/>
            <a:r>
              <a:rPr lang="tr-TR" dirty="0"/>
              <a:t>1990 ve günümüz: Yedinci Beş Yıllık Kalkınma Planı yerine, “Yeni Ekonomi Beş Yıllık Plan’ı yürürlüğe girmiştir. Küreselleşme, finansal </a:t>
            </a:r>
            <a:r>
              <a:rPr lang="tr-TR" dirty="0" err="1"/>
              <a:t>liberalizasyon</a:t>
            </a:r>
            <a:r>
              <a:rPr lang="tr-TR" dirty="0"/>
              <a:t>, sanayileşme ve teknolojik gelişme, hükümetin önem verdiği temel öncelikler olarak belirlenmiştir.</a:t>
            </a:r>
          </a:p>
        </p:txBody>
      </p:sp>
    </p:spTree>
    <p:extLst>
      <p:ext uri="{BB962C8B-B14F-4D97-AF65-F5344CB8AC3E}">
        <p14:creationId xmlns:p14="http://schemas.microsoft.com/office/powerpoint/2010/main" val="83638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971688"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ASYA KAPLANLARI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536174"/>
            <a:ext cx="5718065" cy="4708981"/>
          </a:xfrm>
          <a:prstGeom prst="rect">
            <a:avLst/>
          </a:prstGeom>
          <a:noFill/>
        </p:spPr>
        <p:txBody>
          <a:bodyPr wrap="square" rtlCol="0">
            <a:spAutoFit/>
          </a:bodyPr>
          <a:lstStyle/>
          <a:p>
            <a:pPr algn="just"/>
            <a:r>
              <a:rPr lang="tr-TR" sz="2000" dirty="0">
                <a:solidFill>
                  <a:schemeClr val="tx2">
                    <a:lumMod val="75000"/>
                  </a:schemeClr>
                </a:solidFill>
              </a:rPr>
              <a:t>Asya Kaplanları Tayvan, Singapur, Hong Kong ve Güney Kore ekonomilerini kapsamaktadır. Ayrıca Asya'nın Dört Küçük Ejderhası (İngilizce 'de </a:t>
            </a:r>
            <a:r>
              <a:rPr lang="tr-TR" sz="2000" dirty="0" err="1">
                <a:solidFill>
                  <a:schemeClr val="tx2">
                    <a:lumMod val="75000"/>
                  </a:schemeClr>
                </a:solidFill>
              </a:rPr>
              <a:t>Asia's</a:t>
            </a:r>
            <a:r>
              <a:rPr lang="tr-TR" sz="2000" dirty="0">
                <a:solidFill>
                  <a:schemeClr val="tx2">
                    <a:lumMod val="75000"/>
                  </a:schemeClr>
                </a:solidFill>
              </a:rPr>
              <a:t> </a:t>
            </a:r>
            <a:r>
              <a:rPr lang="tr-TR" sz="2000" dirty="0" err="1">
                <a:solidFill>
                  <a:schemeClr val="tx2">
                    <a:lumMod val="75000"/>
                  </a:schemeClr>
                </a:solidFill>
              </a:rPr>
              <a:t>Four</a:t>
            </a:r>
            <a:r>
              <a:rPr lang="tr-TR" sz="2000" dirty="0">
                <a:solidFill>
                  <a:schemeClr val="tx2">
                    <a:lumMod val="75000"/>
                  </a:schemeClr>
                </a:solidFill>
              </a:rPr>
              <a:t> </a:t>
            </a:r>
            <a:r>
              <a:rPr lang="tr-TR" sz="2000" dirty="0" err="1">
                <a:solidFill>
                  <a:schemeClr val="tx2">
                    <a:lumMod val="75000"/>
                  </a:schemeClr>
                </a:solidFill>
              </a:rPr>
              <a:t>Little</a:t>
            </a:r>
            <a:r>
              <a:rPr lang="tr-TR" sz="2000" dirty="0">
                <a:solidFill>
                  <a:schemeClr val="tx2">
                    <a:lumMod val="75000"/>
                  </a:schemeClr>
                </a:solidFill>
              </a:rPr>
              <a:t> </a:t>
            </a:r>
            <a:r>
              <a:rPr lang="tr-TR" sz="2000" dirty="0" err="1">
                <a:solidFill>
                  <a:schemeClr val="tx2">
                    <a:lumMod val="75000"/>
                  </a:schemeClr>
                </a:solidFill>
              </a:rPr>
              <a:t>Dragons</a:t>
            </a:r>
            <a:r>
              <a:rPr lang="tr-TR" sz="2000" dirty="0">
                <a:solidFill>
                  <a:schemeClr val="tx2">
                    <a:lumMod val="75000"/>
                  </a:schemeClr>
                </a:solidFill>
              </a:rPr>
              <a:t>) olarak da bilinirler. Bu ülkeler ve bölgeler, 1960 ve 1990 yılları arasında yüksek büyüme oranları ve hızlı endüstrileşmeleriyle bilinirler. </a:t>
            </a:r>
          </a:p>
          <a:p>
            <a:pPr algn="just"/>
            <a:endParaRPr lang="tr-TR" sz="2000" dirty="0">
              <a:solidFill>
                <a:schemeClr val="tx2">
                  <a:lumMod val="75000"/>
                </a:schemeClr>
              </a:solidFill>
            </a:endParaRPr>
          </a:p>
          <a:p>
            <a:pPr algn="just"/>
            <a:r>
              <a:rPr lang="tr-TR" sz="2000" dirty="0">
                <a:solidFill>
                  <a:schemeClr val="tx2">
                    <a:lumMod val="75000"/>
                  </a:schemeClr>
                </a:solidFill>
              </a:rPr>
              <a:t>21. yüzyılda, Asya’nın Kaplanları olarak bilinen bu ülkeler gelişmiş ülkeler kategorisine son derece yaklaşmışlardır. Bu dört ülkenin ekonomik politikalarındaki hedefler Japonya ve Çin ile aynı karakterdedir.</a:t>
            </a:r>
          </a:p>
          <a:p>
            <a:pPr algn="just"/>
            <a:endParaRPr lang="tr-TR" sz="2000" dirty="0"/>
          </a:p>
          <a:p>
            <a:pPr algn="just"/>
            <a:endParaRPr lang="tr-TR" sz="2000" dirty="0"/>
          </a:p>
        </p:txBody>
      </p:sp>
      <p:pic>
        <p:nvPicPr>
          <p:cNvPr id="5" name="Resim 4">
            <a:extLst>
              <a:ext uri="{FF2B5EF4-FFF2-40B4-BE49-F238E27FC236}">
                <a16:creationId xmlns:a16="http://schemas.microsoft.com/office/drawing/2014/main" id="{C0AC130A-F65E-4FD8-824F-2A6F16435B38}"/>
              </a:ext>
            </a:extLst>
          </p:cNvPr>
          <p:cNvPicPr>
            <a:picLocks noChangeAspect="1"/>
          </p:cNvPicPr>
          <p:nvPr/>
        </p:nvPicPr>
        <p:blipFill rotWithShape="1">
          <a:blip r:embed="rId2">
            <a:extLst>
              <a:ext uri="{28A0092B-C50C-407E-A947-70E740481C1C}">
                <a14:useLocalDpi xmlns:a14="http://schemas.microsoft.com/office/drawing/2010/main" val="0"/>
              </a:ext>
            </a:extLst>
          </a:blip>
          <a:srcRect l="43980" t="14369" r="3787" b="6796"/>
          <a:stretch/>
        </p:blipFill>
        <p:spPr>
          <a:xfrm>
            <a:off x="6853561" y="725749"/>
            <a:ext cx="4776187" cy="5406502"/>
          </a:xfrm>
          <a:prstGeom prst="rect">
            <a:avLst/>
          </a:prstGeom>
        </p:spPr>
      </p:pic>
    </p:spTree>
    <p:extLst>
      <p:ext uri="{BB962C8B-B14F-4D97-AF65-F5344CB8AC3E}">
        <p14:creationId xmlns:p14="http://schemas.microsoft.com/office/powerpoint/2010/main" val="425949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81189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Özellikleri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431095" y="1536174"/>
            <a:ext cx="11329809" cy="3785652"/>
          </a:xfrm>
          <a:prstGeom prst="rect">
            <a:avLst/>
          </a:prstGeom>
          <a:noFill/>
        </p:spPr>
        <p:txBody>
          <a:bodyPr wrap="square" rtlCol="0">
            <a:spAutoFit/>
          </a:bodyPr>
          <a:lstStyle/>
          <a:p>
            <a:pPr algn="just"/>
            <a:r>
              <a:rPr lang="tr-TR" sz="2000" dirty="0"/>
              <a:t>Asya </a:t>
            </a:r>
            <a:r>
              <a:rPr lang="tr-TR" sz="2000" dirty="0" err="1"/>
              <a:t>Kaplanları’nın</a:t>
            </a:r>
            <a:r>
              <a:rPr lang="tr-TR" sz="2000" dirty="0"/>
              <a:t> ekonomik kalkınmaları 1950’ler itibariyle gerçekleşmeye başlamıştır. </a:t>
            </a:r>
          </a:p>
          <a:p>
            <a:pPr algn="just"/>
            <a:endParaRPr lang="tr-TR" sz="2000" dirty="0"/>
          </a:p>
          <a:p>
            <a:pPr algn="just"/>
            <a:r>
              <a:rPr lang="tr-TR" sz="2000" dirty="0"/>
              <a:t>Bu tarihlerin başlangıç olması rastlantısal bir durum değildir. Aksine belirli koşulların olgunlaşmaya başlamasıyla paraleldir. </a:t>
            </a:r>
          </a:p>
          <a:p>
            <a:pPr algn="just"/>
            <a:endParaRPr lang="tr-TR" sz="2000" dirty="0"/>
          </a:p>
          <a:p>
            <a:pPr algn="just"/>
            <a:r>
              <a:rPr lang="tr-TR" sz="2000" dirty="0"/>
              <a:t>Asya Kaplanları iktisadi olarak çok hızlı bir kalkınma ve büyüme süreci yaşamışlardır. Öyle ki kalkınma hızları diğer Doğu Asya ülkelerinden iki kat, G. Asya ve G .Amerika ülkelerinden 3 kat ve Afrika ülkelerinden 5 kat fazladır.</a:t>
            </a:r>
          </a:p>
          <a:p>
            <a:pPr algn="just"/>
            <a:endParaRPr lang="tr-TR" sz="2000" dirty="0"/>
          </a:p>
          <a:p>
            <a:pPr algn="just"/>
            <a:r>
              <a:rPr lang="tr-TR" sz="2000" dirty="0"/>
              <a:t>Bu hızlı kalkınma sürecini gerçekleştirmede en önemli faktörlerden biri ekonomide devletçiliği benimsemeleridir.</a:t>
            </a:r>
          </a:p>
          <a:p>
            <a:pPr algn="just"/>
            <a:endParaRPr lang="tr-TR" sz="2000" dirty="0"/>
          </a:p>
        </p:txBody>
      </p:sp>
    </p:spTree>
    <p:extLst>
      <p:ext uri="{BB962C8B-B14F-4D97-AF65-F5344CB8AC3E}">
        <p14:creationId xmlns:p14="http://schemas.microsoft.com/office/powerpoint/2010/main" val="73949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81189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Özellikleri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536174"/>
            <a:ext cx="11329809" cy="4093428"/>
          </a:xfrm>
          <a:prstGeom prst="rect">
            <a:avLst/>
          </a:prstGeom>
          <a:noFill/>
        </p:spPr>
        <p:txBody>
          <a:bodyPr wrap="square" rtlCol="0">
            <a:spAutoFit/>
          </a:bodyPr>
          <a:lstStyle/>
          <a:p>
            <a:pPr algn="just">
              <a:lnSpc>
                <a:spcPct val="150000"/>
              </a:lnSpc>
            </a:pPr>
            <a:r>
              <a:rPr lang="tr-TR" sz="2000" dirty="0"/>
              <a:t>Bu dört ülke ve bölgenin ortak özellikleri ise şu şekilde sıralanabilir;</a:t>
            </a:r>
          </a:p>
          <a:p>
            <a:pPr algn="just">
              <a:lnSpc>
                <a:spcPct val="150000"/>
              </a:lnSpc>
            </a:pPr>
            <a:endParaRPr lang="tr-TR" sz="2000" dirty="0"/>
          </a:p>
          <a:p>
            <a:pPr marL="342900" indent="-342900" algn="just">
              <a:lnSpc>
                <a:spcPct val="150000"/>
              </a:lnSpc>
              <a:buFont typeface="Wingdings" panose="05000000000000000000" pitchFamily="2" charset="2"/>
              <a:buChar char="§"/>
            </a:pPr>
            <a:r>
              <a:rPr lang="tr-TR" sz="2000" dirty="0"/>
              <a:t>Zenginleşmiş endüstrileşmiş ülkelere ihracata odaklanmak,</a:t>
            </a:r>
          </a:p>
          <a:p>
            <a:pPr marL="342900" indent="-342900" algn="just">
              <a:lnSpc>
                <a:spcPct val="150000"/>
              </a:lnSpc>
              <a:buFont typeface="Wingdings" panose="05000000000000000000" pitchFamily="2" charset="2"/>
              <a:buChar char="§"/>
            </a:pPr>
            <a:r>
              <a:rPr lang="tr-TR" sz="2000" dirty="0"/>
              <a:t>Zenginleşmiş endüstrileşmiş ülkelerle ticaret dengesi,</a:t>
            </a:r>
          </a:p>
          <a:p>
            <a:pPr marL="342900" indent="-342900" algn="just">
              <a:lnSpc>
                <a:spcPct val="150000"/>
              </a:lnSpc>
              <a:buFont typeface="Wingdings" panose="05000000000000000000" pitchFamily="2" charset="2"/>
              <a:buChar char="§"/>
            </a:pPr>
            <a:r>
              <a:rPr lang="tr-TR" sz="2000" dirty="0"/>
              <a:t>On yıllarca iki haneli büyüme rakamları,</a:t>
            </a:r>
          </a:p>
          <a:p>
            <a:pPr marL="342900" indent="-342900" algn="just">
              <a:lnSpc>
                <a:spcPct val="150000"/>
              </a:lnSpc>
              <a:buFont typeface="Wingdings" panose="05000000000000000000" pitchFamily="2" charset="2"/>
              <a:buChar char="§"/>
            </a:pPr>
            <a:r>
              <a:rPr lang="tr-TR" sz="2000" dirty="0"/>
              <a:t>Önceki yıllarda demokratik olmayan ve otoriter sayılabilecek rejimlere sahip olmaları,</a:t>
            </a:r>
          </a:p>
          <a:p>
            <a:pPr marL="342900" indent="-342900" algn="just">
              <a:lnSpc>
                <a:spcPct val="150000"/>
              </a:lnSpc>
              <a:buFont typeface="Wingdings" panose="05000000000000000000" pitchFamily="2" charset="2"/>
              <a:buChar char="§"/>
            </a:pPr>
            <a:r>
              <a:rPr lang="tr-TR" sz="2000" dirty="0"/>
              <a:t>Yüksek Amerikan sermayesi,</a:t>
            </a:r>
          </a:p>
          <a:p>
            <a:pPr marL="342900" indent="-342900" algn="just">
              <a:lnSpc>
                <a:spcPct val="150000"/>
              </a:lnSpc>
              <a:buFont typeface="Wingdings" panose="05000000000000000000" pitchFamily="2" charset="2"/>
              <a:buChar char="§"/>
            </a:pPr>
            <a:r>
              <a:rPr lang="tr-TR" sz="2000" dirty="0"/>
              <a:t>Yüksek oranda ekonomik özgürlük.</a:t>
            </a:r>
          </a:p>
          <a:p>
            <a:pPr algn="just"/>
            <a:endParaRPr lang="tr-TR" sz="2000" dirty="0"/>
          </a:p>
        </p:txBody>
      </p:sp>
    </p:spTree>
    <p:extLst>
      <p:ext uri="{BB962C8B-B14F-4D97-AF65-F5344CB8AC3E}">
        <p14:creationId xmlns:p14="http://schemas.microsoft.com/office/powerpoint/2010/main" val="18207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119432"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Tayvan</a:t>
            </a:r>
          </a:p>
        </p:txBody>
      </p:sp>
      <p:sp>
        <p:nvSpPr>
          <p:cNvPr id="6" name="Dikdörtgen 5">
            <a:extLst>
              <a:ext uri="{FF2B5EF4-FFF2-40B4-BE49-F238E27FC236}">
                <a16:creationId xmlns:a16="http://schemas.microsoft.com/office/drawing/2014/main" id="{95B626EB-E7BC-4EA1-A10D-D809E912DCED}"/>
              </a:ext>
            </a:extLst>
          </p:cNvPr>
          <p:cNvSpPr/>
          <p:nvPr/>
        </p:nvSpPr>
        <p:spPr>
          <a:xfrm>
            <a:off x="6336876" y="1550528"/>
            <a:ext cx="5296163" cy="1477328"/>
          </a:xfrm>
          <a:prstGeom prst="rect">
            <a:avLst/>
          </a:prstGeom>
        </p:spPr>
        <p:txBody>
          <a:bodyPr wrap="square">
            <a:spAutoFit/>
          </a:bodyPr>
          <a:lstStyle/>
          <a:p>
            <a:pPr algn="just"/>
            <a:r>
              <a:rPr lang="tr-TR" b="1" dirty="0"/>
              <a:t>Coğrafi Konum</a:t>
            </a:r>
          </a:p>
          <a:p>
            <a:pPr algn="just"/>
            <a:r>
              <a:rPr lang="tr-TR" dirty="0"/>
              <a:t>Tayvan, Pasifik Okyanusunda, Çin Halk Cumhuriyeti'nin Güney doğusunda yer almaktadır</a:t>
            </a:r>
            <a:r>
              <a:rPr lang="tr-TR" b="1" dirty="0"/>
              <a:t>.</a:t>
            </a:r>
          </a:p>
          <a:p>
            <a:pPr algn="just"/>
            <a:r>
              <a:rPr lang="tr-TR" dirty="0"/>
              <a:t>Adanın kuzeyinde yer alan başkent </a:t>
            </a:r>
            <a:r>
              <a:rPr lang="tr-TR" dirty="0" err="1"/>
              <a:t>Taipei</a:t>
            </a:r>
            <a:r>
              <a:rPr lang="tr-TR" dirty="0"/>
              <a:t>, politika, finans ve ticaret merkezidir.</a:t>
            </a:r>
          </a:p>
        </p:txBody>
      </p:sp>
      <p:pic>
        <p:nvPicPr>
          <p:cNvPr id="10" name="Resim 9">
            <a:extLst>
              <a:ext uri="{FF2B5EF4-FFF2-40B4-BE49-F238E27FC236}">
                <a16:creationId xmlns:a16="http://schemas.microsoft.com/office/drawing/2014/main" id="{245B5CB3-9555-415F-BEB2-02D9EF82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46" y="1550528"/>
            <a:ext cx="5489287" cy="3756943"/>
          </a:xfrm>
          <a:prstGeom prst="rect">
            <a:avLst/>
          </a:prstGeom>
        </p:spPr>
      </p:pic>
      <p:sp>
        <p:nvSpPr>
          <p:cNvPr id="3" name="Dikdörtgen 2">
            <a:extLst>
              <a:ext uri="{FF2B5EF4-FFF2-40B4-BE49-F238E27FC236}">
                <a16:creationId xmlns:a16="http://schemas.microsoft.com/office/drawing/2014/main" id="{5F36A36B-E53B-41AA-B9E2-674C1AC26B14}"/>
              </a:ext>
            </a:extLst>
          </p:cNvPr>
          <p:cNvSpPr/>
          <p:nvPr/>
        </p:nvSpPr>
        <p:spPr>
          <a:xfrm>
            <a:off x="6336876" y="3276146"/>
            <a:ext cx="5375123" cy="2031325"/>
          </a:xfrm>
          <a:prstGeom prst="rect">
            <a:avLst/>
          </a:prstGeom>
        </p:spPr>
        <p:txBody>
          <a:bodyPr wrap="square">
            <a:spAutoFit/>
          </a:bodyPr>
          <a:lstStyle/>
          <a:p>
            <a:pPr algn="just"/>
            <a:r>
              <a:rPr lang="tr-TR" b="1" dirty="0"/>
              <a:t>Siyasi ve İdari Yapı</a:t>
            </a:r>
          </a:p>
          <a:p>
            <a:pPr algn="just"/>
            <a:r>
              <a:rPr lang="tr-TR" dirty="0"/>
              <a:t>Tayvan 1895-1945 yılları arasında Japon işgali altında kalmıştır. 1949 yılında Çin Komünist Partisi tarafından yenilen bir grup Tayvan'a geçmiştir. Bu idare Çin Halk Cumhuriyeti tarafından tanınmamıştır. Bu gün Tayvan Çin Halk Cumhuriyeti ile ekonomik ve siyasi alanda yakın ilişkiler içinde bulunmaktadır.</a:t>
            </a:r>
          </a:p>
        </p:txBody>
      </p:sp>
    </p:spTree>
    <p:extLst>
      <p:ext uri="{BB962C8B-B14F-4D97-AF65-F5344CB8AC3E}">
        <p14:creationId xmlns:p14="http://schemas.microsoft.com/office/powerpoint/2010/main" val="362661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81189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Tayvan</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576205" y="1402039"/>
            <a:ext cx="5519796" cy="5016758"/>
          </a:xfrm>
          <a:prstGeom prst="rect">
            <a:avLst/>
          </a:prstGeom>
          <a:noFill/>
        </p:spPr>
        <p:txBody>
          <a:bodyPr wrap="square" rtlCol="0">
            <a:spAutoFit/>
          </a:bodyPr>
          <a:lstStyle/>
          <a:p>
            <a:pPr marL="68580" lvl="0" algn="just"/>
            <a:r>
              <a:rPr lang="tr-TR" sz="2000" dirty="0">
                <a:solidFill>
                  <a:schemeClr val="tx2">
                    <a:lumMod val="75000"/>
                  </a:schemeClr>
                </a:solidFill>
              </a:rPr>
              <a:t>İlk Asya kaplanı olma özelliğini taşıyan Tayvan’da 1950’lerin başında ithal ikameci politikaları uygulamaya konulmuştur. Gümrük tarifeleri arttırılarak bazı mallara kotalar getirilmiştir.</a:t>
            </a:r>
          </a:p>
          <a:p>
            <a:pPr marL="68580" lvl="0" algn="just"/>
            <a:endParaRPr lang="tr-TR" sz="2000" dirty="0">
              <a:solidFill>
                <a:schemeClr val="tx2">
                  <a:lumMod val="75000"/>
                </a:schemeClr>
              </a:solidFill>
            </a:endParaRPr>
          </a:p>
          <a:p>
            <a:pPr marL="68580" lvl="0" algn="just"/>
            <a:r>
              <a:rPr lang="tr-TR" sz="2000" dirty="0">
                <a:solidFill>
                  <a:schemeClr val="tx2">
                    <a:lumMod val="75000"/>
                  </a:schemeClr>
                </a:solidFill>
              </a:rPr>
              <a:t>1970’lerde petrol kriziyle birlikte ekonomik anlamda sermaye yoğun sahalardan teknoloji yoğun sahalara kayan politikalar geliştirilmiştir.</a:t>
            </a:r>
          </a:p>
          <a:p>
            <a:pPr marL="68580" lvl="0" algn="just"/>
            <a:endParaRPr lang="tr-TR" sz="2000" dirty="0">
              <a:solidFill>
                <a:schemeClr val="tx2">
                  <a:lumMod val="75000"/>
                </a:schemeClr>
              </a:solidFill>
            </a:endParaRPr>
          </a:p>
          <a:p>
            <a:pPr marL="68580" lvl="0" algn="just"/>
            <a:r>
              <a:rPr lang="tr-TR" sz="2000" dirty="0">
                <a:solidFill>
                  <a:schemeClr val="tx2">
                    <a:lumMod val="75000"/>
                  </a:schemeClr>
                </a:solidFill>
              </a:rPr>
              <a:t>1990'larda birçok emek-yoğun üretim yapan Tayvan firması, üretim merkezlerini ucuz işgücünün olduğu Çin'e kaydırmıştır. 1990 yılından bu yana, Çin’deki Tayvan kaynaklı yatırımların 100 milyar doları geçtiği düşünülmektedir. 2015 yılında Tayvan dışına yapılan yatırımların %51’nin Çin’e yapıldığı kaydedilmiştir.</a:t>
            </a:r>
          </a:p>
        </p:txBody>
      </p:sp>
      <p:pic>
        <p:nvPicPr>
          <p:cNvPr id="6" name="Resim 5">
            <a:extLst>
              <a:ext uri="{FF2B5EF4-FFF2-40B4-BE49-F238E27FC236}">
                <a16:creationId xmlns:a16="http://schemas.microsoft.com/office/drawing/2014/main" id="{6E23764B-3811-47A4-A6D0-44C9AC8E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235" y="1678496"/>
            <a:ext cx="4561256" cy="3501008"/>
          </a:xfrm>
          <a:prstGeom prst="rect">
            <a:avLst/>
          </a:prstGeom>
        </p:spPr>
      </p:pic>
    </p:spTree>
    <p:extLst>
      <p:ext uri="{BB962C8B-B14F-4D97-AF65-F5344CB8AC3E}">
        <p14:creationId xmlns:p14="http://schemas.microsoft.com/office/powerpoint/2010/main" val="139684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Hong Kong</a:t>
            </a:r>
          </a:p>
        </p:txBody>
      </p:sp>
      <p:sp>
        <p:nvSpPr>
          <p:cNvPr id="6" name="Dikdörtgen 5">
            <a:extLst>
              <a:ext uri="{FF2B5EF4-FFF2-40B4-BE49-F238E27FC236}">
                <a16:creationId xmlns:a16="http://schemas.microsoft.com/office/drawing/2014/main" id="{95B626EB-E7BC-4EA1-A10D-D809E912DCED}"/>
              </a:ext>
            </a:extLst>
          </p:cNvPr>
          <p:cNvSpPr/>
          <p:nvPr/>
        </p:nvSpPr>
        <p:spPr>
          <a:xfrm>
            <a:off x="718246" y="1372859"/>
            <a:ext cx="5877863" cy="2585323"/>
          </a:xfrm>
          <a:prstGeom prst="rect">
            <a:avLst/>
          </a:prstGeom>
        </p:spPr>
        <p:txBody>
          <a:bodyPr wrap="square">
            <a:spAutoFit/>
          </a:bodyPr>
          <a:lstStyle/>
          <a:p>
            <a:pPr algn="just"/>
            <a:r>
              <a:rPr lang="tr-TR" dirty="0"/>
              <a:t>DEVLETİN ADI: Hong Kong Özel İdare Bölgesi (SAR)/Çin Halk Cumhuriyeti</a:t>
            </a:r>
          </a:p>
          <a:p>
            <a:pPr algn="just"/>
            <a:r>
              <a:rPr lang="tr-TR" dirty="0"/>
              <a:t>BAŞKENTİ: Hong Kong</a:t>
            </a:r>
          </a:p>
          <a:p>
            <a:pPr algn="just"/>
            <a:r>
              <a:rPr lang="tr-TR" dirty="0"/>
              <a:t>Yüzölçümü 1.100 km2 </a:t>
            </a:r>
          </a:p>
          <a:p>
            <a:pPr algn="just"/>
            <a:r>
              <a:rPr lang="tr-TR" dirty="0"/>
              <a:t>NÜFUSU: 7.070.000</a:t>
            </a:r>
          </a:p>
          <a:p>
            <a:pPr algn="just"/>
            <a:r>
              <a:rPr lang="tr-TR" dirty="0"/>
              <a:t>RESMİ DİLİ: Çince (Kanton Lehçesi) ve İngilizce</a:t>
            </a:r>
          </a:p>
          <a:p>
            <a:pPr algn="just"/>
            <a:r>
              <a:rPr lang="tr-TR" dirty="0"/>
              <a:t>Dinler: Budizm, İslam, Hristiyanlık Etnik Yapı Çinli (%95) ve diğerleri </a:t>
            </a:r>
          </a:p>
          <a:p>
            <a:pPr algn="just"/>
            <a:r>
              <a:rPr lang="tr-TR" dirty="0"/>
              <a:t>PARA BİRİMİ: Hong Kong Doları</a:t>
            </a:r>
          </a:p>
        </p:txBody>
      </p:sp>
      <p:pic>
        <p:nvPicPr>
          <p:cNvPr id="8" name="Resim 7">
            <a:extLst>
              <a:ext uri="{FF2B5EF4-FFF2-40B4-BE49-F238E27FC236}">
                <a16:creationId xmlns:a16="http://schemas.microsoft.com/office/drawing/2014/main" id="{7C71DF2F-70A7-443B-8A9E-CC3F11D4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723" y="528841"/>
            <a:ext cx="3885595" cy="2900159"/>
          </a:xfrm>
          <a:prstGeom prst="rect">
            <a:avLst/>
          </a:prstGeom>
        </p:spPr>
      </p:pic>
      <p:pic>
        <p:nvPicPr>
          <p:cNvPr id="12" name="Resim 11">
            <a:extLst>
              <a:ext uri="{FF2B5EF4-FFF2-40B4-BE49-F238E27FC236}">
                <a16:creationId xmlns:a16="http://schemas.microsoft.com/office/drawing/2014/main" id="{E07B6D44-2A66-4730-8F03-A39CBEAF1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723" y="3660603"/>
            <a:ext cx="3885595" cy="2912793"/>
          </a:xfrm>
          <a:prstGeom prst="rect">
            <a:avLst/>
          </a:prstGeom>
        </p:spPr>
      </p:pic>
      <p:sp>
        <p:nvSpPr>
          <p:cNvPr id="3" name="Dikdörtgen 2">
            <a:extLst>
              <a:ext uri="{FF2B5EF4-FFF2-40B4-BE49-F238E27FC236}">
                <a16:creationId xmlns:a16="http://schemas.microsoft.com/office/drawing/2014/main" id="{6A2ACCAC-F64E-42FB-B4F0-378C0F0AA330}"/>
              </a:ext>
            </a:extLst>
          </p:cNvPr>
          <p:cNvSpPr/>
          <p:nvPr/>
        </p:nvSpPr>
        <p:spPr>
          <a:xfrm>
            <a:off x="718246" y="4239836"/>
            <a:ext cx="6096000" cy="1754326"/>
          </a:xfrm>
          <a:prstGeom prst="rect">
            <a:avLst/>
          </a:prstGeom>
        </p:spPr>
        <p:txBody>
          <a:bodyPr>
            <a:spAutoFit/>
          </a:bodyPr>
          <a:lstStyle/>
          <a:p>
            <a:pPr algn="just"/>
            <a:r>
              <a:rPr lang="tr-TR" dirty="0"/>
              <a:t>Hong Kong ,Çin’in güney kıyısında bulunan, 1 Temmuz 1997 tarihine kadar Britanya Krallığına bağlı sömürge ve adalar grubuyken, bu tarihten itibaren Çin Halk Cumhuriyeti'ne bağlı özel yönetim bölgesi  olmuştur. Hong Kong, Asya'nın en büyük serbest pazarı ve limanı, en işlek ticaret, endüstri ve turizm merkezidir. </a:t>
            </a:r>
          </a:p>
        </p:txBody>
      </p:sp>
    </p:spTree>
    <p:extLst>
      <p:ext uri="{BB962C8B-B14F-4D97-AF65-F5344CB8AC3E}">
        <p14:creationId xmlns:p14="http://schemas.microsoft.com/office/powerpoint/2010/main" val="197159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Hong Kong</a:t>
            </a:r>
          </a:p>
        </p:txBody>
      </p:sp>
      <p:sp>
        <p:nvSpPr>
          <p:cNvPr id="6" name="Dikdörtgen 5">
            <a:extLst>
              <a:ext uri="{FF2B5EF4-FFF2-40B4-BE49-F238E27FC236}">
                <a16:creationId xmlns:a16="http://schemas.microsoft.com/office/drawing/2014/main" id="{95B626EB-E7BC-4EA1-A10D-D809E912DCED}"/>
              </a:ext>
            </a:extLst>
          </p:cNvPr>
          <p:cNvSpPr/>
          <p:nvPr/>
        </p:nvSpPr>
        <p:spPr>
          <a:xfrm>
            <a:off x="718246" y="1535264"/>
            <a:ext cx="6423004" cy="3416320"/>
          </a:xfrm>
          <a:prstGeom prst="rect">
            <a:avLst/>
          </a:prstGeom>
        </p:spPr>
        <p:txBody>
          <a:bodyPr wrap="square">
            <a:spAutoFit/>
          </a:bodyPr>
          <a:lstStyle/>
          <a:p>
            <a:pPr marL="285750" indent="-285750" algn="just">
              <a:buFont typeface="Wingdings" panose="05000000000000000000" pitchFamily="2" charset="2"/>
              <a:buChar char="§"/>
            </a:pPr>
            <a:r>
              <a:rPr lang="tr-TR" dirty="0"/>
              <a:t>Hong-Kong'da ticaret ve sanayi II. Dünya Savaşından sonra çok gelişmiştir. </a:t>
            </a:r>
          </a:p>
          <a:p>
            <a:pPr marL="285750" indent="-285750" algn="just">
              <a:buFont typeface="Wingdings" panose="05000000000000000000" pitchFamily="2" charset="2"/>
              <a:buChar char="§"/>
            </a:pPr>
            <a:r>
              <a:rPr lang="tr-TR" dirty="0"/>
              <a:t>Hong-Kong; tekstil endüstrisi, hafif sanayi (oyuncak, </a:t>
            </a:r>
            <a:r>
              <a:rPr lang="tr-TR" dirty="0" err="1"/>
              <a:t>radyo,elektronik</a:t>
            </a:r>
            <a:r>
              <a:rPr lang="tr-TR" dirty="0"/>
              <a:t>), sinema endüstrisi, az da olsa ağır sanayi (gemi inşası, çimento ve demir sanayi) ve özellikle bankacılıkla büyük bir ticaret merkezidir.</a:t>
            </a:r>
          </a:p>
          <a:p>
            <a:pPr marL="285750" indent="-285750" algn="just">
              <a:buFont typeface="Wingdings" panose="05000000000000000000" pitchFamily="2" charset="2"/>
              <a:buChar char="§"/>
            </a:pPr>
            <a:r>
              <a:rPr lang="tr-TR" dirty="0"/>
              <a:t>Güney Kore, elektronik alanında ihracatın kalbini oluşturmaktadır. </a:t>
            </a:r>
          </a:p>
          <a:p>
            <a:pPr marL="285750" indent="-285750" algn="just">
              <a:buFont typeface="Wingdings" panose="05000000000000000000" pitchFamily="2" charset="2"/>
              <a:buChar char="§"/>
            </a:pPr>
            <a:r>
              <a:rPr lang="tr-TR" dirty="0"/>
              <a:t>Hong-Kong büyük bir ticaret merkezi olması dolayısıyla sanayi hızla gelişmektedir. İhracatının en önemli kısmı (giyecek ve çeşitli sanayi ürünleri) özellikle ABD ve İngiltere ile yapılır. Dünyanın en büyük üçüncü döviz rezervine sahip ülkesidir.</a:t>
            </a:r>
          </a:p>
        </p:txBody>
      </p:sp>
      <p:pic>
        <p:nvPicPr>
          <p:cNvPr id="8" name="Resim 7">
            <a:extLst>
              <a:ext uri="{FF2B5EF4-FFF2-40B4-BE49-F238E27FC236}">
                <a16:creationId xmlns:a16="http://schemas.microsoft.com/office/drawing/2014/main" id="{075B74E5-603E-4E6A-A2C7-1C286D901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866" y="408374"/>
            <a:ext cx="3781888" cy="2835050"/>
          </a:xfrm>
          <a:prstGeom prst="rect">
            <a:avLst/>
          </a:prstGeom>
        </p:spPr>
      </p:pic>
      <p:pic>
        <p:nvPicPr>
          <p:cNvPr id="10" name="Resim 9">
            <a:extLst>
              <a:ext uri="{FF2B5EF4-FFF2-40B4-BE49-F238E27FC236}">
                <a16:creationId xmlns:a16="http://schemas.microsoft.com/office/drawing/2014/main" id="{7B5FD81E-B2EB-44C0-A083-D32C3CC01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66" y="3687508"/>
            <a:ext cx="3781888" cy="2762118"/>
          </a:xfrm>
          <a:prstGeom prst="rect">
            <a:avLst/>
          </a:prstGeom>
        </p:spPr>
      </p:pic>
    </p:spTree>
    <p:extLst>
      <p:ext uri="{BB962C8B-B14F-4D97-AF65-F5344CB8AC3E}">
        <p14:creationId xmlns:p14="http://schemas.microsoft.com/office/powerpoint/2010/main" val="1433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4556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Singapur</a:t>
            </a:r>
          </a:p>
        </p:txBody>
      </p:sp>
      <p:sp>
        <p:nvSpPr>
          <p:cNvPr id="6" name="Dikdörtgen 5">
            <a:extLst>
              <a:ext uri="{FF2B5EF4-FFF2-40B4-BE49-F238E27FC236}">
                <a16:creationId xmlns:a16="http://schemas.microsoft.com/office/drawing/2014/main" id="{95B626EB-E7BC-4EA1-A10D-D809E912DCED}"/>
              </a:ext>
            </a:extLst>
          </p:cNvPr>
          <p:cNvSpPr/>
          <p:nvPr/>
        </p:nvSpPr>
        <p:spPr>
          <a:xfrm>
            <a:off x="718246" y="1997839"/>
            <a:ext cx="6170826" cy="2862322"/>
          </a:xfrm>
          <a:prstGeom prst="rect">
            <a:avLst/>
          </a:prstGeom>
        </p:spPr>
        <p:txBody>
          <a:bodyPr wrap="square">
            <a:spAutoFit/>
          </a:bodyPr>
          <a:lstStyle/>
          <a:p>
            <a:pPr algn="just"/>
            <a:r>
              <a:rPr lang="tr-TR" dirty="0"/>
              <a:t>Singapur, Endonezya ve Malezya toprakları arasına sıkışmış,  Dünya’da sayılı şehir devletleri arasında sayılan, yalnızca 719,1 km²’lik bir alan kaplayan küçük bir ada devletidir. </a:t>
            </a:r>
          </a:p>
          <a:p>
            <a:pPr algn="just"/>
            <a:r>
              <a:rPr lang="tr-TR" dirty="0"/>
              <a:t>Başkenti Singapur’dur. </a:t>
            </a:r>
          </a:p>
          <a:p>
            <a:pPr algn="just"/>
            <a:endParaRPr lang="tr-TR" dirty="0"/>
          </a:p>
          <a:p>
            <a:pPr algn="just"/>
            <a:r>
              <a:rPr lang="tr-TR" dirty="0"/>
              <a:t>Ülkede farklı 4 dinden (Budizm, İslamiyet, Hristiyanlık ve Hinduizm), farklı ırkta(</a:t>
            </a:r>
            <a:r>
              <a:rPr lang="tr-TR" dirty="0" err="1"/>
              <a:t>Çinli,Malaylı,Hintli</a:t>
            </a:r>
            <a:r>
              <a:rPr lang="tr-TR" dirty="0"/>
              <a:t>) ve farklı dili (Çince, Malayca, İngilizce ve diğer) konuşan 5,6 milyon insan bir arada yaşamaktadır.</a:t>
            </a:r>
          </a:p>
          <a:p>
            <a:endParaRPr lang="tr-TR" dirty="0"/>
          </a:p>
        </p:txBody>
      </p:sp>
      <p:pic>
        <p:nvPicPr>
          <p:cNvPr id="7" name="Picture 2" descr="singapur haritası ile ilgili görsel sonucu">
            <a:extLst>
              <a:ext uri="{FF2B5EF4-FFF2-40B4-BE49-F238E27FC236}">
                <a16:creationId xmlns:a16="http://schemas.microsoft.com/office/drawing/2014/main" id="{4D99A959-317A-4949-81D5-1F726EF5A4D1}"/>
              </a:ext>
            </a:extLst>
          </p:cNvPr>
          <p:cNvPicPr>
            <a:picLocks noChangeAspect="1" noChangeArrowheads="1"/>
          </p:cNvPicPr>
          <p:nvPr/>
        </p:nvPicPr>
        <p:blipFill>
          <a:blip r:embed="rId2" cstate="print"/>
          <a:srcRect/>
          <a:stretch>
            <a:fillRect/>
          </a:stretch>
        </p:blipFill>
        <p:spPr bwMode="auto">
          <a:xfrm>
            <a:off x="7492431" y="327963"/>
            <a:ext cx="4320480" cy="3339752"/>
          </a:xfrm>
          <a:prstGeom prst="rect">
            <a:avLst/>
          </a:prstGeom>
          <a:noFill/>
          <a:ln>
            <a:noFill/>
          </a:ln>
        </p:spPr>
      </p:pic>
      <p:pic>
        <p:nvPicPr>
          <p:cNvPr id="8" name="Resim 7">
            <a:extLst>
              <a:ext uri="{FF2B5EF4-FFF2-40B4-BE49-F238E27FC236}">
                <a16:creationId xmlns:a16="http://schemas.microsoft.com/office/drawing/2014/main" id="{6B484180-1108-407C-B1F4-A56B80B63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558" y="4092606"/>
            <a:ext cx="3460225" cy="2561207"/>
          </a:xfrm>
          <a:prstGeom prst="rect">
            <a:avLst/>
          </a:prstGeom>
        </p:spPr>
      </p:pic>
    </p:spTree>
    <p:extLst>
      <p:ext uri="{BB962C8B-B14F-4D97-AF65-F5344CB8AC3E}">
        <p14:creationId xmlns:p14="http://schemas.microsoft.com/office/powerpoint/2010/main" val="40367165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789</Words>
  <Application>Microsoft Office PowerPoint</Application>
  <PresentationFormat>Geniş ekran</PresentationFormat>
  <Paragraphs>103</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234</cp:revision>
  <dcterms:created xsi:type="dcterms:W3CDTF">2020-01-12T12:36:35Z</dcterms:created>
  <dcterms:modified xsi:type="dcterms:W3CDTF">2020-05-12T11:45:35Z</dcterms:modified>
</cp:coreProperties>
</file>