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242038B6-ECAE-43E7-AD00-E0093D15EDBF}"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42038B6-ECAE-43E7-AD00-E0093D15EDBF}"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42038B6-ECAE-43E7-AD00-E0093D15EDBF}"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42038B6-ECAE-43E7-AD00-E0093D15EDBF}"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2038B6-ECAE-43E7-AD00-E0093D15EDBF}"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42038B6-ECAE-43E7-AD00-E0093D15EDBF}"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42038B6-ECAE-43E7-AD00-E0093D15EDBF}" type="datetimeFigureOut">
              <a:rPr lang="tr-TR" smtClean="0"/>
              <a:t>06.05.2020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242038B6-ECAE-43E7-AD00-E0093D15EDBF}" type="datetimeFigureOut">
              <a:rPr lang="tr-TR" smtClean="0"/>
              <a:t>06.05.2020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2038B6-ECAE-43E7-AD00-E0093D15EDBF}" type="datetimeFigureOut">
              <a:rPr lang="tr-TR" smtClean="0"/>
              <a:t>06.05.2020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038B6-ECAE-43E7-AD00-E0093D15EDBF}"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038B6-ECAE-43E7-AD00-E0093D15EDBF}"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66D911A-DD82-4FAB-999E-740D9CE8EFD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2038B6-ECAE-43E7-AD00-E0093D15EDBF}" type="datetimeFigureOut">
              <a:rPr lang="tr-TR" smtClean="0"/>
              <a:t>06.05.2020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D911A-DD82-4FAB-999E-740D9CE8EFD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KAMU MALİYESİ</a:t>
            </a:r>
            <a:endParaRPr lang="tr-TR" dirty="0"/>
          </a:p>
        </p:txBody>
      </p:sp>
      <p:sp>
        <p:nvSpPr>
          <p:cNvPr id="3" name="Subtitle 2"/>
          <p:cNvSpPr>
            <a:spLocks noGrp="1"/>
          </p:cNvSpPr>
          <p:nvPr>
            <p:ph type="subTitle" idx="1"/>
          </p:nvPr>
        </p:nvSpPr>
        <p:spPr/>
        <p:txBody>
          <a:bodyPr/>
          <a:lstStyle/>
          <a:p>
            <a:r>
              <a:rPr lang="tr-TR" dirty="0" smtClean="0"/>
              <a:t>7. HAFTA</a:t>
            </a:r>
          </a:p>
          <a:p>
            <a:r>
              <a:rPr lang="tr-TR" dirty="0" smtClean="0"/>
              <a:t>VERGİLENDİRMENİN İLKELERİ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Vergilemede istikrarlılık ilkesi</a:t>
            </a:r>
            <a:endParaRPr lang="tr-TR" dirty="0"/>
          </a:p>
        </p:txBody>
      </p:sp>
      <p:sp>
        <p:nvSpPr>
          <p:cNvPr id="3" name="Content Placeholder 2"/>
          <p:cNvSpPr>
            <a:spLocks noGrp="1"/>
          </p:cNvSpPr>
          <p:nvPr>
            <p:ph idx="1"/>
          </p:nvPr>
        </p:nvSpPr>
        <p:spPr/>
        <p:txBody>
          <a:bodyPr/>
          <a:lstStyle/>
          <a:p>
            <a:pPr algn="just"/>
            <a:r>
              <a:rPr lang="tr-TR" dirty="0"/>
              <a:t>Vergilemede istikrarlılık ilkesi;  vergi kanunlarının tarh ve tahsil işlemlerini ilgilendiren hükümleri ile vergi nispetlerinin mümkün olduğu ölçüde az değiştirilmesini ifade eder.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Verginin yasallığı (kanuniliği) ilkesi</a:t>
            </a:r>
            <a:endParaRPr lang="tr-TR" dirty="0"/>
          </a:p>
        </p:txBody>
      </p:sp>
      <p:sp>
        <p:nvSpPr>
          <p:cNvPr id="3" name="Content Placeholder 2"/>
          <p:cNvSpPr>
            <a:spLocks noGrp="1"/>
          </p:cNvSpPr>
          <p:nvPr>
            <p:ph idx="1"/>
          </p:nvPr>
        </p:nvSpPr>
        <p:spPr/>
        <p:txBody>
          <a:bodyPr>
            <a:normAutofit fontScale="92500" lnSpcReduction="10000"/>
          </a:bodyPr>
          <a:lstStyle/>
          <a:p>
            <a:r>
              <a:rPr lang="tr-TR" b="1" dirty="0"/>
              <a:t>Verginin yasallığı (kanuniliği) ilkesi</a:t>
            </a:r>
            <a:r>
              <a:rPr lang="tr-TR" dirty="0"/>
              <a:t>, vergi kurumunun hukuksal yapısının temel koşulu olup oranının, salınma biçiminin, alınma zamanının yönetim ve yükümlüler bakımından belirginliğine dayanır. </a:t>
            </a:r>
            <a:endParaRPr lang="tr-TR" dirty="0" smtClean="0"/>
          </a:p>
          <a:p>
            <a:r>
              <a:rPr lang="tr-TR" dirty="0" smtClean="0"/>
              <a:t>Yükümlülere </a:t>
            </a:r>
            <a:r>
              <a:rPr lang="tr-TR" dirty="0"/>
              <a:t>güven veren bu ilke, vergi yönetiminde de kararlılık sağlamakta, herkesi eşit biçimde kapsamına alan bir yurttaşlık görevinin göstergesini </a:t>
            </a:r>
            <a:r>
              <a:rPr lang="tr-TR" dirty="0" smtClean="0"/>
              <a:t>oluşturmaktadır(www.vergidosyasi.com).</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Vergilemede kolaylık ilkesi</a:t>
            </a:r>
            <a:endParaRPr lang="tr-TR" dirty="0"/>
          </a:p>
        </p:txBody>
      </p:sp>
      <p:sp>
        <p:nvSpPr>
          <p:cNvPr id="3" name="Content Placeholder 2"/>
          <p:cNvSpPr>
            <a:spLocks noGrp="1"/>
          </p:cNvSpPr>
          <p:nvPr>
            <p:ph idx="1"/>
          </p:nvPr>
        </p:nvSpPr>
        <p:spPr/>
        <p:txBody>
          <a:bodyPr>
            <a:normAutofit fontScale="85000" lnSpcReduction="20000"/>
          </a:bodyPr>
          <a:lstStyle/>
          <a:p>
            <a:r>
              <a:rPr lang="tr-TR" dirty="0"/>
              <a:t>Vergilemede kolaylık ilkesi, vergilemede ödeme zamanları, ödeme yeri, ödeme şekli ve ödenecek tutarın kesin, belirli ve uygun olmasını ifade eder. </a:t>
            </a:r>
            <a:endParaRPr lang="tr-TR" dirty="0" smtClean="0"/>
          </a:p>
          <a:p>
            <a:r>
              <a:rPr lang="tr-TR" dirty="0" smtClean="0"/>
              <a:t>Ayrıca </a:t>
            </a:r>
            <a:r>
              <a:rPr lang="tr-TR" dirty="0"/>
              <a:t>düzenlemeleri mükellefler tarafından kolayca anlaşılabilecek ve uygulanabilecek biçimde hazırlanmalıdır. </a:t>
            </a:r>
            <a:endParaRPr lang="tr-TR" dirty="0" smtClean="0"/>
          </a:p>
          <a:p>
            <a:r>
              <a:rPr lang="tr-TR" dirty="0" smtClean="0"/>
              <a:t>Vergilerini </a:t>
            </a:r>
            <a:r>
              <a:rPr lang="tr-TR" dirty="0"/>
              <a:t>ödemede maddi zorluklarla karşılaşan bazı mükelleflerin vergi borçlarının tecili, hatta bazı nedenlerden dolayı vergi borçlarını ödeyemeyecek duruma düşenlerin vergi borçlarının terkin edilmesi de bu ilke </a:t>
            </a:r>
            <a:r>
              <a:rPr lang="tr-TR" dirty="0" smtClean="0"/>
              <a:t>gereğidir(www.vergidosyasi.com)</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b="1" dirty="0"/>
              <a:t>Mali güce göre vergilendirme</a:t>
            </a:r>
            <a:r>
              <a:rPr lang="tr-TR" dirty="0"/>
              <a:t> kişilerin ekonomik ve kişisel durumları göz önüne alınarak vergilendirilmeleridir</a:t>
            </a:r>
            <a:r>
              <a:rPr lang="tr-TR" dirty="0" smtClean="0"/>
              <a:t>.</a:t>
            </a:r>
          </a:p>
          <a:p>
            <a:r>
              <a:rPr lang="tr-TR" dirty="0"/>
              <a:t>19. ve 20. yüzyılda kamu maliyesi teorisyenleri tarafından vergi sistemlerinin ödeme gücü ilkesine göre yapılandırılması gerektiği önerilmiştir. Mali güce göre vergilendirme ilkesi ile kamu harcamalarında bireysel fedakarlıkların minimize edilebileceği </a:t>
            </a:r>
            <a:r>
              <a:rPr lang="tr-TR" dirty="0" smtClean="0"/>
              <a:t>savunulmuştur(www.vergidosyasi.com)</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Vergilemede Adalet İlkesi</a:t>
            </a:r>
            <a:br>
              <a:rPr lang="tr-TR" b="1" dirty="0"/>
            </a:br>
            <a:endParaRPr lang="tr-TR" dirty="0"/>
          </a:p>
        </p:txBody>
      </p:sp>
      <p:sp>
        <p:nvSpPr>
          <p:cNvPr id="3" name="Content Placeholder 2"/>
          <p:cNvSpPr>
            <a:spLocks noGrp="1"/>
          </p:cNvSpPr>
          <p:nvPr>
            <p:ph idx="1"/>
          </p:nvPr>
        </p:nvSpPr>
        <p:spPr/>
        <p:txBody>
          <a:bodyPr>
            <a:normAutofit fontScale="85000" lnSpcReduction="20000"/>
          </a:bodyPr>
          <a:lstStyle/>
          <a:p>
            <a:r>
              <a:rPr lang="tr-TR" dirty="0"/>
              <a:t>ergilemede adalet kavramı, normatif bir kavram olup; zamana, mekana, ideolojilere ve kurumlara göre değişmektedir</a:t>
            </a:r>
            <a:r>
              <a:rPr lang="tr-TR" dirty="0" smtClean="0"/>
              <a:t>.</a:t>
            </a:r>
          </a:p>
          <a:p>
            <a:r>
              <a:rPr lang="tr-TR" dirty="0" smtClean="0"/>
              <a:t> </a:t>
            </a:r>
            <a:r>
              <a:rPr lang="tr-TR" dirty="0"/>
              <a:t>Vergilemede adalet, tarihsel süreç içinde değişik şekillerde değerlendirilmiş, ancak herkes tarafından kabul edilebilir bir şekilde sınırlarını çizme olanağı hala bulunamamıştır.</a:t>
            </a:r>
          </a:p>
          <a:p>
            <a:r>
              <a:rPr lang="tr-TR" dirty="0"/>
              <a:t>Vergilemede adaletin sağlanabilmesi büyük ölçüde, eşit durumdakilerin eşit muameleye tabi tutulmalarına ve verginin ödeme gücü ile orantılı olmasına, gelir ve servetlerin belli bir düzen içinde yeniden dağılımının gerçekleştirilmesine bağlıdır</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Vergilemede Adalet İlkesi</a:t>
            </a:r>
            <a:br>
              <a:rPr lang="tr-TR" b="1" dirty="0" smtClean="0"/>
            </a:br>
            <a:endParaRPr lang="tr-TR" dirty="0"/>
          </a:p>
        </p:txBody>
      </p:sp>
      <p:sp>
        <p:nvSpPr>
          <p:cNvPr id="3" name="Content Placeholder 2"/>
          <p:cNvSpPr>
            <a:spLocks noGrp="1"/>
          </p:cNvSpPr>
          <p:nvPr>
            <p:ph idx="1"/>
          </p:nvPr>
        </p:nvSpPr>
        <p:spPr/>
        <p:txBody>
          <a:bodyPr>
            <a:normAutofit fontScale="92500"/>
          </a:bodyPr>
          <a:lstStyle/>
          <a:p>
            <a:pPr algn="just"/>
            <a:r>
              <a:rPr lang="tr-TR" dirty="0" smtClean="0"/>
              <a:t>Vergide adalet denildiğinde karşımıza “yatay adalet” ve “dikey adalet” kavramları çıkmaktadır.</a:t>
            </a:r>
          </a:p>
          <a:p>
            <a:pPr algn="just"/>
            <a:r>
              <a:rPr lang="tr-TR" dirty="0" smtClean="0"/>
              <a:t>Yatay adalet, aynı ödeme gücüne sahip kişilerin aynı vergi yükümlülüğüne tabi olmalarını gerektirmektedir. </a:t>
            </a:r>
          </a:p>
          <a:p>
            <a:pPr algn="just"/>
            <a:r>
              <a:rPr lang="tr-TR" dirty="0" smtClean="0"/>
              <a:t>Dikey adalet ise, daha fazla ödeme gücüne sahip kişilerin, daha az ödeme gücüne sahip olanlardan daha çok vergi ödemeleri gerektiği şeklinde ifade edilmektedir(www.vergidosyasi.com).</a:t>
            </a:r>
          </a:p>
          <a:p>
            <a:pPr algn="just"/>
            <a:endParaRPr lang="tr-TR" dirty="0" smtClean="0"/>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Vergilemede Ayırma İlkesi</a:t>
            </a:r>
            <a:br>
              <a:rPr lang="tr-TR" b="1" dirty="0"/>
            </a:br>
            <a:endParaRPr lang="tr-TR" dirty="0"/>
          </a:p>
        </p:txBody>
      </p:sp>
      <p:sp>
        <p:nvSpPr>
          <p:cNvPr id="3" name="Content Placeholder 2"/>
          <p:cNvSpPr>
            <a:spLocks noGrp="1"/>
          </p:cNvSpPr>
          <p:nvPr>
            <p:ph idx="1"/>
          </p:nvPr>
        </p:nvSpPr>
        <p:spPr/>
        <p:txBody>
          <a:bodyPr>
            <a:normAutofit lnSpcReduction="10000"/>
          </a:bodyPr>
          <a:lstStyle/>
          <a:p>
            <a:r>
              <a:rPr lang="tr-TR" dirty="0"/>
              <a:t>Ayırma ilkesi, kişilerin elde ettiği gelir unsurlarına göre farklı vergilendirmeyi öngörür.  </a:t>
            </a:r>
            <a:endParaRPr lang="tr-TR" dirty="0" smtClean="0"/>
          </a:p>
          <a:p>
            <a:r>
              <a:rPr lang="tr-TR" dirty="0" smtClean="0"/>
              <a:t>Emekten </a:t>
            </a:r>
            <a:r>
              <a:rPr lang="tr-TR" dirty="0"/>
              <a:t>kaynaklanan ücret gelirlerinin sermaye gelirine kıyasla korunmaya ihtiyaç gösterdiği varsayımından hareketle ücretten, servet ve sermaye gelirlerine göre daha düşük oranda vergi alınması esasına </a:t>
            </a:r>
            <a:r>
              <a:rPr lang="tr-TR" dirty="0" smtClean="0"/>
              <a:t>dayanır(www.vergidosyasi.com).</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Vergilemede belirlilik ilkesi</a:t>
            </a:r>
            <a:endParaRPr lang="tr-TR" dirty="0"/>
          </a:p>
        </p:txBody>
      </p:sp>
      <p:sp>
        <p:nvSpPr>
          <p:cNvPr id="3" name="Content Placeholder 2"/>
          <p:cNvSpPr>
            <a:spLocks noGrp="1"/>
          </p:cNvSpPr>
          <p:nvPr>
            <p:ph idx="1"/>
          </p:nvPr>
        </p:nvSpPr>
        <p:spPr/>
        <p:txBody>
          <a:bodyPr/>
          <a:lstStyle/>
          <a:p>
            <a:r>
              <a:rPr lang="tr-TR" dirty="0"/>
              <a:t>Vergilemede belirlilik ilkesi, ödenmesi gereken vergi miktarının, zamanının ve ödeme  biçiminin kesin ve açık olarak yükümlü tarafından bilinmesi gerektiğini belirtir.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vergilemede esneklik ilkesi</a:t>
            </a:r>
            <a:endParaRPr lang="tr-TR" dirty="0"/>
          </a:p>
        </p:txBody>
      </p:sp>
      <p:sp>
        <p:nvSpPr>
          <p:cNvPr id="3" name="Content Placeholder 2"/>
          <p:cNvSpPr>
            <a:spLocks noGrp="1"/>
          </p:cNvSpPr>
          <p:nvPr>
            <p:ph idx="1"/>
          </p:nvPr>
        </p:nvSpPr>
        <p:spPr/>
        <p:txBody>
          <a:bodyPr/>
          <a:lstStyle/>
          <a:p>
            <a:r>
              <a:rPr lang="tr-TR" dirty="0"/>
              <a:t>Adolph Wagner, vergilemede esneklik ilkesini “Vergileme, mali </a:t>
            </a:r>
            <a:r>
              <a:rPr lang="tr-TR" dirty="0" smtClean="0"/>
              <a:t>ihtiyaçlardaki değişmelere</a:t>
            </a:r>
            <a:r>
              <a:rPr lang="tr-TR" dirty="0"/>
              <a:t> uyabilecek ve diğer finansman kaynaklarından… karşılanamayan masraf açığını kapatabilecek unsurları kapsamalıdır” şeklinde </a:t>
            </a:r>
            <a:r>
              <a:rPr lang="tr-TR" dirty="0" smtClean="0"/>
              <a:t>tanımlamıştır(www.vergidosyasi.com).</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Vergilemede genellik ilkesi</a:t>
            </a:r>
            <a:endParaRPr lang="tr-TR" dirty="0"/>
          </a:p>
        </p:txBody>
      </p:sp>
      <p:sp>
        <p:nvSpPr>
          <p:cNvPr id="3" name="Content Placeholder 2"/>
          <p:cNvSpPr>
            <a:spLocks noGrp="1"/>
          </p:cNvSpPr>
          <p:nvPr>
            <p:ph idx="1"/>
          </p:nvPr>
        </p:nvSpPr>
        <p:spPr/>
        <p:txBody>
          <a:bodyPr>
            <a:normAutofit fontScale="85000" lnSpcReduction="10000"/>
          </a:bodyPr>
          <a:lstStyle/>
          <a:p>
            <a:r>
              <a:rPr lang="tr-TR" dirty="0"/>
              <a:t>Vergilemede genellik ilkesine göre, bir ülkede yaşayan herkes, sosyal sınıf farkı gözetilmeksizin, kendi gelir ve mallarından vergi vermek zorundadır </a:t>
            </a:r>
            <a:r>
              <a:rPr lang="tr-TR" dirty="0" smtClean="0"/>
              <a:t>.</a:t>
            </a:r>
          </a:p>
          <a:p>
            <a:r>
              <a:rPr lang="tr-TR" dirty="0"/>
              <a:t> Bu nedenle bir ülkede oturan vatandaş ve yabancılarla dışarıda oturmakta beraber ülke içinde iktisadi faaliyette bulunan veya malı olan herkes vergi ödemek zorundadır</a:t>
            </a:r>
            <a:r>
              <a:rPr lang="tr-TR" dirty="0" smtClean="0"/>
              <a:t>.</a:t>
            </a:r>
          </a:p>
          <a:p>
            <a:r>
              <a:rPr lang="tr-TR" dirty="0" smtClean="0"/>
              <a:t> </a:t>
            </a:r>
            <a:r>
              <a:rPr lang="tr-TR" dirty="0"/>
              <a:t>Bu ilkeyle ülke sınırları içinde yaşayan herkesin vergi yüküne katılması </a:t>
            </a:r>
            <a:r>
              <a:rPr lang="tr-TR" dirty="0" smtClean="0"/>
              <a:t>öngörülmektedir(www.vergidosyasi.com).</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Vergilemede Fayda İlkesine göre</a:t>
            </a:r>
            <a:endParaRPr lang="tr-TR" dirty="0"/>
          </a:p>
        </p:txBody>
      </p:sp>
      <p:sp>
        <p:nvSpPr>
          <p:cNvPr id="3" name="Content Placeholder 2"/>
          <p:cNvSpPr>
            <a:spLocks noGrp="1"/>
          </p:cNvSpPr>
          <p:nvPr>
            <p:ph idx="1"/>
          </p:nvPr>
        </p:nvSpPr>
        <p:spPr/>
        <p:txBody>
          <a:bodyPr>
            <a:normAutofit fontScale="77500" lnSpcReduction="20000"/>
          </a:bodyPr>
          <a:lstStyle/>
          <a:p>
            <a:r>
              <a:rPr lang="tr-TR" dirty="0"/>
              <a:t>Vergilemede Fayda İlkesine göre; her fert kamu hizmetlerinden faydalanma oranında vergi ödeyecektir</a:t>
            </a:r>
            <a:r>
              <a:rPr lang="tr-TR" dirty="0" smtClean="0"/>
              <a:t>.</a:t>
            </a:r>
          </a:p>
          <a:p>
            <a:r>
              <a:rPr lang="tr-TR" dirty="0" smtClean="0"/>
              <a:t> </a:t>
            </a:r>
            <a:r>
              <a:rPr lang="tr-TR" dirty="0"/>
              <a:t>Başka bir deyişle, vergilemede fayda ilkesine göre, kişilerin devlet hizmetlerine katılmaları, kamu hizmetlerinden yararlanmaları ile orantılı </a:t>
            </a:r>
            <a:r>
              <a:rPr lang="tr-TR" dirty="0" smtClean="0"/>
              <a:t>olmalıdır</a:t>
            </a:r>
          </a:p>
          <a:p>
            <a:r>
              <a:rPr lang="tr-TR" dirty="0" smtClean="0"/>
              <a:t> </a:t>
            </a:r>
            <a:r>
              <a:rPr lang="tr-TR" dirty="0"/>
              <a:t>Burada vergi yükünün dağılımında piyasa kurallarının kullanılması söz konusudur</a:t>
            </a:r>
            <a:r>
              <a:rPr lang="tr-TR" dirty="0" smtClean="0"/>
              <a:t>.</a:t>
            </a:r>
          </a:p>
          <a:p>
            <a:r>
              <a:rPr lang="tr-TR" dirty="0" smtClean="0"/>
              <a:t> </a:t>
            </a:r>
            <a:r>
              <a:rPr lang="tr-TR" dirty="0"/>
              <a:t>Böylece her yükümlünün gönüllü olarak kamusal faaliyetlere yapmak istediği katkı ile, ödeyeceği vergi aynı olacaktır. Bu yaklaşımdan yararlanarak, bazı kamusal faaliyetlerde fayda esasına göre vergileme yapmak </a:t>
            </a:r>
            <a:r>
              <a:rPr lang="tr-TR" dirty="0" smtClean="0"/>
              <a:t>mümkündür(www.vergidosyasi.com).</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Vergilemede iktisadi (ekonomik) etkinlik ilkesi</a:t>
            </a:r>
            <a:endParaRPr lang="tr-TR" dirty="0"/>
          </a:p>
        </p:txBody>
      </p:sp>
      <p:sp>
        <p:nvSpPr>
          <p:cNvPr id="3" name="Content Placeholder 2"/>
          <p:cNvSpPr>
            <a:spLocks noGrp="1"/>
          </p:cNvSpPr>
          <p:nvPr>
            <p:ph idx="1"/>
          </p:nvPr>
        </p:nvSpPr>
        <p:spPr/>
        <p:txBody>
          <a:bodyPr>
            <a:normAutofit fontScale="85000" lnSpcReduction="10000"/>
          </a:bodyPr>
          <a:lstStyle/>
          <a:p>
            <a:r>
              <a:rPr lang="tr-TR" dirty="0"/>
              <a:t>Vergilemede iktisadi (ekonomik) etkinlik ilkesine göre, reel ulusal gelirin artmasını, ekonomik büyüme ve gelişmeyi en fazla teşvik eden veya en az engelleyen vergi yapısına sahip vergi sistemlerinin etkin olduğu kabulüne işaret eden bir ilkedir</a:t>
            </a:r>
            <a:r>
              <a:rPr lang="tr-TR" dirty="0" smtClean="0"/>
              <a:t>.</a:t>
            </a:r>
          </a:p>
          <a:p>
            <a:r>
              <a:rPr lang="tr-TR" dirty="0" smtClean="0"/>
              <a:t> </a:t>
            </a:r>
            <a:r>
              <a:rPr lang="tr-TR" dirty="0"/>
              <a:t>Bu ilke, müdahaleci bir vergi politikasını da içinde barındırmaktadır. </a:t>
            </a:r>
            <a:endParaRPr lang="tr-TR" dirty="0" smtClean="0"/>
          </a:p>
          <a:p>
            <a:r>
              <a:rPr lang="tr-TR" dirty="0" smtClean="0"/>
              <a:t>Vergi </a:t>
            </a:r>
            <a:r>
              <a:rPr lang="tr-TR" dirty="0"/>
              <a:t>sisteminin, yüksek ekonomik faaliyet seviyesini desteklemenin ve teşvik etmenin yanısıra kaynakların en üstün tahsisini de sağlaması amacıyla kullanılması söz konusu olacaktır.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205</Words>
  <Application>Microsoft Office PowerPoint</Application>
  <PresentationFormat>On-screen Show (4:3)</PresentationFormat>
  <Paragraphs>42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KAMU MALİYESİ</vt:lpstr>
      <vt:lpstr>Vergilemede Adalet İlkesi </vt:lpstr>
      <vt:lpstr>Vergilemede Adalet İlkesi </vt:lpstr>
      <vt:lpstr>Vergilemede Ayırma İlkesi </vt:lpstr>
      <vt:lpstr>Vergilemede belirlilik ilkesi</vt:lpstr>
      <vt:lpstr>vergilemede esneklik ilkesi</vt:lpstr>
      <vt:lpstr>Vergilemede genellik ilkesi</vt:lpstr>
      <vt:lpstr>Vergilemede Fayda İlkesine göre</vt:lpstr>
      <vt:lpstr>Vergilemede iktisadi (ekonomik) etkinlik ilkesi</vt:lpstr>
      <vt:lpstr>Vergilemede istikrarlılık ilkesi</vt:lpstr>
      <vt:lpstr>Verginin yasallığı (kanuniliği) ilkesi</vt:lpstr>
      <vt:lpstr>Vergilemede kolaylık ilkesi</vt:lpstr>
      <vt:lpstr>Slide 13</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MALİYESİ</dc:title>
  <dc:creator>Tuğba&amp;Cihan</dc:creator>
  <cp:lastModifiedBy>Tuğba&amp;Cihan</cp:lastModifiedBy>
  <cp:revision>1</cp:revision>
  <dcterms:created xsi:type="dcterms:W3CDTF">2020-05-06T13:31:47Z</dcterms:created>
  <dcterms:modified xsi:type="dcterms:W3CDTF">2020-05-06T13:41:17Z</dcterms:modified>
</cp:coreProperties>
</file>