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5"/>
  </p:notesMasterIdLst>
  <p:sldIdLst>
    <p:sldId id="256" r:id="rId2"/>
    <p:sldId id="257" r:id="rId3"/>
    <p:sldId id="258" r:id="rId4"/>
    <p:sldId id="267" r:id="rId5"/>
    <p:sldId id="271" r:id="rId6"/>
    <p:sldId id="266" r:id="rId7"/>
    <p:sldId id="269" r:id="rId8"/>
    <p:sldId id="270" r:id="rId9"/>
    <p:sldId id="268" r:id="rId10"/>
    <p:sldId id="259" r:id="rId11"/>
    <p:sldId id="262" r:id="rId12"/>
    <p:sldId id="263"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8F840-484F-44C1-8D08-51241281C4D3}" type="datetimeFigureOut">
              <a:rPr lang="tr-TR" smtClean="0"/>
              <a:t>24.07.2018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4DCD1-B70A-47C4-982F-D56D81162E82}" type="slidenum">
              <a:rPr lang="tr-TR" smtClean="0"/>
              <a:t>‹#›</a:t>
            </a:fld>
            <a:endParaRPr lang="tr-TR"/>
          </a:p>
        </p:txBody>
      </p:sp>
    </p:spTree>
    <p:extLst>
      <p:ext uri="{BB962C8B-B14F-4D97-AF65-F5344CB8AC3E}">
        <p14:creationId xmlns:p14="http://schemas.microsoft.com/office/powerpoint/2010/main" val="3547221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F44DCD1-B70A-47C4-982F-D56D81162E82}" type="slidenum">
              <a:rPr lang="tr-TR" smtClean="0"/>
              <a:t>3</a:t>
            </a:fld>
            <a:endParaRPr lang="tr-TR"/>
          </a:p>
        </p:txBody>
      </p:sp>
    </p:spTree>
    <p:extLst>
      <p:ext uri="{BB962C8B-B14F-4D97-AF65-F5344CB8AC3E}">
        <p14:creationId xmlns:p14="http://schemas.microsoft.com/office/powerpoint/2010/main" val="3107829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D9056B07-5D1E-49D8-8C7E-50271FC1AF49}"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058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24.07.2018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9684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110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828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69510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768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016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632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162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29532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24.07.2018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02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B14387E-42A6-42CE-9959-D3C04CFBAF3C}" type="datetimeFigureOut">
              <a:rPr lang="tr-TR" smtClean="0"/>
              <a:t>24.07.2018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412628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B14387E-42A6-42CE-9959-D3C04CFBAF3C}" type="datetimeFigureOut">
              <a:rPr lang="tr-TR" smtClean="0"/>
              <a:t>24.07.2018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9056B07-5D1E-49D8-8C7E-50271FC1AF49}"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52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B14387E-42A6-42CE-9959-D3C04CFBAF3C}" type="datetimeFigureOut">
              <a:rPr lang="tr-TR" smtClean="0"/>
              <a:t>24.07.2018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689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4387E-42A6-42CE-9959-D3C04CFBAF3C}" type="datetimeFigureOut">
              <a:rPr lang="tr-TR" smtClean="0"/>
              <a:t>24.07.2018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39232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24.07.2018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39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24.07.2018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369000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14387E-42A6-42CE-9959-D3C04CFBAF3C}" type="datetimeFigureOut">
              <a:rPr lang="tr-TR" smtClean="0"/>
              <a:t>24.07.2018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056B07-5D1E-49D8-8C7E-50271FC1AF49}" type="slidenum">
              <a:rPr lang="tr-TR" smtClean="0"/>
              <a:t>‹#›</a:t>
            </a:fld>
            <a:endParaRPr lang="tr-TR"/>
          </a:p>
        </p:txBody>
      </p:sp>
    </p:spTree>
    <p:extLst>
      <p:ext uri="{BB962C8B-B14F-4D97-AF65-F5344CB8AC3E}">
        <p14:creationId xmlns:p14="http://schemas.microsoft.com/office/powerpoint/2010/main" val="24277206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4400" dirty="0" smtClean="0"/>
              <a:t>GELİŞME VE AZGELİŞME SOSYOLOJİSİ</a:t>
            </a:r>
            <a:endParaRPr lang="tr-TR" sz="4400" dirty="0"/>
          </a:p>
        </p:txBody>
      </p:sp>
      <p:sp>
        <p:nvSpPr>
          <p:cNvPr id="3" name="Alt Başlık 2"/>
          <p:cNvSpPr>
            <a:spLocks noGrp="1"/>
          </p:cNvSpPr>
          <p:nvPr>
            <p:ph type="subTitle" idx="1"/>
          </p:nvPr>
        </p:nvSpPr>
        <p:spPr/>
        <p:txBody>
          <a:bodyPr/>
          <a:lstStyle/>
          <a:p>
            <a:r>
              <a:rPr lang="tr-TR" dirty="0" smtClean="0"/>
              <a:t>HAYRİYE ERBAŞ</a:t>
            </a:r>
          </a:p>
          <a:p>
            <a:endParaRPr lang="tr-TR" dirty="0"/>
          </a:p>
        </p:txBody>
      </p:sp>
    </p:spTree>
    <p:extLst>
      <p:ext uri="{BB962C8B-B14F-4D97-AF65-F5344CB8AC3E}">
        <p14:creationId xmlns:p14="http://schemas.microsoft.com/office/powerpoint/2010/main" val="428091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000" dirty="0">
                <a:solidFill>
                  <a:prstClr val="black">
                    <a:lumMod val="85000"/>
                    <a:lumOff val="15000"/>
                  </a:prstClr>
                </a:solidFill>
              </a:rPr>
              <a:t>Gelişme/Kalkınma Yazınının Tarihsel Oluşumu ve Gelişimi</a:t>
            </a:r>
            <a:endParaRPr lang="tr-TR" dirty="0"/>
          </a:p>
        </p:txBody>
      </p:sp>
      <p:sp>
        <p:nvSpPr>
          <p:cNvPr id="3" name="İçerik Yer Tutucusu 2"/>
          <p:cNvSpPr>
            <a:spLocks noGrp="1"/>
          </p:cNvSpPr>
          <p:nvPr>
            <p:ph idx="1"/>
          </p:nvPr>
        </p:nvSpPr>
        <p:spPr/>
        <p:txBody>
          <a:bodyPr/>
          <a:lstStyle/>
          <a:p>
            <a:r>
              <a:rPr lang="tr-TR" dirty="0" smtClean="0"/>
              <a:t>Gelişme yazınının tarihsel olarak aşamalı sınıflandırılması</a:t>
            </a:r>
          </a:p>
          <a:p>
            <a:r>
              <a:rPr lang="tr-TR" dirty="0" smtClean="0"/>
              <a:t>1. Aşama: Sanayi Devrimi’nden II. Dünya Savaşı’na kadar olan dönemde Avrupa merkezci oluşumlar aşaması</a:t>
            </a:r>
          </a:p>
          <a:p>
            <a:r>
              <a:rPr lang="tr-TR" dirty="0" smtClean="0"/>
              <a:t>2. Aşama: II: Dünya Savaşı sonrasından 1970’lere kadar olan ABD merkezci aşama </a:t>
            </a:r>
          </a:p>
          <a:p>
            <a:r>
              <a:rPr lang="tr-TR" dirty="0" smtClean="0"/>
              <a:t>3. Aşama 1970’ler sonrasındaki küreselleşme olarak adlandırılan farklı bir kalkınma aşaması</a:t>
            </a:r>
            <a:endParaRPr lang="tr-TR" dirty="0"/>
          </a:p>
        </p:txBody>
      </p:sp>
    </p:spTree>
    <p:extLst>
      <p:ext uri="{BB962C8B-B14F-4D97-AF65-F5344CB8AC3E}">
        <p14:creationId xmlns:p14="http://schemas.microsoft.com/office/powerpoint/2010/main" val="144696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prstClr val="black">
                    <a:lumMod val="85000"/>
                    <a:lumOff val="15000"/>
                  </a:prstClr>
                </a:solidFill>
              </a:rPr>
              <a:t>Gelişme/Kalkınma Yazınının Tarihsel Oluşumu ve Gelişimi</a:t>
            </a:r>
            <a:endParaRPr lang="tr-TR" dirty="0"/>
          </a:p>
        </p:txBody>
      </p:sp>
      <p:sp>
        <p:nvSpPr>
          <p:cNvPr id="3" name="İçerik Yer Tutucusu 2"/>
          <p:cNvSpPr>
            <a:spLocks noGrp="1"/>
          </p:cNvSpPr>
          <p:nvPr>
            <p:ph idx="1"/>
          </p:nvPr>
        </p:nvSpPr>
        <p:spPr/>
        <p:txBody>
          <a:bodyPr/>
          <a:lstStyle/>
          <a:p>
            <a:r>
              <a:rPr lang="tr-TR" dirty="0"/>
              <a:t>Gelişme </a:t>
            </a:r>
            <a:r>
              <a:rPr lang="tr-TR" dirty="0" smtClean="0"/>
              <a:t>yazınının  köken olarak sınıflandırılması</a:t>
            </a:r>
          </a:p>
          <a:p>
            <a:pPr>
              <a:buFont typeface="Wingdings" panose="05000000000000000000" pitchFamily="2" charset="2"/>
              <a:buChar char="Ø"/>
            </a:pPr>
            <a:r>
              <a:rPr lang="tr-TR" dirty="0" smtClean="0"/>
              <a:t>Avrupa Kökenli Düşünürler: P. </a:t>
            </a:r>
            <a:r>
              <a:rPr lang="tr-TR" dirty="0" err="1" smtClean="0"/>
              <a:t>Rosentein</a:t>
            </a:r>
            <a:r>
              <a:rPr lang="tr-TR" dirty="0" smtClean="0"/>
              <a:t>-Rodan, P. </a:t>
            </a:r>
            <a:r>
              <a:rPr lang="tr-TR" dirty="0" err="1" smtClean="0"/>
              <a:t>Nurkse</a:t>
            </a:r>
            <a:r>
              <a:rPr lang="tr-TR" dirty="0" smtClean="0"/>
              <a:t>, A.0. </a:t>
            </a:r>
            <a:r>
              <a:rPr lang="tr-TR" dirty="0" err="1" smtClean="0"/>
              <a:t>Hirschman</a:t>
            </a:r>
            <a:r>
              <a:rPr lang="tr-TR" dirty="0" smtClean="0"/>
              <a:t>, G. </a:t>
            </a:r>
            <a:r>
              <a:rPr lang="tr-TR" dirty="0" err="1" smtClean="0"/>
              <a:t>Myrdal</a:t>
            </a:r>
            <a:r>
              <a:rPr lang="tr-TR" dirty="0" smtClean="0"/>
              <a:t> ve H. </a:t>
            </a:r>
            <a:r>
              <a:rPr lang="tr-TR" dirty="0" err="1" smtClean="0"/>
              <a:t>Singer</a:t>
            </a:r>
            <a:r>
              <a:rPr lang="tr-TR" dirty="0" smtClean="0"/>
              <a:t>.</a:t>
            </a:r>
          </a:p>
          <a:p>
            <a:pPr>
              <a:buFont typeface="Wingdings" panose="05000000000000000000" pitchFamily="2" charset="2"/>
              <a:buChar char="Ø"/>
            </a:pPr>
            <a:r>
              <a:rPr lang="tr-TR" dirty="0" smtClean="0"/>
              <a:t>ABD Kökenli Düşünürler: B. F. </a:t>
            </a:r>
            <a:r>
              <a:rPr lang="tr-TR" dirty="0" err="1" smtClean="0"/>
              <a:t>Hozelits</a:t>
            </a:r>
            <a:r>
              <a:rPr lang="tr-TR" dirty="0" smtClean="0"/>
              <a:t>, W.W. </a:t>
            </a:r>
            <a:r>
              <a:rPr lang="tr-TR" dirty="0" err="1" smtClean="0"/>
              <a:t>Rostow</a:t>
            </a:r>
            <a:r>
              <a:rPr lang="tr-TR" dirty="0" smtClean="0"/>
              <a:t> </a:t>
            </a:r>
          </a:p>
          <a:p>
            <a:pPr>
              <a:buFont typeface="Wingdings" panose="05000000000000000000" pitchFamily="2" charset="2"/>
              <a:buChar char="Ø"/>
            </a:pPr>
            <a:r>
              <a:rPr lang="tr-TR" dirty="0" smtClean="0"/>
              <a:t>Azgelişmiş ya da Üçüncü Dünya Ülke Kökenli Aydınlar: </a:t>
            </a:r>
            <a:r>
              <a:rPr lang="tr-TR" dirty="0" err="1" smtClean="0"/>
              <a:t>Andrea</a:t>
            </a:r>
            <a:r>
              <a:rPr lang="tr-TR" dirty="0" smtClean="0"/>
              <a:t> </a:t>
            </a:r>
            <a:r>
              <a:rPr lang="tr-TR" dirty="0" err="1" smtClean="0"/>
              <a:t>Gunder</a:t>
            </a:r>
            <a:r>
              <a:rPr lang="tr-TR" dirty="0" smtClean="0"/>
              <a:t> Frank, Paul Baran, Samir Amin </a:t>
            </a:r>
          </a:p>
          <a:p>
            <a:endParaRPr lang="tr-TR" dirty="0"/>
          </a:p>
          <a:p>
            <a:endParaRPr lang="tr-TR" dirty="0"/>
          </a:p>
        </p:txBody>
      </p:sp>
    </p:spTree>
    <p:extLst>
      <p:ext uri="{BB962C8B-B14F-4D97-AF65-F5344CB8AC3E}">
        <p14:creationId xmlns:p14="http://schemas.microsoft.com/office/powerpoint/2010/main" val="889910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prstClr val="black">
                    <a:lumMod val="85000"/>
                    <a:lumOff val="15000"/>
                  </a:prstClr>
                </a:solidFill>
              </a:rPr>
              <a:t>Gelişme/Kalkınma Yazınının Tarihsel Oluşumu ve Gelişimi</a:t>
            </a:r>
            <a:endParaRPr lang="tr-TR" dirty="0"/>
          </a:p>
        </p:txBody>
      </p:sp>
      <p:sp>
        <p:nvSpPr>
          <p:cNvPr id="3" name="İçerik Yer Tutucusu 2"/>
          <p:cNvSpPr>
            <a:spLocks noGrp="1"/>
          </p:cNvSpPr>
          <p:nvPr>
            <p:ph idx="1"/>
          </p:nvPr>
        </p:nvSpPr>
        <p:spPr/>
        <p:txBody>
          <a:bodyPr/>
          <a:lstStyle/>
          <a:p>
            <a:r>
              <a:rPr lang="tr-TR" dirty="0" smtClean="0"/>
              <a:t>Gelişme yazınının bir disiplin ve çalışma alanı olarak ortaya çıkışı II: Dünya savaşı sonrasında ve ABD’nin dünya hegemonyası oluşu ile başlar. Bu anlamda sistematik bir alan olarak gelişmesinin ilk döneminde Avrupa sosyal bilim anlayışından beslenir ancak sonrasında </a:t>
            </a:r>
            <a:r>
              <a:rPr lang="tr-TR" dirty="0" err="1" smtClean="0"/>
              <a:t>hegemonik</a:t>
            </a:r>
            <a:r>
              <a:rPr lang="tr-TR" dirty="0" smtClean="0"/>
              <a:t> bir gücün oluşumu süreci içinde daha pragmatik bir alana evrilir. </a:t>
            </a:r>
            <a:endParaRPr lang="tr-TR" dirty="0"/>
          </a:p>
        </p:txBody>
      </p:sp>
    </p:spTree>
    <p:extLst>
      <p:ext uri="{BB962C8B-B14F-4D97-AF65-F5344CB8AC3E}">
        <p14:creationId xmlns:p14="http://schemas.microsoft.com/office/powerpoint/2010/main" val="1017200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normAutofit fontScale="92500" lnSpcReduction="10000"/>
          </a:bodyPr>
          <a:lstStyle/>
          <a:p>
            <a:pPr hangingPunct="0">
              <a:buFont typeface="Wingdings" panose="05000000000000000000" pitchFamily="2" charset="2"/>
              <a:buChar char="Ø"/>
            </a:pPr>
            <a:r>
              <a:rPr lang="tr-TR" dirty="0" err="1"/>
              <a:t>Cirhinlioğlu</a:t>
            </a:r>
            <a:r>
              <a:rPr lang="tr-TR" dirty="0"/>
              <a:t>, Zafer (1999) Azgelişmişliğin Toplumsal Boyutu, Ankara: İmge Kitabevi.</a:t>
            </a:r>
          </a:p>
          <a:p>
            <a:pPr hangingPunct="0">
              <a:buFont typeface="Wingdings" panose="05000000000000000000" pitchFamily="2" charset="2"/>
              <a:buChar char="Ø"/>
            </a:pPr>
            <a:r>
              <a:rPr lang="tr-TR" dirty="0"/>
              <a:t>Erbaş, Hayriye (2009) Küreselleşme, Kapitalizm ve Toplumsal Dönüşümler, Ankara, </a:t>
            </a:r>
            <a:r>
              <a:rPr lang="tr-TR" dirty="0" err="1"/>
              <a:t>Palme</a:t>
            </a:r>
            <a:r>
              <a:rPr lang="tr-TR" dirty="0"/>
              <a:t> Yayıncılık</a:t>
            </a:r>
            <a:r>
              <a:rPr lang="tr-TR" dirty="0" smtClean="0"/>
              <a:t>.</a:t>
            </a:r>
          </a:p>
          <a:p>
            <a:pPr algn="just">
              <a:buFont typeface="Wingdings" panose="05000000000000000000" pitchFamily="2" charset="2"/>
              <a:buChar char="Ø"/>
            </a:pPr>
            <a:r>
              <a:rPr lang="tr-TR" sz="2200" dirty="0" smtClean="0">
                <a:solidFill>
                  <a:srgbClr val="000000"/>
                </a:solidFill>
                <a:latin typeface="Garamond" panose="02020404030301010803" pitchFamily="18" charset="0"/>
                <a:ea typeface="Times New Roman" panose="02020603050405020304" pitchFamily="18" charset="0"/>
              </a:rPr>
              <a:t>Erbaş, Hayriye (2018) “</a:t>
            </a:r>
            <a:r>
              <a:rPr lang="tr-TR" sz="2200" dirty="0">
                <a:solidFill>
                  <a:srgbClr val="000000"/>
                </a:solidFill>
                <a:latin typeface="Garamond" panose="02020404030301010803" pitchFamily="18" charset="0"/>
                <a:ea typeface="Times New Roman" panose="02020603050405020304" pitchFamily="18" charset="0"/>
              </a:rPr>
              <a:t>Gelişme Sorunsalı: Unut(tur)ulan Ancak Terk Etmeyen ve Kanayan Yara”</a:t>
            </a:r>
            <a:r>
              <a:rPr lang="tr-TR" sz="2200" dirty="0">
                <a:latin typeface="Garamond" panose="02020404030301010803" pitchFamily="18" charset="0"/>
                <a:ea typeface="Times New Roman" panose="02020603050405020304" pitchFamily="18" charset="0"/>
              </a:rPr>
              <a:t> iç Hayriye Erbaş (Der.)  Türkiye’de Gelişme/Kalınma Yazınından Bir Seçki, Ankara: </a:t>
            </a:r>
            <a:r>
              <a:rPr lang="tr-TR" sz="2200" dirty="0" err="1">
                <a:latin typeface="Garamond" panose="02020404030301010803" pitchFamily="18" charset="0"/>
                <a:ea typeface="Times New Roman" panose="02020603050405020304" pitchFamily="18" charset="0"/>
              </a:rPr>
              <a:t>Palme</a:t>
            </a:r>
            <a:r>
              <a:rPr lang="tr-TR" sz="2200" dirty="0">
                <a:latin typeface="Garamond" panose="02020404030301010803" pitchFamily="18" charset="0"/>
                <a:ea typeface="Times New Roman" panose="02020603050405020304" pitchFamily="18" charset="0"/>
              </a:rPr>
              <a:t> Yayınevi.</a:t>
            </a:r>
          </a:p>
          <a:p>
            <a:pPr>
              <a:buFont typeface="Wingdings" panose="05000000000000000000" pitchFamily="2" charset="2"/>
              <a:buChar char="Ø"/>
            </a:pPr>
            <a:r>
              <a:rPr lang="tr-TR" dirty="0" smtClean="0"/>
              <a:t>Ercan</a:t>
            </a:r>
            <a:r>
              <a:rPr lang="tr-TR" dirty="0"/>
              <a:t>, Fuat (1996) Gelişme Yazını Açısından </a:t>
            </a:r>
            <a:r>
              <a:rPr lang="tr-TR" dirty="0" err="1"/>
              <a:t>Modernizm</a:t>
            </a:r>
            <a:r>
              <a:rPr lang="tr-TR" dirty="0"/>
              <a:t>, Kapitalizm ve Azgelişmişlik, Sarmal Yayınları, İstanbul.</a:t>
            </a:r>
          </a:p>
          <a:p>
            <a:endParaRPr lang="tr-TR" dirty="0"/>
          </a:p>
        </p:txBody>
      </p:sp>
    </p:spTree>
    <p:extLst>
      <p:ext uri="{BB962C8B-B14F-4D97-AF65-F5344CB8AC3E}">
        <p14:creationId xmlns:p14="http://schemas.microsoft.com/office/powerpoint/2010/main" val="1217955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Gelişme/Kalkınma Yazınının Tarihsel Oluşumu ve Gelişimi</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Gelişme yazınının tarihsel olarak nelerden beslendiği</a:t>
            </a:r>
          </a:p>
          <a:p>
            <a:pPr>
              <a:buFont typeface="Wingdings" panose="05000000000000000000" pitchFamily="2" charset="2"/>
              <a:buChar char="Ø"/>
            </a:pPr>
            <a:r>
              <a:rPr lang="tr-TR" dirty="0" smtClean="0"/>
              <a:t>Gelişme yazınının bir disiplin olarak ortaya çıkışının tarihsel ve toplumsal temelleri</a:t>
            </a:r>
          </a:p>
          <a:p>
            <a:endParaRPr lang="tr-TR" dirty="0" smtClean="0"/>
          </a:p>
        </p:txBody>
      </p:sp>
    </p:spTree>
    <p:extLst>
      <p:ext uri="{BB962C8B-B14F-4D97-AF65-F5344CB8AC3E}">
        <p14:creationId xmlns:p14="http://schemas.microsoft.com/office/powerpoint/2010/main" val="70001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Gelişme/Kalkınma Yazınının Tarihsel Oluşumu ve Gelişimi</a:t>
            </a:r>
          </a:p>
        </p:txBody>
      </p:sp>
      <p:sp>
        <p:nvSpPr>
          <p:cNvPr id="3" name="İçerik Yer Tutucusu 2"/>
          <p:cNvSpPr>
            <a:spLocks noGrp="1"/>
          </p:cNvSpPr>
          <p:nvPr>
            <p:ph idx="1"/>
          </p:nvPr>
        </p:nvSpPr>
        <p:spPr/>
        <p:txBody>
          <a:bodyPr/>
          <a:lstStyle/>
          <a:p>
            <a:r>
              <a:rPr lang="tr-TR" dirty="0" smtClean="0"/>
              <a:t>Gelişme yazınının düşünsel temelleri </a:t>
            </a:r>
          </a:p>
          <a:p>
            <a:pPr>
              <a:buFont typeface="Wingdings" panose="05000000000000000000" pitchFamily="2" charset="2"/>
              <a:buChar char="Ø"/>
            </a:pPr>
            <a:r>
              <a:rPr lang="tr-TR" dirty="0" smtClean="0"/>
              <a:t>Gelişme yazını kölecilik ve emperyalizmin oluşumu ile bağlantılı olarak ve ona koşut olarak gelişir. Bu </a:t>
            </a:r>
            <a:r>
              <a:rPr lang="tr-TR" dirty="0"/>
              <a:t>anlamda </a:t>
            </a:r>
            <a:r>
              <a:rPr lang="tr-TR" dirty="0" smtClean="0"/>
              <a:t>gelişme yazınının ilk </a:t>
            </a:r>
            <a:r>
              <a:rPr lang="tr-TR" dirty="0"/>
              <a:t>nüvelerine </a:t>
            </a:r>
            <a:r>
              <a:rPr lang="tr-TR" dirty="0" smtClean="0"/>
              <a:t>edebiyat, etnolojik, </a:t>
            </a:r>
            <a:r>
              <a:rPr lang="tr-TR" dirty="0" err="1" smtClean="0"/>
              <a:t>antropoljik</a:t>
            </a:r>
            <a:r>
              <a:rPr lang="tr-TR" dirty="0" smtClean="0"/>
              <a:t> çalışmalarda </a:t>
            </a:r>
            <a:r>
              <a:rPr lang="tr-TR" dirty="0" err="1" smtClean="0"/>
              <a:t>oriyentalizm</a:t>
            </a:r>
            <a:r>
              <a:rPr lang="tr-TR" dirty="0" smtClean="0"/>
              <a:t>, misyonerlik içerik biçiminde rastlanır. </a:t>
            </a:r>
          </a:p>
        </p:txBody>
      </p:sp>
    </p:spTree>
    <p:extLst>
      <p:ext uri="{BB962C8B-B14F-4D97-AF65-F5344CB8AC3E}">
        <p14:creationId xmlns:p14="http://schemas.microsoft.com/office/powerpoint/2010/main" val="138215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Oryantalizm/Şarkiyatçılık</a:t>
            </a:r>
            <a:endParaRPr lang="tr-TR" dirty="0"/>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dirty="0" smtClean="0"/>
              <a:t>Oryantalizm kelimesinin </a:t>
            </a:r>
            <a:r>
              <a:rPr lang="tr-TR" dirty="0" err="1"/>
              <a:t>latince</a:t>
            </a:r>
            <a:r>
              <a:rPr lang="tr-TR" dirty="0"/>
              <a:t> tabanlı diğer dillerde karşılığı </a:t>
            </a:r>
            <a:r>
              <a:rPr lang="tr-TR" dirty="0" smtClean="0"/>
              <a:t>"</a:t>
            </a:r>
            <a:r>
              <a:rPr lang="tr-TR" dirty="0" err="1" smtClean="0"/>
              <a:t>orientalism"dir</a:t>
            </a:r>
            <a:r>
              <a:rPr lang="tr-TR" dirty="0"/>
              <a:t>. Kökeni ise güneşin doğuşunu ifade eden Latince </a:t>
            </a:r>
            <a:r>
              <a:rPr lang="tr-TR" dirty="0" err="1"/>
              <a:t>oriens</a:t>
            </a:r>
            <a:r>
              <a:rPr lang="tr-TR" dirty="0"/>
              <a:t> sözcüğüne dayanmaktadır ve coğrafi </a:t>
            </a:r>
            <a:r>
              <a:rPr lang="tr-TR" dirty="0" smtClean="0"/>
              <a:t>anlamda doğuyu göstermede kullanılmıştır</a:t>
            </a:r>
            <a:r>
              <a:rPr lang="tr-TR" dirty="0"/>
              <a:t>. </a:t>
            </a:r>
            <a:r>
              <a:rPr lang="tr-TR" dirty="0" smtClean="0"/>
              <a:t>Oryantalizm ya </a:t>
            </a:r>
            <a:r>
              <a:rPr lang="tr-TR" dirty="0"/>
              <a:t>da diğer adlarıyla Şarkiyatçılık, Şarkiyat; Yakın ve Uzak Doğu toplum ve kültürleri, dilleri ve halklarının incelendiği batı kökenli ve batı merkezli araştırma alanlarının tümüne verilen ortak </a:t>
            </a:r>
            <a:r>
              <a:rPr lang="tr-TR" dirty="0" smtClean="0"/>
              <a:t>addır. </a:t>
            </a:r>
          </a:p>
        </p:txBody>
      </p:sp>
    </p:spTree>
    <p:extLst>
      <p:ext uri="{BB962C8B-B14F-4D97-AF65-F5344CB8AC3E}">
        <p14:creationId xmlns:p14="http://schemas.microsoft.com/office/powerpoint/2010/main" val="3936875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Oryantalizm</a:t>
            </a:r>
            <a:endParaRPr lang="tr-TR" dirty="0"/>
          </a:p>
        </p:txBody>
      </p:sp>
      <p:sp>
        <p:nvSpPr>
          <p:cNvPr id="3" name="İçerik Yer Tutucusu 2"/>
          <p:cNvSpPr>
            <a:spLocks noGrp="1"/>
          </p:cNvSpPr>
          <p:nvPr>
            <p:ph idx="1"/>
          </p:nvPr>
        </p:nvSpPr>
        <p:spPr/>
        <p:txBody>
          <a:bodyPr>
            <a:normAutofit/>
          </a:bodyPr>
          <a:lstStyle/>
          <a:p>
            <a:pPr fontAlgn="ctr">
              <a:buFont typeface="Wingdings" panose="05000000000000000000" pitchFamily="2" charset="2"/>
              <a:buChar char="Ø"/>
            </a:pPr>
            <a:r>
              <a:rPr lang="tr-TR" dirty="0" smtClean="0"/>
              <a:t>Avrupa </a:t>
            </a:r>
            <a:r>
              <a:rPr lang="tr-TR" dirty="0"/>
              <a:t>toplumlarında Şarklı, </a:t>
            </a:r>
            <a:r>
              <a:rPr lang="tr-TR" b="1" dirty="0"/>
              <a:t>“mistik, egzotik bir varlık”</a:t>
            </a:r>
            <a:r>
              <a:rPr lang="tr-TR" dirty="0"/>
              <a:t> olarak tanımlanmış “</a:t>
            </a:r>
            <a:r>
              <a:rPr lang="tr-TR" b="1" dirty="0"/>
              <a:t>zevki düşkünü, düşünme yetisinden yoksun, peçesinin altına gizlenen”</a:t>
            </a:r>
            <a:r>
              <a:rPr lang="tr-TR" dirty="0"/>
              <a:t> bir varlık olarak </a:t>
            </a:r>
            <a:r>
              <a:rPr lang="tr-TR" dirty="0" smtClean="0"/>
              <a:t>resmedilmiş ve batıdan farklı ancak </a:t>
            </a:r>
            <a:r>
              <a:rPr lang="tr-TR" dirty="0" err="1" smtClean="0"/>
              <a:t>Batıy</a:t>
            </a:r>
            <a:r>
              <a:rPr lang="tr-TR" dirty="0" smtClean="0"/>
              <a:t>’ örnek alması biçiminde değerlendirilmiştir. Bu anlamda da Şark bir anlamda batı tarafından müdahale edilmesi ve yeniden yapılandırılması gereken bir mekan olarak işlenmiştir. </a:t>
            </a:r>
            <a:endParaRPr lang="tr-TR" dirty="0"/>
          </a:p>
          <a:p>
            <a:endParaRPr lang="tr-TR" dirty="0"/>
          </a:p>
        </p:txBody>
      </p:sp>
    </p:spTree>
    <p:extLst>
      <p:ext uri="{BB962C8B-B14F-4D97-AF65-F5344CB8AC3E}">
        <p14:creationId xmlns:p14="http://schemas.microsoft.com/office/powerpoint/2010/main" val="2052010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dirty="0" smtClean="0"/>
              <a:t>Sanatta ve Edebiyatta </a:t>
            </a:r>
            <a:r>
              <a:rPr lang="tr-TR" sz="3200" dirty="0"/>
              <a:t>Oryantalizm:</a:t>
            </a:r>
            <a:br>
              <a:rPr lang="tr-TR" sz="3200" dirty="0"/>
            </a:br>
            <a:r>
              <a:rPr lang="tr-TR" sz="3200" dirty="0"/>
              <a:t>Oryantalist resim örneği : </a:t>
            </a:r>
            <a:r>
              <a:rPr lang="tr-TR" sz="3200" dirty="0" err="1"/>
              <a:t>Addison</a:t>
            </a:r>
            <a:r>
              <a:rPr lang="tr-TR" sz="3200" dirty="0"/>
              <a:t> Thomas </a:t>
            </a:r>
            <a:r>
              <a:rPr lang="tr-TR" sz="3200" dirty="0" err="1" smtClean="0"/>
              <a:t>Millar’ın</a:t>
            </a:r>
            <a:r>
              <a:rPr lang="tr-TR" sz="3200" smtClean="0"/>
              <a:t> (1860-1913) The</a:t>
            </a:r>
            <a:r>
              <a:rPr lang="tr-TR" sz="3200" dirty="0" smtClean="0"/>
              <a:t> </a:t>
            </a:r>
            <a:r>
              <a:rPr lang="tr-TR" sz="3200" dirty="0" err="1"/>
              <a:t>Bazaar</a:t>
            </a:r>
            <a:r>
              <a:rPr lang="tr-TR" sz="3200" dirty="0"/>
              <a:t> isimli resmi.</a:t>
            </a:r>
          </a:p>
        </p:txBody>
      </p:sp>
      <p:pic>
        <p:nvPicPr>
          <p:cNvPr id="1026" name="Picture 2" descr="oryantalizm ile ilgili gÃ¶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4765" y="2452255"/>
            <a:ext cx="5801830" cy="375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50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Oryantalizm</a:t>
            </a:r>
            <a:endParaRPr lang="tr-TR" dirty="0"/>
          </a:p>
        </p:txBody>
      </p:sp>
      <p:sp>
        <p:nvSpPr>
          <p:cNvPr id="3" name="İçerik Yer Tutucusu 2"/>
          <p:cNvSpPr>
            <a:spLocks noGrp="1"/>
          </p:cNvSpPr>
          <p:nvPr>
            <p:ph idx="1"/>
          </p:nvPr>
        </p:nvSpPr>
        <p:spPr/>
        <p:txBody>
          <a:bodyPr>
            <a:normAutofit fontScale="85000" lnSpcReduction="10000"/>
          </a:bodyPr>
          <a:lstStyle/>
          <a:p>
            <a:pPr>
              <a:buFont typeface="Wingdings" panose="05000000000000000000" pitchFamily="2" charset="2"/>
              <a:buChar char="Ø"/>
            </a:pPr>
            <a:r>
              <a:rPr lang="tr-TR" dirty="0" smtClean="0"/>
              <a:t>Oryantalizm açık ve gizli olmak üzere iki biçimde mevcuttur. Açık </a:t>
            </a:r>
            <a:r>
              <a:rPr lang="tr-TR" dirty="0"/>
              <a:t>oryantalizm; tarih, sosyoloji ve filoloji gibi alanlardan faydalanır. Doğu’yu ürünlerinde açık bir şekilde küçümser, aşağılar. Bu oryantalistler bilinçli bir şekilde “Doğu ve Batı arasındaki farkları” irdelerler.</a:t>
            </a:r>
          </a:p>
          <a:p>
            <a:pPr>
              <a:buFont typeface="Wingdings" panose="05000000000000000000" pitchFamily="2" charset="2"/>
              <a:buChar char="Ø"/>
            </a:pPr>
            <a:r>
              <a:rPr lang="tr-TR" dirty="0"/>
              <a:t>Gizli Oryantalizm; Doğu’nun aşağılanma işini daha sinsi bir biçimde yapmaktadır. Pozitif bilimler hiç çekinmeden kullanılır. Bu gruptaki oryantalistler bilmeyerek ve istemeyerek, farkında olmadan Doğu ile Batı arasındaki farkları kullanırlar.</a:t>
            </a:r>
          </a:p>
          <a:p>
            <a:pPr>
              <a:buFont typeface="Wingdings" panose="05000000000000000000" pitchFamily="2" charset="2"/>
              <a:buChar char="Ø"/>
            </a:pPr>
            <a:r>
              <a:rPr lang="tr-TR" dirty="0"/>
              <a:t>Batı Toplumları bütün bu eylemleri güderken, Doğu’nun bu olanlara sessiz kalışı oryantalizmi başarılı göstermektedir. Bu algılayış sonucunda, “</a:t>
            </a:r>
            <a:r>
              <a:rPr lang="tr-TR" dirty="0" smtClean="0"/>
              <a:t>Batı=Özne</a:t>
            </a:r>
            <a:r>
              <a:rPr lang="tr-TR" dirty="0"/>
              <a:t>”, “</a:t>
            </a:r>
            <a:r>
              <a:rPr lang="tr-TR" dirty="0" smtClean="0"/>
              <a:t>Doğu=Nesne</a:t>
            </a:r>
            <a:r>
              <a:rPr lang="tr-TR" dirty="0"/>
              <a:t>” konumuna gelmiştir. Bu noktadan sonra her şey Batı’nın hakimiyetine geçmiştir.</a:t>
            </a:r>
          </a:p>
        </p:txBody>
      </p:sp>
    </p:spTree>
    <p:extLst>
      <p:ext uri="{BB962C8B-B14F-4D97-AF65-F5344CB8AC3E}">
        <p14:creationId xmlns:p14="http://schemas.microsoft.com/office/powerpoint/2010/main" val="412383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Oksidentalizm</a:t>
            </a:r>
            <a:endParaRPr lang="tr-TR" dirty="0"/>
          </a:p>
        </p:txBody>
      </p:sp>
      <p:sp>
        <p:nvSpPr>
          <p:cNvPr id="3" name="İçerik Yer Tutucusu 2"/>
          <p:cNvSpPr>
            <a:spLocks noGrp="1"/>
          </p:cNvSpPr>
          <p:nvPr>
            <p:ph idx="1"/>
          </p:nvPr>
        </p:nvSpPr>
        <p:spPr/>
        <p:txBody>
          <a:bodyPr>
            <a:normAutofit fontScale="85000" lnSpcReduction="10000"/>
          </a:bodyPr>
          <a:lstStyle/>
          <a:p>
            <a:pPr>
              <a:buFont typeface="Wingdings" panose="05000000000000000000" pitchFamily="2" charset="2"/>
              <a:buChar char="Ø"/>
            </a:pPr>
            <a:r>
              <a:rPr lang="tr-TR" dirty="0"/>
              <a:t>Kelimenin içerdiği ve Doğu'ya yönelik Batılı önyargısının karşıtı olarak Batı’ya yönelik Doğulu önyargısı anlamında da </a:t>
            </a:r>
            <a:r>
              <a:rPr lang="tr-TR" dirty="0" err="1"/>
              <a:t>Oksidentalizm</a:t>
            </a:r>
            <a:r>
              <a:rPr lang="tr-TR" dirty="0"/>
              <a:t> terimi türetilmiştir.</a:t>
            </a:r>
          </a:p>
          <a:p>
            <a:pPr>
              <a:buFont typeface="Wingdings" panose="05000000000000000000" pitchFamily="2" charset="2"/>
              <a:buChar char="Ø"/>
            </a:pPr>
            <a:r>
              <a:rPr lang="tr-TR" dirty="0"/>
              <a:t>Şarkiyatçılık konusunu Batı, Edward Said ile yeniden okumaya, yorumlamaya başlamıştır. Kudüs doğumlu Hıristiyan bir ailenin çocuğu olan Said, Şarkiyatçılık tanımına yeni bir boyut kazandırmış, </a:t>
            </a:r>
            <a:r>
              <a:rPr lang="tr-TR" dirty="0" smtClean="0"/>
              <a:t>Batılıları (</a:t>
            </a:r>
            <a:r>
              <a:rPr lang="tr-TR" dirty="0"/>
              <a:t>Batı Halkını) bilmedikleri ya da yanlış bilgi sahibi oldukları bu konuda uyarmıştır. Şarkiyatçılık, </a:t>
            </a:r>
            <a:r>
              <a:rPr lang="tr-TR" dirty="0" smtClean="0"/>
              <a:t>20.yüzyıl </a:t>
            </a:r>
            <a:r>
              <a:rPr lang="tr-TR" dirty="0"/>
              <a:t>ile </a:t>
            </a:r>
            <a:r>
              <a:rPr lang="tr-TR" dirty="0" smtClean="0"/>
              <a:t>birlikte büyük </a:t>
            </a:r>
            <a:r>
              <a:rPr lang="tr-TR" dirty="0"/>
              <a:t>bir ivme kazanmış özellikle Ortadoğu ile ilgilenen büyük güçlerin yakından ilgilendiği bir alan olmuştur. Fakat, Şarkiyatçılığın geçmişi bundan çok öncelere dayanmaktadır. Antik Yunan’dan Eski Roma’ya kadar Batı toplumlarının kafalarında bir “Şark” tanımı mevcuttur. Bunun devamında Batı’nın yaşamış olduğu Reform, Rönesans, Aydınlanma, Kapitalizm ve </a:t>
            </a:r>
            <a:r>
              <a:rPr lang="tr-TR" dirty="0" err="1"/>
              <a:t>Modernite</a:t>
            </a:r>
            <a:r>
              <a:rPr lang="tr-TR" dirty="0"/>
              <a:t> süreçlerinde Şark, her zaman için keşfedilmesi gereken ve Batı’nın dışarısında bırakılan bir alan olmuştur.</a:t>
            </a:r>
          </a:p>
        </p:txBody>
      </p:sp>
    </p:spTree>
    <p:extLst>
      <p:ext uri="{BB962C8B-B14F-4D97-AF65-F5344CB8AC3E}">
        <p14:creationId xmlns:p14="http://schemas.microsoft.com/office/powerpoint/2010/main" val="2604860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Disiplin Olarak Gelişme Yazını</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a:t>Zaman içinde kölecilik ve emperyalizmin biçim değişimi ile gelişme yazını olarak sistematik bir çalışma alanına </a:t>
            </a:r>
            <a:r>
              <a:rPr lang="tr-TR" dirty="0" smtClean="0"/>
              <a:t>dönüşmüştür</a:t>
            </a:r>
            <a:r>
              <a:rPr lang="tr-TR" dirty="0"/>
              <a:t>.  </a:t>
            </a:r>
          </a:p>
          <a:p>
            <a:endParaRPr lang="tr-TR" dirty="0"/>
          </a:p>
        </p:txBody>
      </p:sp>
    </p:spTree>
    <p:extLst>
      <p:ext uri="{BB962C8B-B14F-4D97-AF65-F5344CB8AC3E}">
        <p14:creationId xmlns:p14="http://schemas.microsoft.com/office/powerpoint/2010/main" val="7514925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385</TotalTime>
  <Words>692</Words>
  <Application>Microsoft Office PowerPoint</Application>
  <PresentationFormat>Geniş ekran</PresentationFormat>
  <Paragraphs>40</Paragraphs>
  <Slides>13</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Arial</vt:lpstr>
      <vt:lpstr>Calibri</vt:lpstr>
      <vt:lpstr>Garamond</vt:lpstr>
      <vt:lpstr>Times New Roman</vt:lpstr>
      <vt:lpstr>Wingdings</vt:lpstr>
      <vt:lpstr>Organik</vt:lpstr>
      <vt:lpstr>GELİŞME VE AZGELİŞME SOSYOLOJİSİ</vt:lpstr>
      <vt:lpstr>Gelişme/Kalkınma Yazınının Tarihsel Oluşumu ve Gelişimi</vt:lpstr>
      <vt:lpstr>Gelişme/Kalkınma Yazınının Tarihsel Oluşumu ve Gelişimi</vt:lpstr>
      <vt:lpstr>Oryantalizm/Şarkiyatçılık</vt:lpstr>
      <vt:lpstr>Oryantalizm</vt:lpstr>
      <vt:lpstr>Sanatta ve Edebiyatta Oryantalizm: Oryantalist resim örneği : Addison Thomas Millar’ın (1860-1913) The Bazaar isimli resmi.</vt:lpstr>
      <vt:lpstr>Oryantalizm</vt:lpstr>
      <vt:lpstr>Oksidentalizm</vt:lpstr>
      <vt:lpstr>Disiplin Olarak Gelişme Yazını</vt:lpstr>
      <vt:lpstr>Gelişme/Kalkınma Yazınının Tarihsel Oluşumu ve Gelişimi</vt:lpstr>
      <vt:lpstr>Gelişme/Kalkınma Yazınının Tarihsel Oluşumu ve Gelişimi</vt:lpstr>
      <vt:lpstr>Gelişme/Kalkınma Yazınının Tarihsel Oluşumu ve Gelişimi</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GELİŞME VE AZGELİŞME SOSYOLOJİSİ</dc:title>
  <dc:creator>Kullanıcı</dc:creator>
  <cp:lastModifiedBy>Kullanıcı</cp:lastModifiedBy>
  <cp:revision>27</cp:revision>
  <dcterms:created xsi:type="dcterms:W3CDTF">2018-07-23T14:29:22Z</dcterms:created>
  <dcterms:modified xsi:type="dcterms:W3CDTF">2018-07-24T15:16:46Z</dcterms:modified>
</cp:coreProperties>
</file>