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64215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32467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4201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9122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0872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28500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38369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11528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34750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7730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8526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71762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55998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5956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48232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2619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22.05.2020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401618159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382781-4EE7-408C-9E2D-2A5F9AC657FE}"/>
              </a:ext>
            </a:extLst>
          </p:cNvPr>
          <p:cNvSpPr>
            <a:spLocks noGrp="1"/>
          </p:cNvSpPr>
          <p:nvPr>
            <p:ph idx="1"/>
          </p:nvPr>
        </p:nvSpPr>
        <p:spPr>
          <a:xfrm>
            <a:off x="677334" y="742123"/>
            <a:ext cx="8596668" cy="5299240"/>
          </a:xfrm>
        </p:spPr>
        <p:txBody>
          <a:bodyPr>
            <a:normAutofit fontScale="92500"/>
          </a:bodyPr>
          <a:lstStyle/>
          <a:p>
            <a:pPr marL="0" indent="0">
              <a:buNone/>
            </a:pPr>
            <a:r>
              <a:rPr lang="tr-TR" dirty="0"/>
              <a:t>		</a:t>
            </a:r>
            <a:r>
              <a:rPr lang="tr-TR" sz="3600" b="1" dirty="0"/>
              <a:t>Aydınlatma Zorunluluğunun Bulunmadığı Durumlar</a:t>
            </a:r>
          </a:p>
          <a:p>
            <a:pPr>
              <a:buFont typeface="Wingdings" panose="05000000000000000000" pitchFamily="2" charset="2"/>
              <a:buChar char="v"/>
            </a:pPr>
            <a:r>
              <a:rPr lang="tr-TR" sz="3600" b="1" dirty="0"/>
              <a:t>Aydınlatmadan vazgeçme</a:t>
            </a:r>
          </a:p>
          <a:p>
            <a:pPr>
              <a:buFont typeface="Wingdings" panose="05000000000000000000" pitchFamily="2" charset="2"/>
              <a:buChar char="v"/>
            </a:pPr>
            <a:r>
              <a:rPr lang="tr-TR" sz="3600" b="1" dirty="0"/>
              <a:t>Hastanın bilgisinin bulunması</a:t>
            </a:r>
          </a:p>
          <a:p>
            <a:pPr>
              <a:buFont typeface="Wingdings" panose="05000000000000000000" pitchFamily="2" charset="2"/>
              <a:buChar char="v"/>
            </a:pPr>
            <a:r>
              <a:rPr lang="tr-TR" sz="3600" b="1" dirty="0"/>
              <a:t>Aydınlatmanın olumsuz etkide bulunması (tedavisi olmayan hastalığın bildirilmesi gibi)</a:t>
            </a:r>
          </a:p>
          <a:p>
            <a:pPr>
              <a:buFont typeface="Wingdings" panose="05000000000000000000" pitchFamily="2" charset="2"/>
              <a:buChar char="v"/>
            </a:pPr>
            <a:r>
              <a:rPr lang="tr-TR" sz="3600" b="1" dirty="0"/>
              <a:t>Acil haller</a:t>
            </a:r>
          </a:p>
          <a:p>
            <a:pPr>
              <a:buFont typeface="Wingdings" panose="05000000000000000000" pitchFamily="2" charset="2"/>
              <a:buChar char="v"/>
            </a:pPr>
            <a:r>
              <a:rPr lang="tr-TR" sz="3600" b="1" dirty="0"/>
              <a:t>Aydınlatmanın uygulanabilir olmaması</a:t>
            </a:r>
          </a:p>
          <a:p>
            <a:pPr marL="0" indent="0">
              <a:buNone/>
            </a:pPr>
            <a:endParaRPr lang="tr-TR" sz="3600" b="1" dirty="0"/>
          </a:p>
          <a:p>
            <a:pPr>
              <a:buFont typeface="Wingdings" panose="05000000000000000000" pitchFamily="2" charset="2"/>
              <a:buChar char="v"/>
            </a:pPr>
            <a:endParaRPr lang="tr-TR" dirty="0"/>
          </a:p>
        </p:txBody>
      </p:sp>
    </p:spTree>
    <p:extLst>
      <p:ext uri="{BB962C8B-B14F-4D97-AF65-F5344CB8AC3E}">
        <p14:creationId xmlns:p14="http://schemas.microsoft.com/office/powerpoint/2010/main" val="121083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649357"/>
            <a:ext cx="8596668" cy="5392005"/>
          </a:xfrm>
        </p:spPr>
        <p:txBody>
          <a:bodyPr/>
          <a:lstStyle/>
          <a:p>
            <a:pPr marL="0" indent="0">
              <a:buNone/>
            </a:pPr>
            <a:r>
              <a:rPr lang="tr-TR" dirty="0"/>
              <a:t>	</a:t>
            </a:r>
            <a:r>
              <a:rPr lang="tr-TR" sz="4400" b="1" dirty="0"/>
              <a:t>	Aydınlatmanın Geri Alınması, Düzeltilmesi</a:t>
            </a:r>
          </a:p>
          <a:p>
            <a:pPr marL="0" indent="0">
              <a:buNone/>
            </a:pPr>
            <a:r>
              <a:rPr lang="tr-TR" sz="4400" b="1" dirty="0"/>
              <a:t>	Tedavi süreci içinde, yapılan aydınlatmanın doğru olmadığı veya aşıldığı anlaşıldığı takdirde, hekimin aydınlatmayı düzeltme yükümlülüğü vardır.</a:t>
            </a:r>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384313"/>
            <a:ext cx="8596668" cy="5657049"/>
          </a:xfrm>
        </p:spPr>
        <p:txBody>
          <a:bodyPr>
            <a:normAutofit fontScale="92500" lnSpcReduction="20000"/>
          </a:bodyPr>
          <a:lstStyle/>
          <a:p>
            <a:pPr marL="0" indent="0">
              <a:buNone/>
            </a:pPr>
            <a:r>
              <a:rPr lang="tr-TR" dirty="0"/>
              <a:t>	</a:t>
            </a:r>
            <a:r>
              <a:rPr lang="tr-TR" sz="3900" b="1" dirty="0"/>
              <a:t> Hukuka Aykırı Aydınlatmanın Sonuçları</a:t>
            </a:r>
          </a:p>
          <a:p>
            <a:pPr marL="0" indent="0">
              <a:buNone/>
            </a:pPr>
            <a:r>
              <a:rPr lang="tr-TR" sz="3900" b="1" dirty="0"/>
              <a:t>	Özel hukuk bakımından aydınlatma yükümlülüğünün ihlali hekimin tazminat sorumluluğuna yol açabileceği gibi, bu yükümlülüğün yerine getirilmesi de hekimden talep edilebilir.</a:t>
            </a:r>
          </a:p>
          <a:p>
            <a:pPr marL="0" indent="0">
              <a:buNone/>
            </a:pPr>
            <a:r>
              <a:rPr lang="tr-TR" sz="3900" b="1" dirty="0"/>
              <a:t>	Ceza hukuku bakımından sonucu ise hekimin yaralama suçundan dolayı sorumlu tutulabilecek olmasıdır.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02365"/>
            <a:ext cx="8596668" cy="5791200"/>
          </a:xfrm>
        </p:spPr>
        <p:txBody>
          <a:bodyPr>
            <a:normAutofit fontScale="85000" lnSpcReduction="10000"/>
          </a:bodyPr>
          <a:lstStyle/>
          <a:p>
            <a:pPr marL="0" indent="0">
              <a:buNone/>
            </a:pPr>
            <a:r>
              <a:rPr lang="tr-TR" dirty="0"/>
              <a:t>	</a:t>
            </a:r>
            <a:r>
              <a:rPr lang="tr-TR" sz="4300" b="1" dirty="0"/>
              <a:t>	RIZA</a:t>
            </a:r>
          </a:p>
          <a:p>
            <a:pPr marL="0" indent="0">
              <a:buNone/>
            </a:pPr>
            <a:r>
              <a:rPr lang="tr-TR" sz="4300" b="1" dirty="0"/>
              <a:t>	Hekim müdahalesinin esasen yaralama kabul edilmesi ve diğer koşullarla birlikte hastanın rızasının mevcudiyeti durumunda müdahalenin hukuka uygun sayılması dolayısıyla, tıp hukuku alanında hastanın rızası büyük pratik önem kazanmış bulunmaktadır.</a:t>
            </a:r>
          </a:p>
          <a:p>
            <a:pPr marL="0" indent="0">
              <a:buNone/>
            </a:pPr>
            <a:r>
              <a:rPr lang="tr-TR" sz="4300" b="1" dirty="0"/>
              <a:t>	</a:t>
            </a:r>
          </a:p>
          <a:p>
            <a:pPr marL="0" indent="0">
              <a:buNone/>
            </a:pPr>
            <a:r>
              <a:rPr lang="tr-TR" dirty="0"/>
              <a:t>	</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795131"/>
            <a:ext cx="8596668" cy="5246232"/>
          </a:xfrm>
        </p:spPr>
        <p:txBody>
          <a:bodyPr>
            <a:normAutofit fontScale="92500" lnSpcReduction="10000"/>
          </a:bodyPr>
          <a:lstStyle/>
          <a:p>
            <a:pPr marL="0" indent="0">
              <a:buNone/>
            </a:pPr>
            <a:r>
              <a:rPr lang="tr-TR" dirty="0"/>
              <a:t>		</a:t>
            </a:r>
            <a:r>
              <a:rPr lang="tr-TR" sz="4000" b="1" dirty="0"/>
              <a:t>Uygulamada, rıza ile ilgili söz konusu olabilecek ve hukuksal sorunlara yol açacak üç durum vardır:</a:t>
            </a:r>
          </a:p>
          <a:p>
            <a:pPr>
              <a:buFont typeface="+mj-lt"/>
              <a:buAutoNum type="arabicParenR"/>
            </a:pPr>
            <a:r>
              <a:rPr lang="tr-TR" sz="4000" b="1" dirty="0"/>
              <a:t>Hastanın rızası hiç alınmamıştır</a:t>
            </a:r>
          </a:p>
          <a:p>
            <a:pPr>
              <a:buFont typeface="+mj-lt"/>
              <a:buAutoNum type="arabicParenR"/>
            </a:pPr>
            <a:r>
              <a:rPr lang="tr-TR" sz="4000" b="1" dirty="0"/>
              <a:t>Tıbbi müdahale, hastanın rızasından tamamıyla veya esaslı noktalarda farklı şekilde gerçekleştirilmiştir</a:t>
            </a:r>
          </a:p>
          <a:p>
            <a:pPr>
              <a:buFont typeface="+mj-lt"/>
              <a:buAutoNum type="arabicParenR"/>
            </a:pPr>
            <a:r>
              <a:rPr lang="tr-TR" sz="4000" b="1" dirty="0"/>
              <a:t>Tıbbi müdahale, rıza kapsamını aşmıştır</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569843"/>
            <a:ext cx="8596668" cy="5471519"/>
          </a:xfrm>
        </p:spPr>
        <p:txBody>
          <a:bodyPr>
            <a:normAutofit fontScale="92500"/>
          </a:bodyPr>
          <a:lstStyle/>
          <a:p>
            <a:pPr marL="0" indent="0">
              <a:buNone/>
            </a:pPr>
            <a:r>
              <a:rPr lang="tr-TR" dirty="0"/>
              <a:t>	</a:t>
            </a:r>
            <a:r>
              <a:rPr lang="tr-TR" sz="4400" b="1" dirty="0"/>
              <a:t>	Tıbbi müdahaleye rıza gösterildiğinin açıklanması gerekir. Ancak bu açıklamayla beraber rıza, hukuk alanında etkisini doğurur. Rıza açıklaması tıbbi müdahale yapılmadan önce veya en geç yapıldığı sırada gerçekleşmelidir.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569843"/>
            <a:ext cx="8596668" cy="5471519"/>
          </a:xfrm>
        </p:spPr>
        <p:txBody>
          <a:bodyPr>
            <a:normAutofit lnSpcReduction="10000"/>
          </a:bodyPr>
          <a:lstStyle/>
          <a:p>
            <a:pPr marL="0" indent="0">
              <a:buNone/>
            </a:pPr>
            <a:r>
              <a:rPr lang="tr-TR" dirty="0"/>
              <a:t>	</a:t>
            </a:r>
            <a:r>
              <a:rPr lang="tr-TR" sz="3600" b="1" dirty="0"/>
              <a:t>	Rıza verme yetkisi</a:t>
            </a:r>
          </a:p>
          <a:p>
            <a:pPr marL="0" indent="0">
              <a:buNone/>
            </a:pPr>
            <a:r>
              <a:rPr lang="tr-TR" sz="3600" b="1" dirty="0"/>
              <a:t>	Rıza verme yetkisi, rızanın ilişkin olduğu hakkın sahibine aittir. Dolayısıyla ülkemizde, reşit ve bilinci açık hastalar bakımından bile yakınlarından, eşinden, çocuklarından tıbbi müdahaleye yönelik olarak rıza alınması şeklindeki uygulama hukuka aykırıdır ve bu tür rızanın hiçbir hukuksal değeri bulunmamaktadır.</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02365"/>
            <a:ext cx="8596668" cy="5338997"/>
          </a:xfrm>
        </p:spPr>
        <p:txBody>
          <a:bodyPr>
            <a:normAutofit fontScale="92500" lnSpcReduction="10000"/>
          </a:bodyPr>
          <a:lstStyle/>
          <a:p>
            <a:pPr marL="0" indent="0">
              <a:buNone/>
            </a:pPr>
            <a:r>
              <a:rPr lang="tr-TR" dirty="0"/>
              <a:t>		</a:t>
            </a:r>
            <a:r>
              <a:rPr lang="tr-TR" sz="4400" b="1" dirty="0"/>
              <a:t>Çocuklar bakımından ne zamandan itibaren rıza ehliyetinin söz konusu olacağı, başka bir ifade ile rıza gösterme yetkisinin hangi yaştan itibaren mevcut olacağı konusu gerek Türk ve gerekse karşılaştırmalı hukuktaki çok çetin sorunlardan birisini oluşturmaktadır.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56</TotalTime>
  <Words>297</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15</cp:revision>
  <dcterms:created xsi:type="dcterms:W3CDTF">2020-05-12T10:57:22Z</dcterms:created>
  <dcterms:modified xsi:type="dcterms:W3CDTF">2020-05-22T12:35:49Z</dcterms:modified>
</cp:coreProperties>
</file>