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1"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108"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903DF2BE-3A63-4CA1-93A0-A597B55FADD9}"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7585324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3DF2BE-3A63-4CA1-93A0-A597B55FADD9}"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31812295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3DF2BE-3A63-4CA1-93A0-A597B55FADD9}"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28090112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903DF2BE-3A63-4CA1-93A0-A597B55FADD9}"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266988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903DF2BE-3A63-4CA1-93A0-A597B55FADD9}"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16437584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903DF2BE-3A63-4CA1-93A0-A597B55FADD9}"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2455425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903DF2BE-3A63-4CA1-93A0-A597B55FADD9}"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21354212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903DF2BE-3A63-4CA1-93A0-A597B55FADD9}"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8363855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903DF2BE-3A63-4CA1-93A0-A597B55FADD9}"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2952307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3DF2BE-3A63-4CA1-93A0-A597B55FADD9}"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1319412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903DF2BE-3A63-4CA1-93A0-A597B55FADD9}"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A3D6192-FDE5-4DE0-9984-3169E188F423}" type="slidenum">
              <a:rPr lang="tr-TR" smtClean="0"/>
              <a:t>‹#›</a:t>
            </a:fld>
            <a:endParaRPr lang="tr-TR"/>
          </a:p>
        </p:txBody>
      </p:sp>
    </p:spTree>
    <p:extLst>
      <p:ext uri="{BB962C8B-B14F-4D97-AF65-F5344CB8AC3E}">
        <p14:creationId xmlns:p14="http://schemas.microsoft.com/office/powerpoint/2010/main" val="230077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3DF2BE-3A63-4CA1-93A0-A597B55FADD9}" type="datetimeFigureOut">
              <a:rPr lang="tr-TR" smtClean="0"/>
              <a:t>14.03.2017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3D6192-FDE5-4DE0-9984-3169E188F423}" type="slidenum">
              <a:rPr lang="tr-TR" smtClean="0"/>
              <a:t>‹#›</a:t>
            </a:fld>
            <a:endParaRPr lang="tr-TR"/>
          </a:p>
        </p:txBody>
      </p:sp>
    </p:spTree>
    <p:extLst>
      <p:ext uri="{BB962C8B-B14F-4D97-AF65-F5344CB8AC3E}">
        <p14:creationId xmlns:p14="http://schemas.microsoft.com/office/powerpoint/2010/main" val="6242614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1"/>
          <p:cNvSpPr>
            <a:spLocks noGrp="1" noChangeArrowheads="1"/>
          </p:cNvSpPr>
          <p:nvPr>
            <p:ph type="sldNum" sz="quarter" idx="4294967295"/>
          </p:nvPr>
        </p:nvSpPr>
        <p:spPr/>
        <p:txBody>
          <a:bodyPr/>
          <a:lstStyle/>
          <a:p>
            <a:fld id="{898A0583-57D4-49ED-8CFB-B18D95B037FE}" type="slidenum">
              <a:rPr lang="tr-TR" altLang="tr-TR"/>
              <a:pPr/>
              <a:t>1</a:t>
            </a:fld>
            <a:endParaRPr lang="tr-TR" altLang="tr-TR"/>
          </a:p>
        </p:txBody>
      </p:sp>
      <p:sp>
        <p:nvSpPr>
          <p:cNvPr id="4098" name="Rectangle 2"/>
          <p:cNvSpPr>
            <a:spLocks noGrp="1" noChangeArrowheads="1"/>
          </p:cNvSpPr>
          <p:nvPr>
            <p:ph type="ctrTitle"/>
          </p:nvPr>
        </p:nvSpPr>
        <p:spPr/>
        <p:txBody>
          <a:bodyPr/>
          <a:lstStyle/>
          <a:p>
            <a:r>
              <a:rPr lang="tr-TR" altLang="tr-TR"/>
              <a:t>X-IŞINLARI KRİSTALOGRAFİSİ</a:t>
            </a:r>
          </a:p>
        </p:txBody>
      </p:sp>
      <p:sp>
        <p:nvSpPr>
          <p:cNvPr id="4099" name="Rectangle 3" descr="Rectangle: Click to edit Master text styles&#10;Second level&#10;Third level&#10;Fourth level&#10;Fifth level"/>
          <p:cNvSpPr>
            <a:spLocks noGrp="1" noChangeArrowheads="1"/>
          </p:cNvSpPr>
          <p:nvPr>
            <p:ph type="subTitle" idx="1"/>
          </p:nvPr>
        </p:nvSpPr>
        <p:spPr/>
        <p:txBody>
          <a:bodyPr/>
          <a:lstStyle/>
          <a:p>
            <a:r>
              <a:rPr lang="tr-TR" altLang="tr-TR"/>
              <a:t>“ÖRGÜ”</a:t>
            </a:r>
          </a:p>
          <a:p>
            <a:endParaRPr lang="tr-TR" altLang="tr-TR"/>
          </a:p>
          <a:p>
            <a:r>
              <a:rPr lang="tr-TR" altLang="tr-TR"/>
              <a:t>Prof. Dr. Ayhan ELMALI</a:t>
            </a:r>
          </a:p>
        </p:txBody>
      </p:sp>
    </p:spTree>
    <p:extLst>
      <p:ext uri="{BB962C8B-B14F-4D97-AF65-F5344CB8AC3E}">
        <p14:creationId xmlns:p14="http://schemas.microsoft.com/office/powerpoint/2010/main" val="3685127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ayt Numarası Yer Tutucusu 6"/>
          <p:cNvSpPr>
            <a:spLocks noGrp="1"/>
          </p:cNvSpPr>
          <p:nvPr>
            <p:ph type="sldNum" sz="quarter" idx="12"/>
          </p:nvPr>
        </p:nvSpPr>
        <p:spPr/>
        <p:txBody>
          <a:bodyPr/>
          <a:lstStyle/>
          <a:p>
            <a:fld id="{D260D114-083B-44A4-BAC7-44225988E57B}" type="slidenum">
              <a:rPr lang="tr-TR" altLang="tr-TR"/>
              <a:pPr/>
              <a:t>10</a:t>
            </a:fld>
            <a:endParaRPr lang="tr-TR" altLang="tr-TR"/>
          </a:p>
        </p:txBody>
      </p:sp>
      <p:sp>
        <p:nvSpPr>
          <p:cNvPr id="50178" name="Rectangle 2"/>
          <p:cNvSpPr>
            <a:spLocks noGrp="1" noChangeArrowheads="1"/>
          </p:cNvSpPr>
          <p:nvPr>
            <p:ph type="title"/>
          </p:nvPr>
        </p:nvSpPr>
        <p:spPr/>
        <p:txBody>
          <a:bodyPr/>
          <a:lstStyle/>
          <a:p>
            <a:endParaRPr lang="tr-TR" altLang="tr-TR"/>
          </a:p>
        </p:txBody>
      </p:sp>
      <p:sp>
        <p:nvSpPr>
          <p:cNvPr id="50179" name="Rectangle 3" descr="Rectangle: Click to edit Master text styles&#10;Second level&#10;Third level&#10;Fourth level&#10;Fifth level"/>
          <p:cNvSpPr>
            <a:spLocks noGrp="1" noChangeArrowheads="1"/>
          </p:cNvSpPr>
          <p:nvPr>
            <p:ph type="body" sz="half" idx="1"/>
          </p:nvPr>
        </p:nvSpPr>
        <p:spPr/>
        <p:txBody>
          <a:bodyPr/>
          <a:lstStyle/>
          <a:p>
            <a:pPr>
              <a:lnSpc>
                <a:spcPct val="90000"/>
              </a:lnSpc>
            </a:pPr>
            <a:r>
              <a:rPr lang="tr-TR" altLang="tr-TR"/>
              <a:t>m simetrisiyle uyuşan bir örgü tipi daha vardır. Eğer </a:t>
            </a:r>
            <a:r>
              <a:rPr lang="tr-TR" altLang="tr-TR" b="1">
                <a:cs typeface="Arial" panose="020B0604020202020204" pitchFamily="34" charset="0"/>
              </a:rPr>
              <a:t>t</a:t>
            </a:r>
            <a:r>
              <a:rPr lang="tr-TR" altLang="tr-TR" b="1" baseline="-25000">
                <a:cs typeface="Arial" panose="020B0604020202020204" pitchFamily="34" charset="0"/>
              </a:rPr>
              <a:t>1 </a:t>
            </a:r>
            <a:r>
              <a:rPr lang="tr-TR" altLang="tr-TR">
                <a:cs typeface="Arial" panose="020B0604020202020204" pitchFamily="34" charset="0"/>
              </a:rPr>
              <a:t>in orta noktasından </a:t>
            </a:r>
            <a:r>
              <a:rPr lang="tr-TR" altLang="tr-TR" b="1">
                <a:cs typeface="Arial" panose="020B0604020202020204" pitchFamily="34" charset="0"/>
              </a:rPr>
              <a:t>t</a:t>
            </a:r>
            <a:r>
              <a:rPr lang="tr-TR" altLang="tr-TR" b="1" baseline="-25000">
                <a:cs typeface="Arial" panose="020B0604020202020204" pitchFamily="34" charset="0"/>
              </a:rPr>
              <a:t>2</a:t>
            </a:r>
            <a:r>
              <a:rPr lang="tr-TR" altLang="tr-TR">
                <a:cs typeface="Arial" panose="020B0604020202020204" pitchFamily="34" charset="0"/>
              </a:rPr>
              <a:t>/2 dik uzaklığında bir </a:t>
            </a:r>
            <a:r>
              <a:rPr lang="tr-TR" altLang="tr-TR"/>
              <a:t>m</a:t>
            </a:r>
            <a:r>
              <a:rPr lang="tr-TR" altLang="tr-TR">
                <a:cs typeface="Arial" panose="020B0604020202020204" pitchFamily="34" charset="0"/>
              </a:rPr>
              <a:t> örgü noktası daha varsa, bu durumda </a:t>
            </a:r>
            <a:r>
              <a:rPr lang="tr-TR" altLang="tr-TR" i="1" u="sng">
                <a:solidFill>
                  <a:schemeClr val="bg2"/>
                </a:solidFill>
                <a:cs typeface="Arial" panose="020B0604020202020204" pitchFamily="34" charset="0"/>
              </a:rPr>
              <a:t>merkezli dikdörtgen</a:t>
            </a:r>
            <a:r>
              <a:rPr lang="tr-TR" altLang="tr-TR">
                <a:cs typeface="Arial" panose="020B0604020202020204" pitchFamily="34" charset="0"/>
              </a:rPr>
              <a:t> örgü oluşur.</a:t>
            </a:r>
            <a:endParaRPr lang="tr-TR" altLang="tr-TR"/>
          </a:p>
        </p:txBody>
      </p:sp>
      <p:sp>
        <p:nvSpPr>
          <p:cNvPr id="50180" name="Rectangle 4" descr="Rectangle: Click to edit Master text styles&#10;Second level&#10;Third level&#10;Fourth level&#10;Fifth level"/>
          <p:cNvSpPr>
            <a:spLocks noGrp="1" noChangeArrowheads="1"/>
          </p:cNvSpPr>
          <p:nvPr>
            <p:ph type="body" sz="half" idx="2"/>
          </p:nvPr>
        </p:nvSpPr>
        <p:spPr>
          <a:xfrm>
            <a:off x="6324600" y="1752600"/>
            <a:ext cx="3810000" cy="4114800"/>
          </a:xfrm>
        </p:spPr>
        <p:txBody>
          <a:bodyPr/>
          <a:lstStyle/>
          <a:p>
            <a:pPr>
              <a:buFont typeface="Wingdings" panose="05000000000000000000" pitchFamily="2" charset="2"/>
              <a:buNone/>
            </a:pPr>
            <a:r>
              <a:rPr lang="tr-TR" altLang="tr-TR"/>
              <a:t>                                       	m        m        m</a:t>
            </a:r>
          </a:p>
          <a:p>
            <a:pPr>
              <a:buFont typeface="Wingdings" panose="05000000000000000000" pitchFamily="2" charset="2"/>
              <a:buNone/>
            </a:pPr>
            <a:r>
              <a:rPr lang="tr-TR" altLang="tr-TR" sz="2000"/>
              <a:t>     A’         B’           C’</a:t>
            </a:r>
          </a:p>
          <a:p>
            <a:pPr>
              <a:buFont typeface="Wingdings" panose="05000000000000000000" pitchFamily="2" charset="2"/>
              <a:buNone/>
            </a:pPr>
            <a:r>
              <a:rPr lang="tr-TR" altLang="tr-TR" sz="2000"/>
              <a:t>       M            N             P</a:t>
            </a:r>
          </a:p>
          <a:p>
            <a:pPr>
              <a:buFont typeface="Wingdings" panose="05000000000000000000" pitchFamily="2" charset="2"/>
              <a:buNone/>
            </a:pPr>
            <a:r>
              <a:rPr lang="tr-TR" altLang="tr-TR" b="1">
                <a:cs typeface="Arial" panose="020B0604020202020204" pitchFamily="34" charset="0"/>
              </a:rPr>
              <a:t>t</a:t>
            </a:r>
            <a:r>
              <a:rPr lang="tr-TR" altLang="tr-TR" b="1" baseline="-25000">
                <a:cs typeface="Arial" panose="020B0604020202020204" pitchFamily="34" charset="0"/>
              </a:rPr>
              <a:t>2</a:t>
            </a:r>
            <a:endParaRPr lang="tr-TR" altLang="tr-TR" sz="2000"/>
          </a:p>
          <a:p>
            <a:pPr>
              <a:buFont typeface="Wingdings" panose="05000000000000000000" pitchFamily="2" charset="2"/>
              <a:buNone/>
            </a:pPr>
            <a:r>
              <a:rPr lang="tr-TR" altLang="tr-TR" sz="2000"/>
              <a:t>    A      </a:t>
            </a:r>
            <a:r>
              <a:rPr lang="tr-TR" altLang="tr-TR" sz="2400"/>
              <a:t> </a:t>
            </a:r>
            <a:r>
              <a:rPr lang="tr-TR" altLang="tr-TR" b="1">
                <a:cs typeface="Arial" panose="020B0604020202020204" pitchFamily="34" charset="0"/>
              </a:rPr>
              <a:t>t</a:t>
            </a:r>
            <a:r>
              <a:rPr lang="tr-TR" altLang="tr-TR" b="1" baseline="-25000">
                <a:cs typeface="Arial" panose="020B0604020202020204" pitchFamily="34" charset="0"/>
              </a:rPr>
              <a:t>1 </a:t>
            </a:r>
            <a:r>
              <a:rPr lang="tr-TR" altLang="tr-TR" sz="2000"/>
              <a:t>   B            C   </a:t>
            </a:r>
            <a:endParaRPr lang="tr-TR" altLang="tr-TR"/>
          </a:p>
        </p:txBody>
      </p:sp>
      <p:sp>
        <p:nvSpPr>
          <p:cNvPr id="50198" name="Oval 22"/>
          <p:cNvSpPr>
            <a:spLocks noChangeArrowheads="1"/>
          </p:cNvSpPr>
          <p:nvPr/>
        </p:nvSpPr>
        <p:spPr bwMode="auto">
          <a:xfrm>
            <a:off x="6743701" y="40100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199" name="Oval 23"/>
          <p:cNvSpPr>
            <a:spLocks noChangeArrowheads="1"/>
          </p:cNvSpPr>
          <p:nvPr/>
        </p:nvSpPr>
        <p:spPr bwMode="auto">
          <a:xfrm>
            <a:off x="7967663" y="401002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0" name="Oval 24"/>
          <p:cNvSpPr>
            <a:spLocks noChangeArrowheads="1"/>
          </p:cNvSpPr>
          <p:nvPr/>
        </p:nvSpPr>
        <p:spPr bwMode="auto">
          <a:xfrm>
            <a:off x="9048751" y="40100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1" name="Line 25"/>
          <p:cNvSpPr>
            <a:spLocks noChangeShapeType="1"/>
          </p:cNvSpPr>
          <p:nvPr/>
        </p:nvSpPr>
        <p:spPr bwMode="auto">
          <a:xfrm>
            <a:off x="7464425" y="2857501"/>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02" name="Line 26"/>
          <p:cNvSpPr>
            <a:spLocks noChangeShapeType="1"/>
          </p:cNvSpPr>
          <p:nvPr/>
        </p:nvSpPr>
        <p:spPr bwMode="auto">
          <a:xfrm>
            <a:off x="8543925" y="2857501"/>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03" name="Line 27"/>
          <p:cNvSpPr>
            <a:spLocks noChangeShapeType="1"/>
          </p:cNvSpPr>
          <p:nvPr/>
        </p:nvSpPr>
        <p:spPr bwMode="auto">
          <a:xfrm>
            <a:off x="9623425" y="2857501"/>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04" name="Line 28"/>
          <p:cNvSpPr>
            <a:spLocks noChangeShapeType="1"/>
          </p:cNvSpPr>
          <p:nvPr/>
        </p:nvSpPr>
        <p:spPr bwMode="auto">
          <a:xfrm>
            <a:off x="6743700" y="4081463"/>
            <a:ext cx="38163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05" name="Oval 29"/>
          <p:cNvSpPr>
            <a:spLocks noChangeArrowheads="1"/>
          </p:cNvSpPr>
          <p:nvPr/>
        </p:nvSpPr>
        <p:spPr bwMode="auto">
          <a:xfrm>
            <a:off x="7391401" y="35052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6" name="Oval 30"/>
          <p:cNvSpPr>
            <a:spLocks noChangeArrowheads="1"/>
          </p:cNvSpPr>
          <p:nvPr/>
        </p:nvSpPr>
        <p:spPr bwMode="auto">
          <a:xfrm>
            <a:off x="10199688" y="401002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7" name="Oval 31"/>
          <p:cNvSpPr>
            <a:spLocks noChangeArrowheads="1"/>
          </p:cNvSpPr>
          <p:nvPr/>
        </p:nvSpPr>
        <p:spPr bwMode="auto">
          <a:xfrm>
            <a:off x="9551988" y="3505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8" name="Oval 32"/>
          <p:cNvSpPr>
            <a:spLocks noChangeArrowheads="1"/>
          </p:cNvSpPr>
          <p:nvPr/>
        </p:nvSpPr>
        <p:spPr bwMode="auto">
          <a:xfrm>
            <a:off x="8472488" y="3505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09" name="Oval 33"/>
          <p:cNvSpPr>
            <a:spLocks noChangeArrowheads="1"/>
          </p:cNvSpPr>
          <p:nvPr/>
        </p:nvSpPr>
        <p:spPr bwMode="auto">
          <a:xfrm>
            <a:off x="6743701" y="30019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0" name="Oval 34"/>
          <p:cNvSpPr>
            <a:spLocks noChangeArrowheads="1"/>
          </p:cNvSpPr>
          <p:nvPr/>
        </p:nvSpPr>
        <p:spPr bwMode="auto">
          <a:xfrm>
            <a:off x="7967663" y="30019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1" name="Oval 35"/>
          <p:cNvSpPr>
            <a:spLocks noChangeArrowheads="1"/>
          </p:cNvSpPr>
          <p:nvPr/>
        </p:nvSpPr>
        <p:spPr bwMode="auto">
          <a:xfrm>
            <a:off x="9048751" y="30019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2" name="Oval 36"/>
          <p:cNvSpPr>
            <a:spLocks noChangeArrowheads="1"/>
          </p:cNvSpPr>
          <p:nvPr/>
        </p:nvSpPr>
        <p:spPr bwMode="auto">
          <a:xfrm>
            <a:off x="10199688" y="30019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0213" name="Line 37"/>
          <p:cNvSpPr>
            <a:spLocks noChangeShapeType="1"/>
          </p:cNvSpPr>
          <p:nvPr/>
        </p:nvSpPr>
        <p:spPr bwMode="auto">
          <a:xfrm flipV="1">
            <a:off x="6815138" y="3073401"/>
            <a:ext cx="0" cy="10080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0214" name="Line 38"/>
          <p:cNvSpPr>
            <a:spLocks noChangeShapeType="1"/>
          </p:cNvSpPr>
          <p:nvPr/>
        </p:nvSpPr>
        <p:spPr bwMode="auto">
          <a:xfrm>
            <a:off x="6815139" y="4081463"/>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40222397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018B752-7E45-442C-B414-B133030B3330}" type="slidenum">
              <a:rPr lang="tr-TR" altLang="tr-TR"/>
              <a:pPr/>
              <a:t>11</a:t>
            </a:fld>
            <a:endParaRPr lang="tr-TR" altLang="tr-TR"/>
          </a:p>
        </p:txBody>
      </p:sp>
      <p:sp>
        <p:nvSpPr>
          <p:cNvPr id="65538" name="Rectangle 2"/>
          <p:cNvSpPr>
            <a:spLocks noGrp="1" noChangeArrowheads="1"/>
          </p:cNvSpPr>
          <p:nvPr>
            <p:ph type="title"/>
          </p:nvPr>
        </p:nvSpPr>
        <p:spPr/>
        <p:txBody>
          <a:bodyPr/>
          <a:lstStyle/>
          <a:p>
            <a:r>
              <a:rPr lang="tr-TR" altLang="tr-TR"/>
              <a:t>Uzay Örgü Tipleri</a:t>
            </a:r>
          </a:p>
        </p:txBody>
      </p:sp>
      <p:sp>
        <p:nvSpPr>
          <p:cNvPr id="65539" name="Rectangle 3" descr="Rectangle: Click to edit Master text styles&#10;Second level&#10;Third level&#10;Fourth level&#10;Fifth level"/>
          <p:cNvSpPr>
            <a:spLocks noGrp="1" noChangeArrowheads="1"/>
          </p:cNvSpPr>
          <p:nvPr>
            <p:ph type="body" idx="1"/>
          </p:nvPr>
        </p:nvSpPr>
        <p:spPr/>
        <p:txBody>
          <a:bodyPr/>
          <a:lstStyle/>
          <a:p>
            <a:pPr>
              <a:lnSpc>
                <a:spcPct val="90000"/>
              </a:lnSpc>
            </a:pPr>
            <a:r>
              <a:rPr lang="tr-TR" altLang="tr-TR"/>
              <a:t>Düzlemsel örgünün bir </a:t>
            </a:r>
            <a:r>
              <a:rPr lang="tr-TR" altLang="tr-TR" sz="2400"/>
              <a:t> </a:t>
            </a:r>
            <a:r>
              <a:rPr lang="tr-TR" altLang="tr-TR" b="1">
                <a:cs typeface="Arial" panose="020B0604020202020204" pitchFamily="34" charset="0"/>
              </a:rPr>
              <a:t>t</a:t>
            </a:r>
            <a:r>
              <a:rPr lang="tr-TR" altLang="tr-TR" b="1" baseline="-25000">
                <a:cs typeface="Arial" panose="020B0604020202020204" pitchFamily="34" charset="0"/>
              </a:rPr>
              <a:t>3  </a:t>
            </a:r>
            <a:r>
              <a:rPr lang="tr-TR" altLang="tr-TR">
                <a:cs typeface="Arial" panose="020B0604020202020204" pitchFamily="34" charset="0"/>
              </a:rPr>
              <a:t>vektörü ile periyodik olarak ötelemeleri sonunda uzay örgüsü elde edilir.</a:t>
            </a:r>
          </a:p>
          <a:p>
            <a:pPr>
              <a:lnSpc>
                <a:spcPct val="90000"/>
              </a:lnSpc>
            </a:pPr>
            <a:r>
              <a:rPr lang="tr-TR" altLang="tr-TR" i="1" u="sng">
                <a:cs typeface="Arial" panose="020B0604020202020204" pitchFamily="34" charset="0"/>
              </a:rPr>
              <a:t>Dönme Ekseni İle Ötelemenin Bileşimi</a:t>
            </a:r>
          </a:p>
          <a:p>
            <a:pPr>
              <a:lnSpc>
                <a:spcPct val="90000"/>
              </a:lnSpc>
              <a:buFont typeface="Wingdings" panose="05000000000000000000" pitchFamily="2" charset="2"/>
              <a:buNone/>
            </a:pPr>
            <a:r>
              <a:rPr lang="tr-TR" altLang="tr-TR" sz="2400"/>
              <a:t>    </a:t>
            </a:r>
            <a:r>
              <a:rPr lang="tr-TR" altLang="tr-TR" b="1">
                <a:cs typeface="Arial" panose="020B0604020202020204" pitchFamily="34" charset="0"/>
              </a:rPr>
              <a:t>t</a:t>
            </a:r>
            <a:r>
              <a:rPr lang="tr-TR" altLang="tr-TR" b="1" baseline="-25000">
                <a:cs typeface="Arial" panose="020B0604020202020204" pitchFamily="34" charset="0"/>
              </a:rPr>
              <a:t>3  </a:t>
            </a:r>
            <a:r>
              <a:rPr lang="tr-TR" altLang="tr-TR">
                <a:cs typeface="Arial" panose="020B0604020202020204" pitchFamily="34" charset="0"/>
              </a:rPr>
              <a:t>ötelemeleri sırasında düzlem örgünün bütün noktalarının düzlem örgüden yükselen dönme eksenlerinin üzerine gelmesi zorunludur. Bu nedenle önce düzlem örgünün nerelerinden düzleme dik dönme eksenleri geçtiğini bulmamız gerekmektedir. </a:t>
            </a:r>
            <a:endParaRPr lang="tr-TR" altLang="tr-TR"/>
          </a:p>
        </p:txBody>
      </p:sp>
    </p:spTree>
    <p:extLst>
      <p:ext uri="{BB962C8B-B14F-4D97-AF65-F5344CB8AC3E}">
        <p14:creationId xmlns:p14="http://schemas.microsoft.com/office/powerpoint/2010/main" val="1976427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ayt Numarası Yer Tutucusu 6"/>
          <p:cNvSpPr>
            <a:spLocks noGrp="1"/>
          </p:cNvSpPr>
          <p:nvPr>
            <p:ph type="sldNum" sz="quarter" idx="12"/>
          </p:nvPr>
        </p:nvSpPr>
        <p:spPr/>
        <p:txBody>
          <a:bodyPr/>
          <a:lstStyle/>
          <a:p>
            <a:fld id="{D388F34D-6EC7-4996-A584-72E26C66A477}" type="slidenum">
              <a:rPr lang="tr-TR" altLang="tr-TR"/>
              <a:pPr/>
              <a:t>12</a:t>
            </a:fld>
            <a:endParaRPr lang="tr-TR" altLang="tr-TR"/>
          </a:p>
        </p:txBody>
      </p:sp>
      <p:sp>
        <p:nvSpPr>
          <p:cNvPr id="51202" name="Rectangle 2"/>
          <p:cNvSpPr>
            <a:spLocks noGrp="1" noChangeArrowheads="1"/>
          </p:cNvSpPr>
          <p:nvPr>
            <p:ph type="title"/>
          </p:nvPr>
        </p:nvSpPr>
        <p:spPr/>
        <p:txBody>
          <a:bodyPr/>
          <a:lstStyle/>
          <a:p>
            <a:endParaRPr lang="tr-TR" altLang="tr-TR"/>
          </a:p>
        </p:txBody>
      </p:sp>
      <p:sp>
        <p:nvSpPr>
          <p:cNvPr id="51203" name="Rectangle 3" descr="Rectangle: Click to edit Master text styles&#10;Second level&#10;Third level&#10;Fourth level&#10;Fifth level"/>
          <p:cNvSpPr>
            <a:spLocks noGrp="1" noChangeArrowheads="1"/>
          </p:cNvSpPr>
          <p:nvPr>
            <p:ph type="body" sz="half" idx="1"/>
          </p:nvPr>
        </p:nvSpPr>
        <p:spPr/>
        <p:txBody>
          <a:bodyPr/>
          <a:lstStyle/>
          <a:p>
            <a:r>
              <a:rPr lang="tr-TR" altLang="tr-TR" b="1">
                <a:cs typeface="Arial" panose="020B0604020202020204" pitchFamily="34" charset="0"/>
              </a:rPr>
              <a:t>t</a:t>
            </a:r>
            <a:r>
              <a:rPr lang="tr-TR" altLang="tr-TR" b="1" baseline="-25000">
                <a:cs typeface="Arial" panose="020B0604020202020204" pitchFamily="34" charset="0"/>
              </a:rPr>
              <a:t>1  </a:t>
            </a:r>
            <a:r>
              <a:rPr lang="tr-TR" altLang="tr-TR">
                <a:cs typeface="Arial" panose="020B0604020202020204" pitchFamily="34" charset="0"/>
              </a:rPr>
              <a:t>ötelemelerini ve örgü düzlemine dik </a:t>
            </a:r>
            <a:r>
              <a:rPr lang="tr-TR" altLang="tr-TR"/>
              <a:t>A</a:t>
            </a:r>
            <a:r>
              <a:rPr lang="el-GR" altLang="tr-TR" baseline="-25000">
                <a:cs typeface="Arial" panose="020B0604020202020204" pitchFamily="34" charset="0"/>
              </a:rPr>
              <a:t>α</a:t>
            </a:r>
            <a:r>
              <a:rPr lang="tr-TR" altLang="tr-TR">
                <a:cs typeface="Arial" panose="020B0604020202020204" pitchFamily="34" charset="0"/>
              </a:rPr>
              <a:t> eksenini göz önüne alalım.( Aynı örgü noktasından geçsinler.) </a:t>
            </a:r>
            <a:endParaRPr lang="tr-TR" altLang="tr-TR"/>
          </a:p>
        </p:txBody>
      </p:sp>
      <p:sp>
        <p:nvSpPr>
          <p:cNvPr id="51204" name="Rectangle 4" descr="Rectangle: Click to edit Master text styles&#10;Second level&#10;Third level&#10;Fourth level&#10;Fifth level"/>
          <p:cNvSpPr>
            <a:spLocks noGrp="1" noChangeArrowheads="1"/>
          </p:cNvSpPr>
          <p:nvPr>
            <p:ph type="body" sz="half" idx="2"/>
          </p:nvPr>
        </p:nvSpPr>
        <p:spPr>
          <a:xfrm>
            <a:off x="6096000" y="1905000"/>
            <a:ext cx="4191000" cy="4114800"/>
          </a:xfrm>
        </p:spPr>
        <p:txBody>
          <a:bodyPr/>
          <a:lstStyle/>
          <a:p>
            <a:pPr>
              <a:buFont typeface="Wingdings" panose="05000000000000000000" pitchFamily="2" charset="2"/>
              <a:buNone/>
            </a:pPr>
            <a:r>
              <a:rPr lang="tr-TR" altLang="tr-TR"/>
              <a:t>                                		      </a:t>
            </a:r>
            <a:r>
              <a:rPr lang="tr-TR" altLang="tr-TR" sz="2400"/>
              <a:t>B</a:t>
            </a:r>
            <a:r>
              <a:rPr lang="el-GR" altLang="tr-TR" sz="2400" baseline="-25000">
                <a:cs typeface="Arial" panose="020B0604020202020204" pitchFamily="34" charset="0"/>
              </a:rPr>
              <a:t>α</a:t>
            </a:r>
            <a:r>
              <a:rPr lang="tr-TR" altLang="tr-TR" sz="2400" baseline="-25000">
                <a:cs typeface="Arial" panose="020B0604020202020204" pitchFamily="34" charset="0"/>
              </a:rPr>
              <a:t>    </a:t>
            </a:r>
            <a:r>
              <a:rPr lang="tr-TR" altLang="tr-TR" sz="2400"/>
              <a:t> P</a:t>
            </a:r>
          </a:p>
          <a:p>
            <a:pPr>
              <a:buFont typeface="Wingdings" panose="05000000000000000000" pitchFamily="2" charset="2"/>
              <a:buNone/>
            </a:pPr>
            <a:r>
              <a:rPr lang="tr-TR" altLang="tr-TR" sz="2400"/>
              <a:t>                   h</a:t>
            </a:r>
          </a:p>
          <a:p>
            <a:pPr>
              <a:buFont typeface="Wingdings" panose="05000000000000000000" pitchFamily="2" charset="2"/>
              <a:buNone/>
            </a:pPr>
            <a:r>
              <a:rPr lang="tr-TR" altLang="tr-TR" sz="2400"/>
              <a:t>  A</a:t>
            </a:r>
            <a:r>
              <a:rPr lang="el-GR" altLang="tr-TR" sz="2400" baseline="-25000">
                <a:cs typeface="Arial" panose="020B0604020202020204" pitchFamily="34" charset="0"/>
              </a:rPr>
              <a:t>α</a:t>
            </a:r>
            <a:r>
              <a:rPr lang="tr-TR" altLang="tr-TR" sz="2400" baseline="-25000"/>
              <a:t>    </a:t>
            </a:r>
            <a:r>
              <a:rPr lang="tr-TR" altLang="tr-TR" sz="2400"/>
              <a:t> </a:t>
            </a:r>
            <a:r>
              <a:rPr lang="tr-TR" altLang="tr-TR" sz="2400" b="1">
                <a:cs typeface="Arial" panose="020B0604020202020204" pitchFamily="34" charset="0"/>
              </a:rPr>
              <a:t>t</a:t>
            </a:r>
            <a:r>
              <a:rPr lang="tr-TR" altLang="tr-TR" sz="2400" b="1" baseline="-25000">
                <a:cs typeface="Arial" panose="020B0604020202020204" pitchFamily="34" charset="0"/>
              </a:rPr>
              <a:t>1 </a:t>
            </a:r>
            <a:r>
              <a:rPr lang="tr-TR" altLang="tr-TR" sz="2400"/>
              <a:t>           </a:t>
            </a:r>
            <a:r>
              <a:rPr lang="tr-TR" altLang="tr-TR" sz="2400" b="1">
                <a:cs typeface="Arial" panose="020B0604020202020204" pitchFamily="34" charset="0"/>
              </a:rPr>
              <a:t>t</a:t>
            </a:r>
            <a:r>
              <a:rPr lang="tr-TR" altLang="tr-TR" sz="2400" b="1" baseline="-25000">
                <a:cs typeface="Arial" panose="020B0604020202020204" pitchFamily="34" charset="0"/>
              </a:rPr>
              <a:t>1            </a:t>
            </a:r>
            <a:r>
              <a:rPr lang="tr-TR" altLang="tr-TR" sz="2400"/>
              <a:t> </a:t>
            </a:r>
            <a:r>
              <a:rPr lang="tr-TR" altLang="tr-TR" sz="2400" b="1">
                <a:cs typeface="Arial" panose="020B0604020202020204" pitchFamily="34" charset="0"/>
              </a:rPr>
              <a:t>t</a:t>
            </a:r>
            <a:r>
              <a:rPr lang="tr-TR" altLang="tr-TR" sz="2400" b="1" baseline="-25000">
                <a:cs typeface="Arial" panose="020B0604020202020204" pitchFamily="34" charset="0"/>
              </a:rPr>
              <a:t>1 </a:t>
            </a:r>
            <a:endParaRPr lang="tr-TR" altLang="tr-TR" sz="2400"/>
          </a:p>
          <a:p>
            <a:pPr>
              <a:buFont typeface="Wingdings" panose="05000000000000000000" pitchFamily="2" charset="2"/>
              <a:buNone/>
            </a:pPr>
            <a:r>
              <a:rPr lang="tr-TR" altLang="tr-TR" sz="2400"/>
              <a:t> A           B           C          D</a:t>
            </a:r>
          </a:p>
          <a:p>
            <a:endParaRPr lang="tr-TR" altLang="tr-TR" sz="2400"/>
          </a:p>
        </p:txBody>
      </p:sp>
      <p:sp>
        <p:nvSpPr>
          <p:cNvPr id="51205" name="Line 5"/>
          <p:cNvSpPr>
            <a:spLocks noChangeShapeType="1"/>
          </p:cNvSpPr>
          <p:nvPr/>
        </p:nvSpPr>
        <p:spPr bwMode="auto">
          <a:xfrm>
            <a:off x="6386513" y="3729038"/>
            <a:ext cx="352901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06" name="Oval 6"/>
          <p:cNvSpPr>
            <a:spLocks noChangeArrowheads="1"/>
          </p:cNvSpPr>
          <p:nvPr/>
        </p:nvSpPr>
        <p:spPr bwMode="auto">
          <a:xfrm>
            <a:off x="6315076" y="36576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07" name="Oval 7"/>
          <p:cNvSpPr>
            <a:spLocks noChangeArrowheads="1"/>
          </p:cNvSpPr>
          <p:nvPr/>
        </p:nvSpPr>
        <p:spPr bwMode="auto">
          <a:xfrm>
            <a:off x="7539038" y="36576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08" name="Oval 8"/>
          <p:cNvSpPr>
            <a:spLocks noChangeArrowheads="1"/>
          </p:cNvSpPr>
          <p:nvPr/>
        </p:nvSpPr>
        <p:spPr bwMode="auto">
          <a:xfrm>
            <a:off x="8763001" y="36576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09" name="Oval 9"/>
          <p:cNvSpPr>
            <a:spLocks noChangeArrowheads="1"/>
          </p:cNvSpPr>
          <p:nvPr/>
        </p:nvSpPr>
        <p:spPr bwMode="auto">
          <a:xfrm>
            <a:off x="9915526" y="36576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10" name="Oval 10"/>
          <p:cNvSpPr>
            <a:spLocks noChangeArrowheads="1"/>
          </p:cNvSpPr>
          <p:nvPr/>
        </p:nvSpPr>
        <p:spPr bwMode="auto">
          <a:xfrm>
            <a:off x="8153401" y="26670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1211" name="Line 11"/>
          <p:cNvSpPr>
            <a:spLocks noChangeShapeType="1"/>
          </p:cNvSpPr>
          <p:nvPr/>
        </p:nvSpPr>
        <p:spPr bwMode="auto">
          <a:xfrm>
            <a:off x="8259763" y="2720976"/>
            <a:ext cx="0" cy="10080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2" name="Line 12"/>
          <p:cNvSpPr>
            <a:spLocks noChangeShapeType="1"/>
          </p:cNvSpPr>
          <p:nvPr/>
        </p:nvSpPr>
        <p:spPr bwMode="auto">
          <a:xfrm>
            <a:off x="6459538" y="3729038"/>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3" name="Line 13"/>
          <p:cNvSpPr>
            <a:spLocks noChangeShapeType="1"/>
          </p:cNvSpPr>
          <p:nvPr/>
        </p:nvSpPr>
        <p:spPr bwMode="auto">
          <a:xfrm>
            <a:off x="7683500" y="3729038"/>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1214" name="Line 14"/>
          <p:cNvSpPr>
            <a:spLocks noChangeShapeType="1"/>
          </p:cNvSpPr>
          <p:nvPr/>
        </p:nvSpPr>
        <p:spPr bwMode="auto">
          <a:xfrm>
            <a:off x="8907463" y="3729038"/>
            <a:ext cx="10080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0196476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7077C5AC-C6E8-491F-8014-12C2A0168D78}" type="slidenum">
              <a:rPr lang="tr-TR" altLang="tr-TR"/>
              <a:pPr/>
              <a:t>13</a:t>
            </a:fld>
            <a:endParaRPr lang="tr-TR" altLang="tr-TR"/>
          </a:p>
        </p:txBody>
      </p:sp>
      <p:sp>
        <p:nvSpPr>
          <p:cNvPr id="52226" name="Rectangle 2"/>
          <p:cNvSpPr>
            <a:spLocks noGrp="1" noChangeArrowheads="1"/>
          </p:cNvSpPr>
          <p:nvPr>
            <p:ph type="title"/>
          </p:nvPr>
        </p:nvSpPr>
        <p:spPr/>
        <p:txBody>
          <a:bodyPr/>
          <a:lstStyle/>
          <a:p>
            <a:endParaRPr lang="tr-TR" altLang="tr-TR"/>
          </a:p>
        </p:txBody>
      </p:sp>
      <p:sp>
        <p:nvSpPr>
          <p:cNvPr id="52227" name="Rectangle 3" descr="Rectangle: Click to edit Master text styles&#10;Second level&#10;Third level&#10;Fourth level&#10;Fifth level"/>
          <p:cNvSpPr>
            <a:spLocks noGrp="1" noChangeArrowheads="1"/>
          </p:cNvSpPr>
          <p:nvPr>
            <p:ph type="body" idx="1"/>
          </p:nvPr>
        </p:nvSpPr>
        <p:spPr>
          <a:xfrm>
            <a:off x="2209800" y="1676400"/>
            <a:ext cx="8001000" cy="4495800"/>
          </a:xfrm>
        </p:spPr>
        <p:txBody>
          <a:bodyPr/>
          <a:lstStyle/>
          <a:p>
            <a:pPr>
              <a:lnSpc>
                <a:spcPct val="90000"/>
              </a:lnSpc>
            </a:pPr>
            <a:r>
              <a:rPr lang="tr-TR" altLang="tr-TR" b="1">
                <a:cs typeface="Arial" panose="020B0604020202020204" pitchFamily="34" charset="0"/>
              </a:rPr>
              <a:t>t</a:t>
            </a:r>
            <a:r>
              <a:rPr lang="tr-TR" altLang="tr-TR" b="1" baseline="-25000">
                <a:cs typeface="Arial" panose="020B0604020202020204" pitchFamily="34" charset="0"/>
              </a:rPr>
              <a:t>1 </a:t>
            </a:r>
            <a:r>
              <a:rPr lang="tr-TR" altLang="tr-TR">
                <a:cs typeface="Arial" panose="020B0604020202020204" pitchFamily="34" charset="0"/>
              </a:rPr>
              <a:t>ötelemesi </a:t>
            </a:r>
            <a:r>
              <a:rPr lang="tr-TR" altLang="tr-TR"/>
              <a:t>A</a:t>
            </a:r>
            <a:r>
              <a:rPr lang="el-GR" altLang="tr-TR" baseline="-25000">
                <a:cs typeface="Arial" panose="020B0604020202020204" pitchFamily="34" charset="0"/>
              </a:rPr>
              <a:t>α</a:t>
            </a:r>
            <a:r>
              <a:rPr lang="tr-TR" altLang="tr-TR">
                <a:cs typeface="Arial" panose="020B0604020202020204" pitchFamily="34" charset="0"/>
              </a:rPr>
              <a:t> eksenini B, C, D,… örgü noktalarına taşır. </a:t>
            </a:r>
            <a:r>
              <a:rPr lang="tr-TR" altLang="tr-TR"/>
              <a:t>A</a:t>
            </a:r>
            <a:r>
              <a:rPr lang="el-GR" altLang="tr-TR" baseline="-25000">
                <a:cs typeface="Arial" panose="020B0604020202020204" pitchFamily="34" charset="0"/>
              </a:rPr>
              <a:t>α</a:t>
            </a:r>
            <a:r>
              <a:rPr lang="tr-TR" altLang="tr-TR">
                <a:cs typeface="Arial" panose="020B0604020202020204" pitchFamily="34" charset="0"/>
              </a:rPr>
              <a:t> kağıt düzlemine diktir. Bu takdirde kağıt düzleminde başka bir P noktasından da </a:t>
            </a:r>
            <a:r>
              <a:rPr lang="tr-TR" altLang="tr-TR"/>
              <a:t>A</a:t>
            </a:r>
            <a:r>
              <a:rPr lang="el-GR" altLang="tr-TR" baseline="-25000">
                <a:cs typeface="Arial" panose="020B0604020202020204" pitchFamily="34" charset="0"/>
              </a:rPr>
              <a:t>α</a:t>
            </a:r>
            <a:r>
              <a:rPr lang="tr-TR" altLang="tr-TR">
                <a:cs typeface="Arial" panose="020B0604020202020204" pitchFamily="34" charset="0"/>
              </a:rPr>
              <a:t> ya da ona paralel bir </a:t>
            </a:r>
            <a:r>
              <a:rPr lang="tr-TR" altLang="tr-TR"/>
              <a:t>B</a:t>
            </a:r>
            <a:r>
              <a:rPr lang="el-GR" altLang="tr-TR" baseline="-25000">
                <a:cs typeface="Arial" panose="020B0604020202020204" pitchFamily="34" charset="0"/>
              </a:rPr>
              <a:t>α</a:t>
            </a:r>
            <a:r>
              <a:rPr lang="tr-TR" altLang="tr-TR">
                <a:cs typeface="Arial" panose="020B0604020202020204" pitchFamily="34" charset="0"/>
              </a:rPr>
              <a:t> ekseni geçer. Sembolik olarak;</a:t>
            </a:r>
          </a:p>
          <a:p>
            <a:pPr>
              <a:lnSpc>
                <a:spcPct val="90000"/>
              </a:lnSpc>
              <a:buFont typeface="Wingdings" panose="05000000000000000000" pitchFamily="2" charset="2"/>
              <a:buNone/>
            </a:pPr>
            <a:r>
              <a:rPr lang="tr-TR" altLang="tr-TR" b="1" baseline="-25000">
                <a:cs typeface="Arial" panose="020B0604020202020204" pitchFamily="34" charset="0"/>
              </a:rPr>
              <a:t>                                 </a:t>
            </a:r>
            <a:r>
              <a:rPr lang="tr-TR" altLang="tr-TR"/>
              <a:t>A</a:t>
            </a:r>
            <a:r>
              <a:rPr lang="el-GR" altLang="tr-TR" baseline="-25000">
                <a:cs typeface="Arial" panose="020B0604020202020204" pitchFamily="34" charset="0"/>
              </a:rPr>
              <a:t>α </a:t>
            </a:r>
            <a:r>
              <a:rPr lang="tr-TR" altLang="tr-TR">
                <a:cs typeface="Arial" panose="020B0604020202020204" pitchFamily="34" charset="0"/>
              </a:rPr>
              <a:t>.</a:t>
            </a:r>
            <a:r>
              <a:rPr lang="tr-TR" altLang="tr-TR" baseline="-25000">
                <a:cs typeface="Arial" panose="020B0604020202020204" pitchFamily="34" charset="0"/>
              </a:rPr>
              <a:t> </a:t>
            </a:r>
            <a:r>
              <a:rPr lang="tr-TR" altLang="tr-TR" b="1">
                <a:cs typeface="Arial" panose="020B0604020202020204" pitchFamily="34" charset="0"/>
              </a:rPr>
              <a:t>t</a:t>
            </a:r>
            <a:r>
              <a:rPr lang="tr-TR" altLang="tr-TR" b="1" baseline="-25000">
                <a:cs typeface="Arial" panose="020B0604020202020204" pitchFamily="34" charset="0"/>
              </a:rPr>
              <a:t>1</a:t>
            </a:r>
            <a:r>
              <a:rPr lang="tr-TR" altLang="tr-TR" baseline="-25000">
                <a:cs typeface="Arial" panose="020B0604020202020204" pitchFamily="34" charset="0"/>
              </a:rPr>
              <a:t> </a:t>
            </a:r>
            <a:r>
              <a:rPr lang="tr-TR" altLang="tr-TR">
                <a:cs typeface="Arial" panose="020B0604020202020204" pitchFamily="34" charset="0"/>
              </a:rPr>
              <a:t>= </a:t>
            </a:r>
            <a:r>
              <a:rPr lang="tr-TR" altLang="tr-TR"/>
              <a:t>B</a:t>
            </a:r>
            <a:r>
              <a:rPr lang="el-GR" altLang="tr-TR" baseline="-25000">
                <a:cs typeface="Arial" panose="020B0604020202020204" pitchFamily="34" charset="0"/>
              </a:rPr>
              <a:t>α</a:t>
            </a:r>
            <a:r>
              <a:rPr lang="tr-TR" altLang="tr-TR">
                <a:cs typeface="Arial" panose="020B0604020202020204" pitchFamily="34" charset="0"/>
              </a:rPr>
              <a:t> </a:t>
            </a:r>
          </a:p>
          <a:p>
            <a:pPr>
              <a:lnSpc>
                <a:spcPct val="90000"/>
              </a:lnSpc>
              <a:buFont typeface="Wingdings" panose="05000000000000000000" pitchFamily="2" charset="2"/>
              <a:buNone/>
            </a:pPr>
            <a:r>
              <a:rPr lang="tr-TR" altLang="tr-TR"/>
              <a:t>B</a:t>
            </a:r>
            <a:r>
              <a:rPr lang="el-GR" altLang="tr-TR" baseline="-25000">
                <a:cs typeface="Arial" panose="020B0604020202020204" pitchFamily="34" charset="0"/>
              </a:rPr>
              <a:t>α</a:t>
            </a:r>
            <a:r>
              <a:rPr lang="tr-TR" altLang="tr-TR">
                <a:cs typeface="Arial" panose="020B0604020202020204" pitchFamily="34" charset="0"/>
              </a:rPr>
              <a:t> ekseni, kağıt düzleminde ortasından çıkılan dikme üzerinde, h = </a:t>
            </a:r>
            <a:r>
              <a:rPr lang="tr-TR" altLang="tr-TR" b="1" u="sng">
                <a:cs typeface="Arial" panose="020B0604020202020204" pitchFamily="34" charset="0"/>
              </a:rPr>
              <a:t>t</a:t>
            </a:r>
            <a:r>
              <a:rPr lang="tr-TR" altLang="tr-TR" b="1" u="sng" baseline="-25000">
                <a:cs typeface="Arial" panose="020B0604020202020204" pitchFamily="34" charset="0"/>
              </a:rPr>
              <a:t>1</a:t>
            </a:r>
            <a:r>
              <a:rPr lang="tr-TR" altLang="tr-TR" u="sng">
                <a:cs typeface="Arial" panose="020B0604020202020204" pitchFamily="34" charset="0"/>
              </a:rPr>
              <a:t>  </a:t>
            </a:r>
            <a:r>
              <a:rPr lang="tr-TR" altLang="tr-TR">
                <a:cs typeface="Arial" panose="020B0604020202020204" pitchFamily="34" charset="0"/>
              </a:rPr>
              <a:t>cot </a:t>
            </a:r>
            <a:r>
              <a:rPr lang="el-GR" altLang="tr-TR" u="sng">
                <a:cs typeface="Arial" panose="020B0604020202020204" pitchFamily="34" charset="0"/>
              </a:rPr>
              <a:t>α</a:t>
            </a:r>
            <a:r>
              <a:rPr lang="tr-TR" altLang="tr-TR" u="sng">
                <a:cs typeface="Arial" panose="020B0604020202020204" pitchFamily="34" charset="0"/>
              </a:rPr>
              <a:t>  </a:t>
            </a:r>
            <a:r>
              <a:rPr lang="tr-TR" altLang="tr-TR">
                <a:cs typeface="Arial" panose="020B0604020202020204" pitchFamily="34" charset="0"/>
              </a:rPr>
              <a:t> uzaklıktadır.</a:t>
            </a:r>
          </a:p>
          <a:p>
            <a:pPr>
              <a:lnSpc>
                <a:spcPct val="90000"/>
              </a:lnSpc>
              <a:buFont typeface="Wingdings" panose="05000000000000000000" pitchFamily="2" charset="2"/>
              <a:buNone/>
            </a:pPr>
            <a:r>
              <a:rPr lang="tr-TR" altLang="tr-TR" b="1" baseline="-25000">
                <a:cs typeface="Arial" panose="020B0604020202020204" pitchFamily="34" charset="0"/>
              </a:rPr>
              <a:t>					</a:t>
            </a:r>
            <a:r>
              <a:rPr lang="tr-TR" altLang="tr-TR">
                <a:cs typeface="Arial" panose="020B0604020202020204" pitchFamily="34" charset="0"/>
              </a:rPr>
              <a:t>2        2</a:t>
            </a:r>
          </a:p>
          <a:p>
            <a:pPr>
              <a:lnSpc>
                <a:spcPct val="90000"/>
              </a:lnSpc>
              <a:buFont typeface="Wingdings" panose="05000000000000000000" pitchFamily="2" charset="2"/>
              <a:buNone/>
            </a:pPr>
            <a:r>
              <a:rPr lang="tr-TR" altLang="tr-TR" b="1" baseline="-25000">
                <a:cs typeface="Arial" panose="020B0604020202020204" pitchFamily="34" charset="0"/>
              </a:rPr>
              <a:t>Formül çıkarılışı: M. G. Buerger ‘Elemantary Crystallography’</a:t>
            </a:r>
            <a:endParaRPr lang="tr-TR" altLang="tr-TR"/>
          </a:p>
        </p:txBody>
      </p:sp>
    </p:spTree>
    <p:extLst>
      <p:ext uri="{BB962C8B-B14F-4D97-AF65-F5344CB8AC3E}">
        <p14:creationId xmlns:p14="http://schemas.microsoft.com/office/powerpoint/2010/main" val="19377675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layt Numarası Yer Tutucusu 5"/>
          <p:cNvSpPr>
            <a:spLocks noGrp="1"/>
          </p:cNvSpPr>
          <p:nvPr>
            <p:ph type="sldNum" sz="quarter" idx="12"/>
          </p:nvPr>
        </p:nvSpPr>
        <p:spPr/>
        <p:txBody>
          <a:bodyPr/>
          <a:lstStyle/>
          <a:p>
            <a:fld id="{FB5758F9-AA75-458C-A3D6-20A1CEA82836}" type="slidenum">
              <a:rPr lang="tr-TR" altLang="tr-TR"/>
              <a:pPr/>
              <a:t>14</a:t>
            </a:fld>
            <a:endParaRPr lang="tr-TR" altLang="tr-TR"/>
          </a:p>
        </p:txBody>
      </p:sp>
      <p:sp>
        <p:nvSpPr>
          <p:cNvPr id="53250" name="Rectangle 2"/>
          <p:cNvSpPr>
            <a:spLocks noGrp="1" noChangeArrowheads="1"/>
          </p:cNvSpPr>
          <p:nvPr>
            <p:ph type="title"/>
          </p:nvPr>
        </p:nvSpPr>
        <p:spPr/>
        <p:txBody>
          <a:bodyPr/>
          <a:lstStyle/>
          <a:p>
            <a:endParaRPr lang="tr-TR" altLang="tr-TR"/>
          </a:p>
        </p:txBody>
      </p:sp>
      <p:sp>
        <p:nvSpPr>
          <p:cNvPr id="53251" name="Rectangle 3" descr="Rectangle: Click to edit Master text styles&#10;Second level&#10;Third level&#10;Fourth level&#10;Fifth level"/>
          <p:cNvSpPr>
            <a:spLocks noGrp="1" noChangeArrowheads="1"/>
          </p:cNvSpPr>
          <p:nvPr>
            <p:ph type="body" idx="1"/>
          </p:nvPr>
        </p:nvSpPr>
        <p:spPr>
          <a:xfrm>
            <a:off x="2362200" y="1905000"/>
            <a:ext cx="7772400" cy="1981200"/>
          </a:xfrm>
        </p:spPr>
        <p:txBody>
          <a:bodyPr/>
          <a:lstStyle/>
          <a:p>
            <a:r>
              <a:rPr lang="tr-TR" altLang="tr-TR" sz="2000"/>
              <a:t>Örnek olarak A</a:t>
            </a:r>
            <a:r>
              <a:rPr lang="el-GR" altLang="tr-TR" sz="2000" baseline="-25000">
                <a:cs typeface="Arial" panose="020B0604020202020204" pitchFamily="34" charset="0"/>
              </a:rPr>
              <a:t>α</a:t>
            </a:r>
            <a:r>
              <a:rPr lang="tr-TR" altLang="tr-TR" sz="2000"/>
              <a:t> ekseni bir ikili eksense </a:t>
            </a:r>
            <a:r>
              <a:rPr lang="el-GR" altLang="tr-TR" sz="2000">
                <a:cs typeface="Arial" panose="020B0604020202020204" pitchFamily="34" charset="0"/>
              </a:rPr>
              <a:t>α</a:t>
            </a:r>
            <a:r>
              <a:rPr lang="tr-TR" altLang="tr-TR" sz="2000">
                <a:cs typeface="Arial" panose="020B0604020202020204" pitchFamily="34" charset="0"/>
              </a:rPr>
              <a:t> </a:t>
            </a:r>
            <a:r>
              <a:rPr lang="tr-TR" altLang="tr-TR" sz="2000"/>
              <a:t>= 180</a:t>
            </a:r>
            <a:r>
              <a:rPr lang="en-US" altLang="tr-TR" sz="2000">
                <a:cs typeface="Arial" panose="020B0604020202020204" pitchFamily="34" charset="0"/>
              </a:rPr>
              <a:t>º</a:t>
            </a:r>
            <a:r>
              <a:rPr lang="tr-TR" altLang="tr-TR" sz="2000"/>
              <a:t> dir.</a:t>
            </a:r>
          </a:p>
          <a:p>
            <a:pPr>
              <a:buFont typeface="Wingdings" panose="05000000000000000000" pitchFamily="2" charset="2"/>
              <a:buNone/>
            </a:pPr>
            <a:r>
              <a:rPr lang="tr-TR" altLang="tr-TR" sz="2000"/>
              <a:t>				h = </a:t>
            </a:r>
            <a:r>
              <a:rPr lang="tr-TR" altLang="tr-TR" sz="2000" b="1" u="sng">
                <a:cs typeface="Arial" panose="020B0604020202020204" pitchFamily="34" charset="0"/>
              </a:rPr>
              <a:t>t</a:t>
            </a:r>
            <a:r>
              <a:rPr lang="tr-TR" altLang="tr-TR" sz="2000" b="1" u="sng" baseline="-25000">
                <a:cs typeface="Arial" panose="020B0604020202020204" pitchFamily="34" charset="0"/>
              </a:rPr>
              <a:t>1</a:t>
            </a:r>
            <a:r>
              <a:rPr lang="tr-TR" altLang="tr-TR" sz="2000" u="sng"/>
              <a:t> </a:t>
            </a:r>
            <a:r>
              <a:rPr lang="tr-TR" altLang="tr-TR" sz="2000"/>
              <a:t>cot90</a:t>
            </a:r>
            <a:r>
              <a:rPr lang="en-US" altLang="tr-TR" sz="2000">
                <a:cs typeface="Arial" panose="020B0604020202020204" pitchFamily="34" charset="0"/>
              </a:rPr>
              <a:t>º</a:t>
            </a:r>
            <a:r>
              <a:rPr lang="tr-TR" altLang="tr-TR" sz="2000"/>
              <a:t> = 0</a:t>
            </a:r>
          </a:p>
          <a:p>
            <a:pPr>
              <a:buFont typeface="Wingdings" panose="05000000000000000000" pitchFamily="2" charset="2"/>
              <a:buNone/>
            </a:pPr>
            <a:r>
              <a:rPr lang="tr-TR" altLang="tr-TR" sz="2000"/>
              <a:t>				      2</a:t>
            </a:r>
          </a:p>
          <a:p>
            <a:pPr>
              <a:buFont typeface="Wingdings" panose="05000000000000000000" pitchFamily="2" charset="2"/>
              <a:buNone/>
            </a:pPr>
            <a:r>
              <a:rPr lang="tr-TR" altLang="tr-TR" sz="2000"/>
              <a:t>Bu durumda, B</a:t>
            </a:r>
            <a:r>
              <a:rPr lang="el-GR" altLang="tr-TR" sz="2000" baseline="-25000">
                <a:cs typeface="Arial" panose="020B0604020202020204" pitchFamily="34" charset="0"/>
              </a:rPr>
              <a:t>α</a:t>
            </a:r>
            <a:r>
              <a:rPr lang="tr-TR" altLang="tr-TR" sz="2000"/>
              <a:t>  </a:t>
            </a:r>
            <a:r>
              <a:rPr lang="tr-TR" altLang="tr-TR" sz="2000" b="1">
                <a:cs typeface="Arial" panose="020B0604020202020204" pitchFamily="34" charset="0"/>
              </a:rPr>
              <a:t>t</a:t>
            </a:r>
            <a:r>
              <a:rPr lang="tr-TR" altLang="tr-TR" sz="2000" b="1" baseline="-25000">
                <a:cs typeface="Arial" panose="020B0604020202020204" pitchFamily="34" charset="0"/>
              </a:rPr>
              <a:t>1</a:t>
            </a:r>
            <a:r>
              <a:rPr lang="tr-TR" altLang="tr-TR" sz="2000" baseline="-25000">
                <a:cs typeface="Arial" panose="020B0604020202020204" pitchFamily="34" charset="0"/>
              </a:rPr>
              <a:t> </a:t>
            </a:r>
            <a:r>
              <a:rPr lang="tr-TR" altLang="tr-TR" sz="2000"/>
              <a:t>in orta noktasındadır.</a:t>
            </a:r>
          </a:p>
          <a:p>
            <a:pPr>
              <a:buFont typeface="Wingdings" panose="05000000000000000000" pitchFamily="2" charset="2"/>
              <a:buNone/>
            </a:pPr>
            <a:r>
              <a:rPr lang="tr-TR" altLang="tr-TR" sz="2000"/>
              <a:t>Genel olarak;</a:t>
            </a:r>
          </a:p>
        </p:txBody>
      </p:sp>
      <p:graphicFrame>
        <p:nvGraphicFramePr>
          <p:cNvPr id="53288" name="Group 40"/>
          <p:cNvGraphicFramePr>
            <a:graphicFrameLocks noGrp="1"/>
          </p:cNvGraphicFramePr>
          <p:nvPr/>
        </p:nvGraphicFramePr>
        <p:xfrm>
          <a:off x="1981200" y="4292601"/>
          <a:ext cx="8218488" cy="1800225"/>
        </p:xfrm>
        <a:graphic>
          <a:graphicData uri="http://schemas.openxmlformats.org/drawingml/2006/table">
            <a:tbl>
              <a:tblPr/>
              <a:tblGrid>
                <a:gridCol w="1270000">
                  <a:extLst>
                    <a:ext uri="{9D8B030D-6E8A-4147-A177-3AD203B41FA5}">
                      <a16:colId xmlns:a16="http://schemas.microsoft.com/office/drawing/2014/main" val="587864439"/>
                    </a:ext>
                  </a:extLst>
                </a:gridCol>
                <a:gridCol w="1346200">
                  <a:extLst>
                    <a:ext uri="{9D8B030D-6E8A-4147-A177-3AD203B41FA5}">
                      <a16:colId xmlns:a16="http://schemas.microsoft.com/office/drawing/2014/main" val="2905405068"/>
                    </a:ext>
                  </a:extLst>
                </a:gridCol>
                <a:gridCol w="1344613">
                  <a:extLst>
                    <a:ext uri="{9D8B030D-6E8A-4147-A177-3AD203B41FA5}">
                      <a16:colId xmlns:a16="http://schemas.microsoft.com/office/drawing/2014/main" val="2732585856"/>
                    </a:ext>
                  </a:extLst>
                </a:gridCol>
                <a:gridCol w="1419225">
                  <a:extLst>
                    <a:ext uri="{9D8B030D-6E8A-4147-A177-3AD203B41FA5}">
                      <a16:colId xmlns:a16="http://schemas.microsoft.com/office/drawing/2014/main" val="901562991"/>
                    </a:ext>
                  </a:extLst>
                </a:gridCol>
                <a:gridCol w="1420812">
                  <a:extLst>
                    <a:ext uri="{9D8B030D-6E8A-4147-A177-3AD203B41FA5}">
                      <a16:colId xmlns:a16="http://schemas.microsoft.com/office/drawing/2014/main" val="1476347398"/>
                    </a:ext>
                  </a:extLst>
                </a:gridCol>
                <a:gridCol w="1417638">
                  <a:extLst>
                    <a:ext uri="{9D8B030D-6E8A-4147-A177-3AD203B41FA5}">
                      <a16:colId xmlns:a16="http://schemas.microsoft.com/office/drawing/2014/main" val="54684835"/>
                    </a:ext>
                  </a:extLst>
                </a:gridCol>
              </a:tblGrid>
              <a:tr h="576263">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56149683"/>
                  </a:ext>
                </a:extLst>
              </a:tr>
              <a:tr h="647700">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el-G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sym typeface="Symbol" panose="05050102010706020507" pitchFamily="18" charset="2"/>
                        </a:rPr>
                        <a:t></a:t>
                      </a:r>
                      <a:endPar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360</a:t>
                      </a:r>
                      <a:r>
                        <a:rPr kumimoji="0" lang="en-US"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180</a:t>
                      </a:r>
                      <a:r>
                        <a:rPr kumimoji="0" lang="en-US"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120</a:t>
                      </a:r>
                      <a:r>
                        <a:rPr kumimoji="0" lang="en-US"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90</a:t>
                      </a:r>
                      <a:r>
                        <a:rPr kumimoji="0" lang="en-US"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60</a:t>
                      </a:r>
                      <a:r>
                        <a:rPr kumimoji="0" lang="en-US"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95039345"/>
                  </a:ext>
                </a:extLst>
              </a:tr>
              <a:tr h="576263">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sym typeface="Symbol" panose="05050102010706020507" pitchFamily="18" charset="2"/>
                        </a:rPr>
                        <a:t></a:t>
                      </a: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0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 </a:t>
                      </a: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/2</a:t>
                      </a:r>
                      <a:r>
                        <a:rPr kumimoji="0" lang="tr-TR" altLang="tr-TR" sz="2000" b="0" i="0" u="none" strike="noStrike" cap="none" normalizeH="0" baseline="0" smtClean="0">
                          <a:ln>
                            <a:noFill/>
                          </a:ln>
                          <a:solidFill>
                            <a:schemeClr val="tx1"/>
                          </a:solidFill>
                          <a:effectLst/>
                          <a:latin typeface="Tahoma" panose="020B0604030504040204" pitchFamily="34" charset="0"/>
                        </a:rPr>
                        <a:t>(</a:t>
                      </a: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3</a:t>
                      </a:r>
                      <a:r>
                        <a:rPr kumimoji="0" lang="tr-TR" altLang="tr-TR" sz="2000" b="0" i="0" u="none" strike="noStrike" cap="none" normalizeH="0" baseline="0" smtClean="0">
                          <a:ln>
                            <a:noFill/>
                          </a:ln>
                          <a:solidFill>
                            <a:schemeClr val="tx1"/>
                          </a:solidFill>
                          <a:effectLst/>
                          <a:latin typeface="Tahoma" panose="020B0604030504040204" pitchFamily="34" charset="0"/>
                        </a:rPr>
                        <a:t>)</a:t>
                      </a:r>
                      <a:r>
                        <a:rPr kumimoji="0" lang="tr-TR" altLang="tr-TR" sz="2000" b="0" i="0" u="none" strike="noStrike" cap="none" normalizeH="0" baseline="0" smtClean="0">
                          <a:ln>
                            <a:noFill/>
                          </a:ln>
                          <a:solidFill>
                            <a:schemeClr val="tx1"/>
                          </a:solidFill>
                          <a:effectLst/>
                          <a:latin typeface="Tahoma" panose="020B0604030504040204" pitchFamily="34" charset="0"/>
                          <a:cs typeface="Tahoma" panose="020B0604030504040204" pitchFamily="34" charset="0"/>
                        </a:rPr>
                        <a:t>½</a:t>
                      </a:r>
                      <a:endParaRPr kumimoji="0" lang="tr-TR" altLang="tr-TR" sz="2000" b="0" i="0" u="none" strike="noStrike" cap="none" normalizeH="0" baseline="-2500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8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r>
                        <a:rPr kumimoji="0" lang="tr-TR" altLang="tr-TR" sz="2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/2</a:t>
                      </a:r>
                      <a:endParaRPr kumimoji="0" lang="tr-TR" altLang="tr-TR" sz="28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0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a:t>
                      </a:r>
                      <a:r>
                        <a:rPr kumimoji="0" lang="tr-TR" altLang="tr-TR" sz="2000" b="0" i="0" u="none" strike="noStrike" cap="none" normalizeH="0" baseline="0" smtClean="0">
                          <a:ln>
                            <a:noFill/>
                          </a:ln>
                          <a:solidFill>
                            <a:schemeClr val="tx1"/>
                          </a:solidFill>
                          <a:effectLst/>
                          <a:latin typeface="Tahoma" panose="020B0604030504040204" pitchFamily="34" charset="0"/>
                        </a:rPr>
                        <a:t>(</a:t>
                      </a: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3</a:t>
                      </a:r>
                      <a:r>
                        <a:rPr kumimoji="0" lang="tr-TR" altLang="tr-TR" sz="2000" b="0" i="0" u="none" strike="noStrike" cap="none" normalizeH="0" baseline="0" smtClean="0">
                          <a:ln>
                            <a:noFill/>
                          </a:ln>
                          <a:solidFill>
                            <a:schemeClr val="tx1"/>
                          </a:solidFill>
                          <a:effectLst/>
                          <a:latin typeface="Tahoma" panose="020B0604030504040204" pitchFamily="34" charset="0"/>
                        </a:rPr>
                        <a:t>)</a:t>
                      </a:r>
                      <a:r>
                        <a:rPr kumimoji="0" lang="tr-TR" altLang="tr-TR" sz="2000" b="0" i="0" u="none" strike="noStrike" cap="none" normalizeH="0" baseline="0" smtClean="0">
                          <a:ln>
                            <a:noFill/>
                          </a:ln>
                          <a:solidFill>
                            <a:schemeClr val="tx1"/>
                          </a:solidFill>
                          <a:effectLst/>
                          <a:latin typeface="Tahoma" panose="020B0604030504040204" pitchFamily="34" charset="0"/>
                          <a:cs typeface="Tahoma" panose="020B0604030504040204" pitchFamily="34" charset="0"/>
                        </a:rPr>
                        <a:t>½</a:t>
                      </a: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/2)</a:t>
                      </a:r>
                      <a:endParaRPr kumimoji="0" lang="tr-TR" altLang="tr-TR" sz="20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415655937"/>
                  </a:ext>
                </a:extLst>
              </a:tr>
            </a:tbl>
          </a:graphicData>
        </a:graphic>
      </p:graphicFrame>
    </p:spTree>
    <p:extLst>
      <p:ext uri="{BB962C8B-B14F-4D97-AF65-F5344CB8AC3E}">
        <p14:creationId xmlns:p14="http://schemas.microsoft.com/office/powerpoint/2010/main" val="7881191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98CADC45-A721-4723-9AF8-3B1AF39BEBA9}" type="slidenum">
              <a:rPr lang="tr-TR" altLang="tr-TR"/>
              <a:pPr/>
              <a:t>15</a:t>
            </a:fld>
            <a:endParaRPr lang="tr-TR" altLang="tr-TR"/>
          </a:p>
        </p:txBody>
      </p:sp>
      <p:sp>
        <p:nvSpPr>
          <p:cNvPr id="54274" name="Rectangle 2"/>
          <p:cNvSpPr>
            <a:spLocks noGrp="1" noChangeArrowheads="1"/>
          </p:cNvSpPr>
          <p:nvPr>
            <p:ph type="title"/>
          </p:nvPr>
        </p:nvSpPr>
        <p:spPr/>
        <p:txBody>
          <a:bodyPr/>
          <a:lstStyle/>
          <a:p>
            <a:endParaRPr lang="tr-TR" altLang="tr-TR"/>
          </a:p>
        </p:txBody>
      </p:sp>
      <p:sp>
        <p:nvSpPr>
          <p:cNvPr id="54275" name="Rectangle 3" descr="Rectangle: Click to edit Master text styles&#10;Second level&#10;Third level&#10;Fourth level&#10;Fifth level"/>
          <p:cNvSpPr>
            <a:spLocks noGrp="1" noChangeArrowheads="1"/>
          </p:cNvSpPr>
          <p:nvPr>
            <p:ph type="body" idx="1"/>
          </p:nvPr>
        </p:nvSpPr>
        <p:spPr/>
        <p:txBody>
          <a:bodyPr/>
          <a:lstStyle/>
          <a:p>
            <a:r>
              <a:rPr lang="el-GR" altLang="tr-TR">
                <a:cs typeface="Arial" panose="020B0604020202020204" pitchFamily="34" charset="0"/>
              </a:rPr>
              <a:t>α</a:t>
            </a:r>
            <a:r>
              <a:rPr lang="tr-TR" altLang="tr-TR">
                <a:cs typeface="Arial" panose="020B0604020202020204" pitchFamily="34" charset="0"/>
              </a:rPr>
              <a:t> = 180</a:t>
            </a:r>
            <a:r>
              <a:rPr lang="en-US" altLang="tr-TR">
                <a:cs typeface="Arial" panose="020B0604020202020204" pitchFamily="34" charset="0"/>
              </a:rPr>
              <a:t>º</a:t>
            </a:r>
            <a:r>
              <a:rPr lang="tr-TR" altLang="tr-TR">
                <a:cs typeface="Arial" panose="020B0604020202020204" pitchFamily="34" charset="0"/>
              </a:rPr>
              <a:t> durumunu inceleyelim.</a:t>
            </a:r>
          </a:p>
          <a:p>
            <a:pPr>
              <a:buFont typeface="Wingdings" panose="05000000000000000000" pitchFamily="2" charset="2"/>
              <a:buNone/>
            </a:pPr>
            <a:r>
              <a:rPr lang="tr-TR" altLang="tr-TR">
                <a:cs typeface="Arial" panose="020B0604020202020204" pitchFamily="34" charset="0"/>
              </a:rPr>
              <a:t>   A</a:t>
            </a:r>
            <a:r>
              <a:rPr lang="el-GR" altLang="tr-TR" baseline="-25000">
                <a:cs typeface="Arial" panose="020B0604020202020204" pitchFamily="34" charset="0"/>
              </a:rPr>
              <a:t>Π</a:t>
            </a:r>
            <a:r>
              <a:rPr lang="tr-TR" altLang="tr-TR" baseline="-25000">
                <a:cs typeface="Arial" panose="020B0604020202020204" pitchFamily="34" charset="0"/>
              </a:rPr>
              <a:t> </a:t>
            </a:r>
            <a:r>
              <a:rPr lang="tr-TR" altLang="tr-TR">
                <a:cs typeface="Arial" panose="020B0604020202020204" pitchFamily="34" charset="0"/>
              </a:rPr>
              <a:t>(1) numaralı molekülü (2)’ye götürür. </a:t>
            </a:r>
            <a:r>
              <a:rPr lang="tr-TR" altLang="tr-TR" b="1">
                <a:cs typeface="Arial" panose="020B0604020202020204" pitchFamily="34" charset="0"/>
              </a:rPr>
              <a:t>t</a:t>
            </a:r>
            <a:r>
              <a:rPr lang="tr-TR" altLang="tr-TR" b="1" baseline="-25000">
                <a:cs typeface="Arial" panose="020B0604020202020204" pitchFamily="34" charset="0"/>
              </a:rPr>
              <a:t>1</a:t>
            </a:r>
            <a:r>
              <a:rPr lang="tr-TR" altLang="tr-TR">
                <a:cs typeface="Arial" panose="020B0604020202020204" pitchFamily="34" charset="0"/>
              </a:rPr>
              <a:t> ise (1) i (3) e ve (2) yi (4) e taşır. (1) ile (4) ün </a:t>
            </a:r>
            <a:r>
              <a:rPr lang="tr-TR" altLang="tr-TR" b="1">
                <a:cs typeface="Arial" panose="020B0604020202020204" pitchFamily="34" charset="0"/>
              </a:rPr>
              <a:t>t</a:t>
            </a:r>
            <a:r>
              <a:rPr lang="tr-TR" altLang="tr-TR" b="1" baseline="-25000">
                <a:cs typeface="Arial" panose="020B0604020202020204" pitchFamily="34" charset="0"/>
              </a:rPr>
              <a:t>1</a:t>
            </a:r>
            <a:r>
              <a:rPr lang="tr-TR" altLang="tr-TR">
                <a:cs typeface="Arial" panose="020B0604020202020204" pitchFamily="34" charset="0"/>
              </a:rPr>
              <a:t> in ortasındaki bir B</a:t>
            </a:r>
            <a:r>
              <a:rPr lang="el-GR" altLang="tr-TR" baseline="-25000">
                <a:cs typeface="Arial" panose="020B0604020202020204" pitchFamily="34" charset="0"/>
              </a:rPr>
              <a:t>Π</a:t>
            </a:r>
            <a:r>
              <a:rPr lang="tr-TR" altLang="tr-TR">
                <a:cs typeface="Arial" panose="020B0604020202020204" pitchFamily="34" charset="0"/>
              </a:rPr>
              <a:t> ikili eksenine göre simetrik olduğu görülür. Yani </a:t>
            </a:r>
            <a:r>
              <a:rPr lang="tr-TR" altLang="tr-TR" b="1">
                <a:cs typeface="Arial" panose="020B0604020202020204" pitchFamily="34" charset="0"/>
              </a:rPr>
              <a:t>t</a:t>
            </a:r>
            <a:r>
              <a:rPr lang="tr-TR" altLang="tr-TR" b="1" baseline="-25000">
                <a:cs typeface="Arial" panose="020B0604020202020204" pitchFamily="34" charset="0"/>
              </a:rPr>
              <a:t>1</a:t>
            </a:r>
            <a:r>
              <a:rPr lang="tr-TR" altLang="tr-TR">
                <a:cs typeface="Arial" panose="020B0604020202020204" pitchFamily="34" charset="0"/>
              </a:rPr>
              <a:t> ile A</a:t>
            </a:r>
            <a:r>
              <a:rPr lang="el-GR" altLang="tr-TR" baseline="-25000">
                <a:cs typeface="Arial" panose="020B0604020202020204" pitchFamily="34" charset="0"/>
              </a:rPr>
              <a:t>Π</a:t>
            </a:r>
            <a:r>
              <a:rPr lang="tr-TR" altLang="tr-TR">
                <a:cs typeface="Arial" panose="020B0604020202020204" pitchFamily="34" charset="0"/>
              </a:rPr>
              <a:t> nin bileşimi sonucunda bir B</a:t>
            </a:r>
            <a:r>
              <a:rPr lang="el-GR" altLang="tr-TR" baseline="-25000">
                <a:cs typeface="Arial" panose="020B0604020202020204" pitchFamily="34" charset="0"/>
              </a:rPr>
              <a:t>Π</a:t>
            </a:r>
            <a:r>
              <a:rPr lang="tr-TR" altLang="tr-TR" baseline="-25000">
                <a:cs typeface="Arial" panose="020B0604020202020204" pitchFamily="34" charset="0"/>
              </a:rPr>
              <a:t> </a:t>
            </a:r>
            <a:r>
              <a:rPr lang="tr-TR" altLang="tr-TR">
                <a:cs typeface="Arial" panose="020B0604020202020204" pitchFamily="34" charset="0"/>
              </a:rPr>
              <a:t>ekseni elde edilmiştir. Benzer olarak </a:t>
            </a:r>
            <a:r>
              <a:rPr lang="tr-TR" altLang="tr-TR" b="1">
                <a:cs typeface="Arial" panose="020B0604020202020204" pitchFamily="34" charset="0"/>
              </a:rPr>
              <a:t>t</a:t>
            </a:r>
            <a:r>
              <a:rPr lang="tr-TR" altLang="tr-TR" b="1" baseline="-25000">
                <a:cs typeface="Arial" panose="020B0604020202020204" pitchFamily="34" charset="0"/>
              </a:rPr>
              <a:t>2</a:t>
            </a:r>
            <a:r>
              <a:rPr lang="tr-TR" altLang="tr-TR">
                <a:cs typeface="Arial" panose="020B0604020202020204" pitchFamily="34" charset="0"/>
              </a:rPr>
              <a:t> ile A</a:t>
            </a:r>
            <a:r>
              <a:rPr lang="el-GR" altLang="tr-TR" baseline="-25000">
                <a:cs typeface="Arial" panose="020B0604020202020204" pitchFamily="34" charset="0"/>
              </a:rPr>
              <a:t>Π </a:t>
            </a:r>
            <a:r>
              <a:rPr lang="tr-TR" altLang="tr-TR" baseline="-25000">
                <a:cs typeface="Arial" panose="020B0604020202020204" pitchFamily="34" charset="0"/>
              </a:rPr>
              <a:t> </a:t>
            </a:r>
            <a:r>
              <a:rPr lang="tr-TR" altLang="tr-TR">
                <a:cs typeface="Arial" panose="020B0604020202020204" pitchFamily="34" charset="0"/>
              </a:rPr>
              <a:t>C</a:t>
            </a:r>
            <a:r>
              <a:rPr lang="el-GR" altLang="tr-TR" baseline="-25000">
                <a:cs typeface="Arial" panose="020B0604020202020204" pitchFamily="34" charset="0"/>
              </a:rPr>
              <a:t>Π</a:t>
            </a:r>
            <a:r>
              <a:rPr lang="tr-TR" altLang="tr-TR">
                <a:cs typeface="Arial" panose="020B0604020202020204" pitchFamily="34" charset="0"/>
              </a:rPr>
              <a:t> yi ve </a:t>
            </a:r>
            <a:r>
              <a:rPr lang="tr-TR" altLang="tr-TR" b="1">
                <a:cs typeface="Arial" panose="020B0604020202020204" pitchFamily="34" charset="0"/>
              </a:rPr>
              <a:t>t</a:t>
            </a:r>
            <a:r>
              <a:rPr lang="tr-TR" altLang="tr-TR" b="1" baseline="-25000">
                <a:cs typeface="Arial" panose="020B0604020202020204" pitchFamily="34" charset="0"/>
              </a:rPr>
              <a:t>1 </a:t>
            </a:r>
            <a:r>
              <a:rPr lang="tr-TR" altLang="tr-TR">
                <a:cs typeface="Arial" panose="020B0604020202020204" pitchFamily="34" charset="0"/>
              </a:rPr>
              <a:t>+</a:t>
            </a:r>
            <a:r>
              <a:rPr lang="tr-TR" altLang="tr-TR" b="1">
                <a:cs typeface="Arial" panose="020B0604020202020204" pitchFamily="34" charset="0"/>
              </a:rPr>
              <a:t> t</a:t>
            </a:r>
            <a:r>
              <a:rPr lang="tr-TR" altLang="tr-TR" b="1" baseline="-25000">
                <a:cs typeface="Arial" panose="020B0604020202020204" pitchFamily="34" charset="0"/>
              </a:rPr>
              <a:t>2</a:t>
            </a:r>
            <a:r>
              <a:rPr lang="tr-TR" altLang="tr-TR">
                <a:cs typeface="Arial" panose="020B0604020202020204" pitchFamily="34" charset="0"/>
              </a:rPr>
              <a:t> ile A</a:t>
            </a:r>
            <a:r>
              <a:rPr lang="el-GR" altLang="tr-TR" baseline="-25000">
                <a:cs typeface="Arial" panose="020B0604020202020204" pitchFamily="34" charset="0"/>
              </a:rPr>
              <a:t>Π</a:t>
            </a:r>
            <a:r>
              <a:rPr lang="tr-TR" altLang="tr-TR" baseline="-25000">
                <a:cs typeface="Arial" panose="020B0604020202020204" pitchFamily="34" charset="0"/>
              </a:rPr>
              <a:t> </a:t>
            </a:r>
            <a:r>
              <a:rPr lang="tr-TR" altLang="tr-TR">
                <a:cs typeface="Arial" panose="020B0604020202020204" pitchFamily="34" charset="0"/>
              </a:rPr>
              <a:t>nin bileşimi D</a:t>
            </a:r>
            <a:r>
              <a:rPr lang="el-GR" altLang="tr-TR" baseline="-25000">
                <a:cs typeface="Arial" panose="020B0604020202020204" pitchFamily="34" charset="0"/>
              </a:rPr>
              <a:t>Π</a:t>
            </a:r>
            <a:r>
              <a:rPr lang="tr-TR" altLang="tr-TR" baseline="-25000">
                <a:cs typeface="Arial" panose="020B0604020202020204" pitchFamily="34" charset="0"/>
              </a:rPr>
              <a:t>  </a:t>
            </a:r>
            <a:r>
              <a:rPr lang="tr-TR" altLang="tr-TR">
                <a:cs typeface="Arial" panose="020B0604020202020204" pitchFamily="34" charset="0"/>
              </a:rPr>
              <a:t>yi verir.</a:t>
            </a:r>
            <a:endParaRPr lang="tr-TR" altLang="tr-TR"/>
          </a:p>
        </p:txBody>
      </p:sp>
    </p:spTree>
    <p:extLst>
      <p:ext uri="{BB962C8B-B14F-4D97-AF65-F5344CB8AC3E}">
        <p14:creationId xmlns:p14="http://schemas.microsoft.com/office/powerpoint/2010/main" val="18363044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Slayt Numarası Yer Tutucusu 6"/>
          <p:cNvSpPr>
            <a:spLocks noGrp="1"/>
          </p:cNvSpPr>
          <p:nvPr>
            <p:ph type="sldNum" sz="quarter" idx="12"/>
          </p:nvPr>
        </p:nvSpPr>
        <p:spPr/>
        <p:txBody>
          <a:bodyPr/>
          <a:lstStyle/>
          <a:p>
            <a:fld id="{742FC729-1D3D-48FF-8DE4-545563676CB5}" type="slidenum">
              <a:rPr lang="tr-TR" altLang="tr-TR"/>
              <a:pPr/>
              <a:t>16</a:t>
            </a:fld>
            <a:endParaRPr lang="tr-TR" altLang="tr-TR"/>
          </a:p>
        </p:txBody>
      </p:sp>
      <p:sp>
        <p:nvSpPr>
          <p:cNvPr id="55298" name="Rectangle 2"/>
          <p:cNvSpPr>
            <a:spLocks noGrp="1" noChangeArrowheads="1"/>
          </p:cNvSpPr>
          <p:nvPr>
            <p:ph type="title"/>
          </p:nvPr>
        </p:nvSpPr>
        <p:spPr/>
        <p:txBody>
          <a:bodyPr/>
          <a:lstStyle/>
          <a:p>
            <a:r>
              <a:rPr lang="tr-TR" altLang="tr-TR" sz="3600"/>
              <a:t>İkili Eksenle Ötelemenin Bileşimi</a:t>
            </a:r>
          </a:p>
        </p:txBody>
      </p:sp>
      <p:sp>
        <p:nvSpPr>
          <p:cNvPr id="55299" name="Rectangle 3" descr="Rectangle: Click to edit Master text styles&#10;Second level&#10;Third level&#10;Fourth level&#10;Fifth level"/>
          <p:cNvSpPr>
            <a:spLocks noGrp="1" noChangeArrowheads="1"/>
          </p:cNvSpPr>
          <p:nvPr>
            <p:ph type="body" sz="half" idx="1"/>
          </p:nvPr>
        </p:nvSpPr>
        <p:spPr>
          <a:xfrm>
            <a:off x="2133600" y="1676400"/>
            <a:ext cx="4038600" cy="4495800"/>
          </a:xfrm>
        </p:spPr>
        <p:txBody>
          <a:bodyPr/>
          <a:lstStyle/>
          <a:p>
            <a:r>
              <a:rPr lang="tr-TR" altLang="tr-TR" sz="2400"/>
              <a:t>Düzlem örgü üzerindeki dik izdüşümü</a:t>
            </a:r>
          </a:p>
          <a:p>
            <a:endParaRPr lang="tr-TR" altLang="tr-TR" sz="2400"/>
          </a:p>
          <a:p>
            <a:pPr>
              <a:buFont typeface="Wingdings" panose="05000000000000000000" pitchFamily="2" charset="2"/>
              <a:buNone/>
            </a:pPr>
            <a:r>
              <a:rPr lang="tr-TR" altLang="tr-TR" sz="2400"/>
              <a:t>           6            </a:t>
            </a:r>
            <a:r>
              <a:rPr lang="tr-TR" altLang="tr-TR" sz="2400" b="1"/>
              <a:t>t</a:t>
            </a:r>
            <a:r>
              <a:rPr lang="tr-TR" altLang="tr-TR" sz="2400" b="1" baseline="-25000"/>
              <a:t>1</a:t>
            </a:r>
            <a:r>
              <a:rPr lang="tr-TR" altLang="tr-TR" sz="2400" b="1"/>
              <a:t> </a:t>
            </a:r>
            <a:r>
              <a:rPr lang="tr-TR" altLang="tr-TR" sz="2400"/>
              <a:t>          6</a:t>
            </a:r>
          </a:p>
          <a:p>
            <a:pPr>
              <a:buFont typeface="Wingdings" panose="05000000000000000000" pitchFamily="2" charset="2"/>
              <a:buNone/>
            </a:pPr>
            <a:r>
              <a:rPr lang="tr-TR" altLang="tr-TR" sz="2400"/>
              <a:t>       9                         9</a:t>
            </a:r>
          </a:p>
          <a:p>
            <a:pPr>
              <a:buFont typeface="Wingdings" panose="05000000000000000000" pitchFamily="2" charset="2"/>
              <a:buNone/>
            </a:pPr>
            <a:r>
              <a:rPr lang="tr-TR" altLang="tr-TR" sz="2400"/>
              <a:t>  </a:t>
            </a:r>
            <a:r>
              <a:rPr lang="tr-TR" altLang="tr-TR" sz="2400" b="1"/>
              <a:t>t</a:t>
            </a:r>
            <a:r>
              <a:rPr lang="tr-TR" altLang="tr-TR" sz="2400" b="1" baseline="-25000"/>
              <a:t>2     </a:t>
            </a:r>
            <a:r>
              <a:rPr lang="tr-TR" altLang="tr-TR" sz="2400">
                <a:cs typeface="Arial" panose="020B0604020202020204" pitchFamily="34" charset="0"/>
              </a:rPr>
              <a:t>C</a:t>
            </a:r>
            <a:r>
              <a:rPr lang="el-GR" altLang="tr-TR" sz="2400" baseline="-25000">
                <a:cs typeface="Arial" panose="020B0604020202020204" pitchFamily="34" charset="0"/>
              </a:rPr>
              <a:t>Π</a:t>
            </a:r>
            <a:r>
              <a:rPr lang="tr-TR" altLang="tr-TR" baseline="-25000">
                <a:cs typeface="Arial" panose="020B0604020202020204" pitchFamily="34" charset="0"/>
              </a:rPr>
              <a:t> 	    </a:t>
            </a:r>
            <a:r>
              <a:rPr lang="tr-TR" altLang="tr-TR" sz="2400">
                <a:cs typeface="Arial" panose="020B0604020202020204" pitchFamily="34" charset="0"/>
              </a:rPr>
              <a:t>D</a:t>
            </a:r>
            <a:r>
              <a:rPr lang="el-GR" altLang="tr-TR" sz="2400" baseline="-25000">
                <a:cs typeface="Arial" panose="020B0604020202020204" pitchFamily="34" charset="0"/>
              </a:rPr>
              <a:t>Π</a:t>
            </a:r>
            <a:r>
              <a:rPr lang="tr-TR" altLang="tr-TR" baseline="-25000">
                <a:cs typeface="Arial" panose="020B0604020202020204" pitchFamily="34" charset="0"/>
              </a:rPr>
              <a:t> </a:t>
            </a:r>
            <a:endParaRPr lang="tr-TR" altLang="tr-TR" sz="2400"/>
          </a:p>
          <a:p>
            <a:pPr>
              <a:buFont typeface="Wingdings" panose="05000000000000000000" pitchFamily="2" charset="2"/>
              <a:buNone/>
            </a:pPr>
            <a:r>
              <a:rPr lang="tr-TR" altLang="tr-TR" sz="2400"/>
              <a:t>           </a:t>
            </a:r>
            <a:r>
              <a:rPr lang="tr-TR" altLang="tr-TR" sz="2400" b="1"/>
              <a:t>t</a:t>
            </a:r>
            <a:r>
              <a:rPr lang="tr-TR" altLang="tr-TR" sz="2400" b="1" baseline="-25000"/>
              <a:t>1</a:t>
            </a:r>
            <a:r>
              <a:rPr lang="tr-TR" altLang="tr-TR" sz="2400"/>
              <a:t> + </a:t>
            </a:r>
            <a:r>
              <a:rPr lang="tr-TR" altLang="tr-TR" sz="2400" b="1"/>
              <a:t>t</a:t>
            </a:r>
            <a:r>
              <a:rPr lang="tr-TR" altLang="tr-TR" sz="2400" b="1" baseline="-25000"/>
              <a:t>2</a:t>
            </a:r>
            <a:endParaRPr lang="tr-TR" altLang="tr-TR" sz="2400"/>
          </a:p>
          <a:p>
            <a:pPr>
              <a:buFont typeface="Wingdings" panose="05000000000000000000" pitchFamily="2" charset="2"/>
              <a:buNone/>
            </a:pPr>
            <a:r>
              <a:rPr lang="tr-TR" altLang="tr-TR" sz="2400"/>
              <a:t>     6                           6</a:t>
            </a:r>
          </a:p>
          <a:p>
            <a:pPr>
              <a:buFont typeface="Wingdings" panose="05000000000000000000" pitchFamily="2" charset="2"/>
              <a:buNone/>
            </a:pPr>
            <a:r>
              <a:rPr lang="tr-TR" altLang="tr-TR" sz="2400"/>
              <a:t>9   </a:t>
            </a:r>
            <a:r>
              <a:rPr lang="tr-TR" altLang="tr-TR" sz="2400">
                <a:cs typeface="Arial" panose="020B0604020202020204" pitchFamily="34" charset="0"/>
              </a:rPr>
              <a:t>A</a:t>
            </a:r>
            <a:r>
              <a:rPr lang="el-GR" altLang="tr-TR" sz="2400" baseline="-25000">
                <a:cs typeface="Arial" panose="020B0604020202020204" pitchFamily="34" charset="0"/>
              </a:rPr>
              <a:t>Π</a:t>
            </a:r>
            <a:r>
              <a:rPr lang="tr-TR" altLang="tr-TR" sz="2400" baseline="-25000">
                <a:cs typeface="Arial" panose="020B0604020202020204" pitchFamily="34" charset="0"/>
              </a:rPr>
              <a:t>                 </a:t>
            </a:r>
            <a:r>
              <a:rPr lang="tr-TR" altLang="tr-TR" sz="2400">
                <a:cs typeface="Arial" panose="020B0604020202020204" pitchFamily="34" charset="0"/>
              </a:rPr>
              <a:t>B</a:t>
            </a:r>
            <a:r>
              <a:rPr lang="el-GR" altLang="tr-TR" sz="2400" baseline="-25000">
                <a:cs typeface="Arial" panose="020B0604020202020204" pitchFamily="34" charset="0"/>
              </a:rPr>
              <a:t>Π</a:t>
            </a:r>
            <a:r>
              <a:rPr lang="tr-TR" altLang="tr-TR" sz="2400" baseline="-25000">
                <a:cs typeface="Arial" panose="020B0604020202020204" pitchFamily="34" charset="0"/>
              </a:rPr>
              <a:t>         </a:t>
            </a:r>
            <a:r>
              <a:rPr lang="tr-TR" altLang="tr-TR" sz="2400"/>
              <a:t>9   </a:t>
            </a:r>
          </a:p>
        </p:txBody>
      </p:sp>
      <p:sp>
        <p:nvSpPr>
          <p:cNvPr id="55300" name="Rectangle 4" descr="Rectangle: Click to edit Master text styles&#10;Second level&#10;Third level&#10;Fourth level&#10;Fifth level"/>
          <p:cNvSpPr>
            <a:spLocks noGrp="1" noChangeArrowheads="1"/>
          </p:cNvSpPr>
          <p:nvPr>
            <p:ph type="body" sz="half" idx="2"/>
          </p:nvPr>
        </p:nvSpPr>
        <p:spPr/>
        <p:txBody>
          <a:bodyPr/>
          <a:lstStyle/>
          <a:p>
            <a:r>
              <a:rPr lang="tr-TR" altLang="tr-TR"/>
              <a:t>Eksenlerin perspektif görünüşü</a:t>
            </a:r>
          </a:p>
        </p:txBody>
      </p:sp>
      <p:sp>
        <p:nvSpPr>
          <p:cNvPr id="55301" name="Line 5"/>
          <p:cNvSpPr>
            <a:spLocks noChangeShapeType="1"/>
          </p:cNvSpPr>
          <p:nvPr/>
        </p:nvSpPr>
        <p:spPr bwMode="auto">
          <a:xfrm>
            <a:off x="3119439" y="3416300"/>
            <a:ext cx="2663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02" name="Line 6"/>
          <p:cNvSpPr>
            <a:spLocks noChangeShapeType="1"/>
          </p:cNvSpPr>
          <p:nvPr/>
        </p:nvSpPr>
        <p:spPr bwMode="auto">
          <a:xfrm flipH="1">
            <a:off x="5208589" y="3416300"/>
            <a:ext cx="574675" cy="17287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03" name="Line 7"/>
          <p:cNvSpPr>
            <a:spLocks noChangeShapeType="1"/>
          </p:cNvSpPr>
          <p:nvPr/>
        </p:nvSpPr>
        <p:spPr bwMode="auto">
          <a:xfrm flipH="1">
            <a:off x="2471738" y="3416300"/>
            <a:ext cx="647700" cy="17287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04" name="Line 8"/>
          <p:cNvSpPr>
            <a:spLocks noChangeShapeType="1"/>
          </p:cNvSpPr>
          <p:nvPr/>
        </p:nvSpPr>
        <p:spPr bwMode="auto">
          <a:xfrm flipH="1">
            <a:off x="2471738" y="5145088"/>
            <a:ext cx="27368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05" name="Line 9"/>
          <p:cNvSpPr>
            <a:spLocks noChangeShapeType="1"/>
          </p:cNvSpPr>
          <p:nvPr/>
        </p:nvSpPr>
        <p:spPr bwMode="auto">
          <a:xfrm flipV="1">
            <a:off x="2543175" y="3416300"/>
            <a:ext cx="3240088" cy="1657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06" name="Oval 10"/>
          <p:cNvSpPr>
            <a:spLocks noChangeArrowheads="1"/>
          </p:cNvSpPr>
          <p:nvPr/>
        </p:nvSpPr>
        <p:spPr bwMode="auto">
          <a:xfrm>
            <a:off x="3119439" y="3344863"/>
            <a:ext cx="71437" cy="1444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07" name="Oval 11"/>
          <p:cNvSpPr>
            <a:spLocks noChangeArrowheads="1"/>
          </p:cNvSpPr>
          <p:nvPr/>
        </p:nvSpPr>
        <p:spPr bwMode="auto">
          <a:xfrm>
            <a:off x="5711825" y="3344863"/>
            <a:ext cx="71438" cy="1444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08" name="Oval 12"/>
          <p:cNvSpPr>
            <a:spLocks noChangeArrowheads="1"/>
          </p:cNvSpPr>
          <p:nvPr/>
        </p:nvSpPr>
        <p:spPr bwMode="auto">
          <a:xfrm>
            <a:off x="5208589" y="5000626"/>
            <a:ext cx="71437"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09" name="Oval 13"/>
          <p:cNvSpPr>
            <a:spLocks noChangeArrowheads="1"/>
          </p:cNvSpPr>
          <p:nvPr/>
        </p:nvSpPr>
        <p:spPr bwMode="auto">
          <a:xfrm>
            <a:off x="2471739" y="5000626"/>
            <a:ext cx="71437"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0" name="Oval 14"/>
          <p:cNvSpPr>
            <a:spLocks noChangeArrowheads="1"/>
          </p:cNvSpPr>
          <p:nvPr/>
        </p:nvSpPr>
        <p:spPr bwMode="auto">
          <a:xfrm>
            <a:off x="5495925" y="4137026"/>
            <a:ext cx="71438"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1" name="Oval 15"/>
          <p:cNvSpPr>
            <a:spLocks noChangeArrowheads="1"/>
          </p:cNvSpPr>
          <p:nvPr/>
        </p:nvSpPr>
        <p:spPr bwMode="auto">
          <a:xfrm>
            <a:off x="2759075" y="4137026"/>
            <a:ext cx="71438"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2" name="Oval 16"/>
          <p:cNvSpPr>
            <a:spLocks noChangeArrowheads="1"/>
          </p:cNvSpPr>
          <p:nvPr/>
        </p:nvSpPr>
        <p:spPr bwMode="auto">
          <a:xfrm>
            <a:off x="4271964" y="3344863"/>
            <a:ext cx="71437" cy="1444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3" name="Oval 17"/>
          <p:cNvSpPr>
            <a:spLocks noChangeArrowheads="1"/>
          </p:cNvSpPr>
          <p:nvPr/>
        </p:nvSpPr>
        <p:spPr bwMode="auto">
          <a:xfrm>
            <a:off x="4127500" y="4137026"/>
            <a:ext cx="71438"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4" name="Oval 18"/>
          <p:cNvSpPr>
            <a:spLocks noChangeArrowheads="1"/>
          </p:cNvSpPr>
          <p:nvPr/>
        </p:nvSpPr>
        <p:spPr bwMode="auto">
          <a:xfrm>
            <a:off x="3840164" y="5073651"/>
            <a:ext cx="71437"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5" name="Arc 19"/>
          <p:cNvSpPr>
            <a:spLocks/>
          </p:cNvSpPr>
          <p:nvPr/>
        </p:nvSpPr>
        <p:spPr bwMode="auto">
          <a:xfrm flipH="1">
            <a:off x="4200525" y="3200400"/>
            <a:ext cx="215900" cy="431800"/>
          </a:xfrm>
          <a:custGeom>
            <a:avLst/>
            <a:gdLst>
              <a:gd name="G0" fmla="+- 21600 0 0"/>
              <a:gd name="G1" fmla="+- 21600 0 0"/>
              <a:gd name="G2" fmla="+- 21600 0 0"/>
              <a:gd name="T0" fmla="*/ 21600 w 43200"/>
              <a:gd name="T1" fmla="*/ 0 h 43200"/>
              <a:gd name="T2" fmla="*/ 19880 w 43200"/>
              <a:gd name="T3" fmla="*/ 69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37"/>
                  <a:pt x="8653" y="965"/>
                  <a:pt x="19879" y="68"/>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0337"/>
                  <a:pt x="8653" y="965"/>
                  <a:pt x="19879" y="68"/>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6" name="Arc 20"/>
          <p:cNvSpPr>
            <a:spLocks/>
          </p:cNvSpPr>
          <p:nvPr/>
        </p:nvSpPr>
        <p:spPr bwMode="auto">
          <a:xfrm flipH="1">
            <a:off x="5640388" y="3200400"/>
            <a:ext cx="215900" cy="431800"/>
          </a:xfrm>
          <a:custGeom>
            <a:avLst/>
            <a:gdLst>
              <a:gd name="G0" fmla="+- 21600 0 0"/>
              <a:gd name="G1" fmla="+- 21600 0 0"/>
              <a:gd name="G2" fmla="+- 21600 0 0"/>
              <a:gd name="T0" fmla="*/ 21600 w 43200"/>
              <a:gd name="T1" fmla="*/ 0 h 43200"/>
              <a:gd name="T2" fmla="*/ 12873 w 43200"/>
              <a:gd name="T3" fmla="*/ 184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3045"/>
                  <a:pt x="5048" y="5297"/>
                  <a:pt x="12873" y="1841"/>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13045"/>
                  <a:pt x="5048" y="5297"/>
                  <a:pt x="12873" y="1841"/>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7" name="Arc 21"/>
          <p:cNvSpPr>
            <a:spLocks/>
          </p:cNvSpPr>
          <p:nvPr/>
        </p:nvSpPr>
        <p:spPr bwMode="auto">
          <a:xfrm flipH="1">
            <a:off x="4056063" y="3992563"/>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8" name="Arc 22"/>
          <p:cNvSpPr>
            <a:spLocks/>
          </p:cNvSpPr>
          <p:nvPr/>
        </p:nvSpPr>
        <p:spPr bwMode="auto">
          <a:xfrm flipH="1">
            <a:off x="3767138" y="4929188"/>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19" name="Arc 23"/>
          <p:cNvSpPr>
            <a:spLocks/>
          </p:cNvSpPr>
          <p:nvPr/>
        </p:nvSpPr>
        <p:spPr bwMode="auto">
          <a:xfrm flipH="1">
            <a:off x="2400300" y="4856163"/>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20" name="Arc 24"/>
          <p:cNvSpPr>
            <a:spLocks/>
          </p:cNvSpPr>
          <p:nvPr/>
        </p:nvSpPr>
        <p:spPr bwMode="auto">
          <a:xfrm flipH="1">
            <a:off x="5135563" y="4856163"/>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21" name="Arc 25"/>
          <p:cNvSpPr>
            <a:spLocks/>
          </p:cNvSpPr>
          <p:nvPr/>
        </p:nvSpPr>
        <p:spPr bwMode="auto">
          <a:xfrm flipH="1">
            <a:off x="5424488" y="3992563"/>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22" name="Arc 26"/>
          <p:cNvSpPr>
            <a:spLocks/>
          </p:cNvSpPr>
          <p:nvPr/>
        </p:nvSpPr>
        <p:spPr bwMode="auto">
          <a:xfrm flipH="1">
            <a:off x="2687638" y="3992563"/>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23" name="Arc 27"/>
          <p:cNvSpPr>
            <a:spLocks/>
          </p:cNvSpPr>
          <p:nvPr/>
        </p:nvSpPr>
        <p:spPr bwMode="auto">
          <a:xfrm flipH="1">
            <a:off x="3048000" y="3200400"/>
            <a:ext cx="215900" cy="431800"/>
          </a:xfrm>
          <a:custGeom>
            <a:avLst/>
            <a:gdLst>
              <a:gd name="G0" fmla="+- 21600 0 0"/>
              <a:gd name="G1" fmla="+- 21600 0 0"/>
              <a:gd name="G2" fmla="+- 21600 0 0"/>
              <a:gd name="T0" fmla="*/ 21600 w 43200"/>
              <a:gd name="T1" fmla="*/ 0 h 43200"/>
              <a:gd name="T2" fmla="*/ 21428 w 43200"/>
              <a:gd name="T3" fmla="*/ 1 h 43200"/>
              <a:gd name="T4" fmla="*/ 21600 w 43200"/>
              <a:gd name="T5" fmla="*/ 21600 h 43200"/>
            </a:gdLst>
            <a:ahLst/>
            <a:cxnLst>
              <a:cxn ang="0">
                <a:pos x="T0" y="T1"/>
              </a:cxn>
              <a:cxn ang="0">
                <a:pos x="T2" y="T3"/>
              </a:cxn>
              <a:cxn ang="0">
                <a:pos x="T4" y="T5"/>
              </a:cxn>
            </a:cxnLst>
            <a:rect l="0" t="0" r="r" b="b"/>
            <a:pathLst>
              <a:path w="43200" h="43200" fill="none"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path>
              <a:path w="43200" h="43200" stroke="0" extrusionOk="0">
                <a:moveTo>
                  <a:pt x="21600" y="0"/>
                </a:moveTo>
                <a:cubicBezTo>
                  <a:pt x="33529" y="0"/>
                  <a:pt x="43200" y="9670"/>
                  <a:pt x="43200" y="21600"/>
                </a:cubicBezTo>
                <a:cubicBezTo>
                  <a:pt x="43200" y="33529"/>
                  <a:pt x="33529" y="43200"/>
                  <a:pt x="21600" y="43200"/>
                </a:cubicBezTo>
                <a:cubicBezTo>
                  <a:pt x="9670" y="43200"/>
                  <a:pt x="0" y="33529"/>
                  <a:pt x="0" y="21600"/>
                </a:cubicBezTo>
                <a:cubicBezTo>
                  <a:pt x="0" y="9737"/>
                  <a:pt x="9566" y="95"/>
                  <a:pt x="21427" y="0"/>
                </a:cubicBezTo>
                <a:lnTo>
                  <a:pt x="2160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24" name="Line 28"/>
          <p:cNvSpPr>
            <a:spLocks noChangeShapeType="1"/>
          </p:cNvSpPr>
          <p:nvPr/>
        </p:nvSpPr>
        <p:spPr bwMode="auto">
          <a:xfrm>
            <a:off x="2471739" y="5145088"/>
            <a:ext cx="266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26" name="Line 30"/>
          <p:cNvSpPr>
            <a:spLocks noChangeShapeType="1"/>
          </p:cNvSpPr>
          <p:nvPr/>
        </p:nvSpPr>
        <p:spPr bwMode="auto">
          <a:xfrm flipV="1">
            <a:off x="5208589" y="3489326"/>
            <a:ext cx="574675" cy="15843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27" name="Line 31"/>
          <p:cNvSpPr>
            <a:spLocks noChangeShapeType="1"/>
          </p:cNvSpPr>
          <p:nvPr/>
        </p:nvSpPr>
        <p:spPr bwMode="auto">
          <a:xfrm>
            <a:off x="7175500" y="4005263"/>
            <a:ext cx="20891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28" name="Line 32"/>
          <p:cNvSpPr>
            <a:spLocks noChangeShapeType="1"/>
          </p:cNvSpPr>
          <p:nvPr/>
        </p:nvSpPr>
        <p:spPr bwMode="auto">
          <a:xfrm flipH="1">
            <a:off x="6600826" y="4005263"/>
            <a:ext cx="574675"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29" name="Line 33"/>
          <p:cNvSpPr>
            <a:spLocks noChangeShapeType="1"/>
          </p:cNvSpPr>
          <p:nvPr/>
        </p:nvSpPr>
        <p:spPr bwMode="auto">
          <a:xfrm flipH="1">
            <a:off x="8759826" y="4005263"/>
            <a:ext cx="504825" cy="863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0" name="Line 34"/>
          <p:cNvSpPr>
            <a:spLocks noChangeShapeType="1"/>
          </p:cNvSpPr>
          <p:nvPr/>
        </p:nvSpPr>
        <p:spPr bwMode="auto">
          <a:xfrm>
            <a:off x="6600825" y="4868863"/>
            <a:ext cx="2159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1" name="Line 35"/>
          <p:cNvSpPr>
            <a:spLocks noChangeShapeType="1"/>
          </p:cNvSpPr>
          <p:nvPr/>
        </p:nvSpPr>
        <p:spPr bwMode="auto">
          <a:xfrm>
            <a:off x="7175500" y="34290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2" name="Line 36"/>
          <p:cNvSpPr>
            <a:spLocks noChangeShapeType="1"/>
          </p:cNvSpPr>
          <p:nvPr/>
        </p:nvSpPr>
        <p:spPr bwMode="auto">
          <a:xfrm>
            <a:off x="8112125" y="34290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3" name="Line 37"/>
          <p:cNvSpPr>
            <a:spLocks noChangeShapeType="1"/>
          </p:cNvSpPr>
          <p:nvPr/>
        </p:nvSpPr>
        <p:spPr bwMode="auto">
          <a:xfrm>
            <a:off x="9264650" y="34290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4" name="Line 38"/>
          <p:cNvSpPr>
            <a:spLocks noChangeShapeType="1"/>
          </p:cNvSpPr>
          <p:nvPr/>
        </p:nvSpPr>
        <p:spPr bwMode="auto">
          <a:xfrm flipV="1">
            <a:off x="6888163" y="393382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5" name="Line 39"/>
          <p:cNvSpPr>
            <a:spLocks noChangeShapeType="1"/>
          </p:cNvSpPr>
          <p:nvPr/>
        </p:nvSpPr>
        <p:spPr bwMode="auto">
          <a:xfrm flipV="1">
            <a:off x="6600825" y="42926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6" name="Line 40"/>
          <p:cNvSpPr>
            <a:spLocks noChangeShapeType="1"/>
          </p:cNvSpPr>
          <p:nvPr/>
        </p:nvSpPr>
        <p:spPr bwMode="auto">
          <a:xfrm flipV="1">
            <a:off x="7824788" y="3860801"/>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7" name="Line 41"/>
          <p:cNvSpPr>
            <a:spLocks noChangeShapeType="1"/>
          </p:cNvSpPr>
          <p:nvPr/>
        </p:nvSpPr>
        <p:spPr bwMode="auto">
          <a:xfrm flipV="1">
            <a:off x="9048750" y="37893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8" name="Line 42"/>
          <p:cNvSpPr>
            <a:spLocks noChangeShapeType="1"/>
          </p:cNvSpPr>
          <p:nvPr/>
        </p:nvSpPr>
        <p:spPr bwMode="auto">
          <a:xfrm flipV="1">
            <a:off x="7535863" y="4365625"/>
            <a:ext cx="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39" name="Line 43"/>
          <p:cNvSpPr>
            <a:spLocks noChangeShapeType="1"/>
          </p:cNvSpPr>
          <p:nvPr/>
        </p:nvSpPr>
        <p:spPr bwMode="auto">
          <a:xfrm flipV="1">
            <a:off x="8759825" y="42926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5340" name="Oval 44"/>
          <p:cNvSpPr>
            <a:spLocks noChangeArrowheads="1"/>
          </p:cNvSpPr>
          <p:nvPr/>
        </p:nvSpPr>
        <p:spPr bwMode="auto">
          <a:xfrm>
            <a:off x="7032625" y="3429001"/>
            <a:ext cx="287338"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1" name="Oval 45"/>
          <p:cNvSpPr>
            <a:spLocks noChangeArrowheads="1"/>
          </p:cNvSpPr>
          <p:nvPr/>
        </p:nvSpPr>
        <p:spPr bwMode="auto">
          <a:xfrm>
            <a:off x="7967664" y="3429001"/>
            <a:ext cx="288925"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2" name="Oval 46"/>
          <p:cNvSpPr>
            <a:spLocks noChangeArrowheads="1"/>
          </p:cNvSpPr>
          <p:nvPr/>
        </p:nvSpPr>
        <p:spPr bwMode="auto">
          <a:xfrm>
            <a:off x="9120189" y="3429001"/>
            <a:ext cx="288925"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3" name="Oval 47"/>
          <p:cNvSpPr>
            <a:spLocks noChangeArrowheads="1"/>
          </p:cNvSpPr>
          <p:nvPr/>
        </p:nvSpPr>
        <p:spPr bwMode="auto">
          <a:xfrm>
            <a:off x="6743701" y="3860801"/>
            <a:ext cx="288925"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4" name="Oval 48"/>
          <p:cNvSpPr>
            <a:spLocks noChangeArrowheads="1"/>
          </p:cNvSpPr>
          <p:nvPr/>
        </p:nvSpPr>
        <p:spPr bwMode="auto">
          <a:xfrm>
            <a:off x="7680325" y="3860801"/>
            <a:ext cx="287338"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5" name="Oval 49"/>
          <p:cNvSpPr>
            <a:spLocks noChangeArrowheads="1"/>
          </p:cNvSpPr>
          <p:nvPr/>
        </p:nvSpPr>
        <p:spPr bwMode="auto">
          <a:xfrm>
            <a:off x="8904289" y="3789363"/>
            <a:ext cx="287337" cy="1444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6" name="Oval 50"/>
          <p:cNvSpPr>
            <a:spLocks noChangeArrowheads="1"/>
          </p:cNvSpPr>
          <p:nvPr/>
        </p:nvSpPr>
        <p:spPr bwMode="auto">
          <a:xfrm>
            <a:off x="7391401" y="4221163"/>
            <a:ext cx="288925" cy="1444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7" name="Oval 51"/>
          <p:cNvSpPr>
            <a:spLocks noChangeArrowheads="1"/>
          </p:cNvSpPr>
          <p:nvPr/>
        </p:nvSpPr>
        <p:spPr bwMode="auto">
          <a:xfrm>
            <a:off x="8616950" y="4292601"/>
            <a:ext cx="287338" cy="144463"/>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5348" name="Oval 52"/>
          <p:cNvSpPr>
            <a:spLocks noChangeArrowheads="1"/>
          </p:cNvSpPr>
          <p:nvPr/>
        </p:nvSpPr>
        <p:spPr bwMode="auto">
          <a:xfrm>
            <a:off x="6456364" y="4221163"/>
            <a:ext cx="287337" cy="144462"/>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38612848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58364A63-C59B-403E-A90E-EDA6E9E2C165}" type="slidenum">
              <a:rPr lang="tr-TR" altLang="tr-TR"/>
              <a:pPr/>
              <a:t>17</a:t>
            </a:fld>
            <a:endParaRPr lang="tr-TR" altLang="tr-TR"/>
          </a:p>
        </p:txBody>
      </p:sp>
      <p:sp>
        <p:nvSpPr>
          <p:cNvPr id="56322" name="Rectangle 2"/>
          <p:cNvSpPr>
            <a:spLocks noGrp="1" noChangeArrowheads="1"/>
          </p:cNvSpPr>
          <p:nvPr>
            <p:ph type="title"/>
          </p:nvPr>
        </p:nvSpPr>
        <p:spPr/>
        <p:txBody>
          <a:bodyPr/>
          <a:lstStyle/>
          <a:p>
            <a:endParaRPr lang="tr-TR" altLang="tr-TR"/>
          </a:p>
        </p:txBody>
      </p:sp>
      <p:sp>
        <p:nvSpPr>
          <p:cNvPr id="56323" name="Rectangle 3" descr="Rectangle: Click to edit Master text styles&#10;Second level&#10;Third level&#10;Fourth level&#10;Fifth level"/>
          <p:cNvSpPr>
            <a:spLocks noGrp="1" noChangeArrowheads="1"/>
          </p:cNvSpPr>
          <p:nvPr>
            <p:ph type="body" idx="1"/>
          </p:nvPr>
        </p:nvSpPr>
        <p:spPr/>
        <p:txBody>
          <a:bodyPr/>
          <a:lstStyle/>
          <a:p>
            <a:r>
              <a:rPr lang="tr-TR" altLang="tr-TR"/>
              <a:t>Paralel kenar örgünün 1’li ve 2’li eksenlerle uyuştuğunu, eşkenar üçgen örgünün 3’lü ve 6’lı eksenlerle uyuştuğunu göz önüne alarak aşağıdaki şekillerde düzlemsel örgülerin sadece birim hücrelerinin içerdiği eksenler gösterilmiştir.</a:t>
            </a:r>
          </a:p>
        </p:txBody>
      </p:sp>
    </p:spTree>
    <p:extLst>
      <p:ext uri="{BB962C8B-B14F-4D97-AF65-F5344CB8AC3E}">
        <p14:creationId xmlns:p14="http://schemas.microsoft.com/office/powerpoint/2010/main" val="761837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Slayt Numarası Yer Tutucusu 5"/>
          <p:cNvSpPr>
            <a:spLocks noGrp="1"/>
          </p:cNvSpPr>
          <p:nvPr>
            <p:ph type="sldNum" sz="quarter" idx="12"/>
          </p:nvPr>
        </p:nvSpPr>
        <p:spPr/>
        <p:txBody>
          <a:bodyPr/>
          <a:lstStyle/>
          <a:p>
            <a:fld id="{6D825C78-E8B9-4758-B1E1-DA3F628F6D5E}" type="slidenum">
              <a:rPr lang="tr-TR" altLang="tr-TR"/>
              <a:pPr/>
              <a:t>18</a:t>
            </a:fld>
            <a:endParaRPr lang="tr-TR" altLang="tr-TR"/>
          </a:p>
        </p:txBody>
      </p:sp>
      <p:sp>
        <p:nvSpPr>
          <p:cNvPr id="57346" name="Rectangle 2"/>
          <p:cNvSpPr>
            <a:spLocks noGrp="1" noChangeArrowheads="1"/>
          </p:cNvSpPr>
          <p:nvPr>
            <p:ph type="title"/>
          </p:nvPr>
        </p:nvSpPr>
        <p:spPr/>
        <p:txBody>
          <a:bodyPr/>
          <a:lstStyle/>
          <a:p>
            <a:r>
              <a:rPr lang="tr-TR" altLang="tr-TR" sz="2800"/>
              <a:t>Düzlemsel örgü ile uyuşan ve örgüye dik simetri eksenlerinin örgüdeki konumları</a:t>
            </a:r>
          </a:p>
        </p:txBody>
      </p:sp>
      <p:sp>
        <p:nvSpPr>
          <p:cNvPr id="57347"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endParaRPr lang="tr-TR" altLang="tr-TR" sz="1800"/>
          </a:p>
          <a:p>
            <a:pPr>
              <a:buFont typeface="Wingdings" panose="05000000000000000000" pitchFamily="2" charset="2"/>
              <a:buNone/>
            </a:pPr>
            <a:endParaRPr lang="tr-TR" altLang="tr-TR" sz="1800"/>
          </a:p>
          <a:p>
            <a:pPr>
              <a:buFont typeface="Wingdings" panose="05000000000000000000" pitchFamily="2" charset="2"/>
              <a:buNone/>
            </a:pPr>
            <a:endParaRPr lang="tr-TR" altLang="tr-TR" sz="1800"/>
          </a:p>
          <a:p>
            <a:pPr>
              <a:buFont typeface="Wingdings" panose="05000000000000000000" pitchFamily="2" charset="2"/>
              <a:buNone/>
            </a:pPr>
            <a:r>
              <a:rPr lang="tr-TR" altLang="tr-TR" sz="2400"/>
              <a:t>		</a:t>
            </a:r>
          </a:p>
          <a:p>
            <a:pPr>
              <a:buFont typeface="Wingdings" panose="05000000000000000000" pitchFamily="2" charset="2"/>
              <a:buNone/>
            </a:pPr>
            <a:r>
              <a:rPr lang="tr-TR" altLang="tr-TR" sz="2400"/>
              <a:t>       p1                     p2                     p3</a:t>
            </a:r>
          </a:p>
          <a:p>
            <a:pPr>
              <a:buFont typeface="Wingdings" panose="05000000000000000000" pitchFamily="2" charset="2"/>
              <a:buNone/>
            </a:pPr>
            <a:endParaRPr lang="tr-TR" altLang="tr-TR" sz="2400"/>
          </a:p>
          <a:p>
            <a:pPr>
              <a:buFont typeface="Wingdings" panose="05000000000000000000" pitchFamily="2" charset="2"/>
              <a:buNone/>
            </a:pPr>
            <a:endParaRPr lang="tr-TR" altLang="tr-TR"/>
          </a:p>
          <a:p>
            <a:pPr>
              <a:buFont typeface="Wingdings" panose="05000000000000000000" pitchFamily="2" charset="2"/>
              <a:buNone/>
            </a:pPr>
            <a:endParaRPr lang="tr-TR" altLang="tr-TR"/>
          </a:p>
          <a:p>
            <a:pPr>
              <a:buFont typeface="Wingdings" panose="05000000000000000000" pitchFamily="2" charset="2"/>
              <a:buNone/>
            </a:pPr>
            <a:r>
              <a:rPr lang="tr-TR" altLang="tr-TR" sz="2400"/>
              <a:t>p4              p6                pm                     pmm</a:t>
            </a:r>
          </a:p>
          <a:p>
            <a:pPr>
              <a:buFont typeface="Wingdings" panose="05000000000000000000" pitchFamily="2" charset="2"/>
              <a:buNone/>
            </a:pPr>
            <a:endParaRPr lang="tr-TR" altLang="tr-TR" sz="1800"/>
          </a:p>
        </p:txBody>
      </p:sp>
      <p:sp>
        <p:nvSpPr>
          <p:cNvPr id="57348" name="AutoShape 4"/>
          <p:cNvSpPr>
            <a:spLocks noChangeArrowheads="1"/>
          </p:cNvSpPr>
          <p:nvPr/>
        </p:nvSpPr>
        <p:spPr bwMode="auto">
          <a:xfrm>
            <a:off x="4943476" y="2060575"/>
            <a:ext cx="1922463" cy="896938"/>
          </a:xfrm>
          <a:prstGeom prst="flowChartInputOutpu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49" name="AutoShape 5"/>
          <p:cNvSpPr>
            <a:spLocks noChangeArrowheads="1"/>
          </p:cNvSpPr>
          <p:nvPr/>
        </p:nvSpPr>
        <p:spPr bwMode="auto">
          <a:xfrm>
            <a:off x="2566988" y="2060575"/>
            <a:ext cx="1922462" cy="896938"/>
          </a:xfrm>
          <a:prstGeom prst="flowChartInputOutpu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0" name="AutoShape 6"/>
          <p:cNvSpPr>
            <a:spLocks noChangeArrowheads="1"/>
          </p:cNvSpPr>
          <p:nvPr/>
        </p:nvSpPr>
        <p:spPr bwMode="auto">
          <a:xfrm>
            <a:off x="7608889" y="2060575"/>
            <a:ext cx="1152525" cy="896938"/>
          </a:xfrm>
          <a:prstGeom prst="flowChartInputOutpu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1" name="AutoShape 7"/>
          <p:cNvSpPr>
            <a:spLocks noChangeArrowheads="1"/>
          </p:cNvSpPr>
          <p:nvPr/>
        </p:nvSpPr>
        <p:spPr bwMode="auto">
          <a:xfrm>
            <a:off x="3792539" y="4365625"/>
            <a:ext cx="1201737" cy="896938"/>
          </a:xfrm>
          <a:prstGeom prst="flowChartInputOutpu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2" name="Rectangle 8"/>
          <p:cNvSpPr>
            <a:spLocks noChangeArrowheads="1"/>
          </p:cNvSpPr>
          <p:nvPr/>
        </p:nvSpPr>
        <p:spPr bwMode="auto">
          <a:xfrm>
            <a:off x="2279650" y="4365625"/>
            <a:ext cx="914400" cy="9144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3" name="Rectangle 9"/>
          <p:cNvSpPr>
            <a:spLocks noChangeArrowheads="1"/>
          </p:cNvSpPr>
          <p:nvPr/>
        </p:nvSpPr>
        <p:spPr bwMode="auto">
          <a:xfrm>
            <a:off x="5808663" y="4365625"/>
            <a:ext cx="914400" cy="9144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4" name="Rectangle 10"/>
          <p:cNvSpPr>
            <a:spLocks noChangeArrowheads="1"/>
          </p:cNvSpPr>
          <p:nvPr/>
        </p:nvSpPr>
        <p:spPr bwMode="auto">
          <a:xfrm>
            <a:off x="7896226" y="4365625"/>
            <a:ext cx="1584325" cy="9144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5" name="Oval 11"/>
          <p:cNvSpPr>
            <a:spLocks noChangeArrowheads="1"/>
          </p:cNvSpPr>
          <p:nvPr/>
        </p:nvSpPr>
        <p:spPr bwMode="auto">
          <a:xfrm>
            <a:off x="2927351" y="19891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6" name="Oval 12"/>
          <p:cNvSpPr>
            <a:spLocks noChangeArrowheads="1"/>
          </p:cNvSpPr>
          <p:nvPr/>
        </p:nvSpPr>
        <p:spPr bwMode="auto">
          <a:xfrm>
            <a:off x="2495551" y="28527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7" name="Oval 13"/>
          <p:cNvSpPr>
            <a:spLocks noChangeArrowheads="1"/>
          </p:cNvSpPr>
          <p:nvPr/>
        </p:nvSpPr>
        <p:spPr bwMode="auto">
          <a:xfrm>
            <a:off x="5232401" y="19891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8" name="Oval 14"/>
          <p:cNvSpPr>
            <a:spLocks noChangeArrowheads="1"/>
          </p:cNvSpPr>
          <p:nvPr/>
        </p:nvSpPr>
        <p:spPr bwMode="auto">
          <a:xfrm>
            <a:off x="4872039" y="28527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59" name="Oval 15"/>
          <p:cNvSpPr>
            <a:spLocks noChangeArrowheads="1"/>
          </p:cNvSpPr>
          <p:nvPr/>
        </p:nvSpPr>
        <p:spPr bwMode="auto">
          <a:xfrm>
            <a:off x="4008439" y="28527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0" name="Oval 16"/>
          <p:cNvSpPr>
            <a:spLocks noChangeArrowheads="1"/>
          </p:cNvSpPr>
          <p:nvPr/>
        </p:nvSpPr>
        <p:spPr bwMode="auto">
          <a:xfrm>
            <a:off x="4367214" y="19891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1" name="Oval 17"/>
          <p:cNvSpPr>
            <a:spLocks noChangeArrowheads="1"/>
          </p:cNvSpPr>
          <p:nvPr/>
        </p:nvSpPr>
        <p:spPr bwMode="auto">
          <a:xfrm>
            <a:off x="5808664" y="24209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2" name="Oval 18"/>
          <p:cNvSpPr>
            <a:spLocks noChangeArrowheads="1"/>
          </p:cNvSpPr>
          <p:nvPr/>
        </p:nvSpPr>
        <p:spPr bwMode="auto">
          <a:xfrm>
            <a:off x="5951539" y="19891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3" name="Oval 19"/>
          <p:cNvSpPr>
            <a:spLocks noChangeArrowheads="1"/>
          </p:cNvSpPr>
          <p:nvPr/>
        </p:nvSpPr>
        <p:spPr bwMode="auto">
          <a:xfrm>
            <a:off x="5664201" y="28527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4" name="Oval 20"/>
          <p:cNvSpPr>
            <a:spLocks noChangeArrowheads="1"/>
          </p:cNvSpPr>
          <p:nvPr/>
        </p:nvSpPr>
        <p:spPr bwMode="auto">
          <a:xfrm>
            <a:off x="6383339" y="28527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5" name="Oval 21"/>
          <p:cNvSpPr>
            <a:spLocks noChangeArrowheads="1"/>
          </p:cNvSpPr>
          <p:nvPr/>
        </p:nvSpPr>
        <p:spPr bwMode="auto">
          <a:xfrm>
            <a:off x="6743701" y="19891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6" name="Oval 22"/>
          <p:cNvSpPr>
            <a:spLocks noChangeArrowheads="1"/>
          </p:cNvSpPr>
          <p:nvPr/>
        </p:nvSpPr>
        <p:spPr bwMode="auto">
          <a:xfrm>
            <a:off x="9409114"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7" name="Oval 23"/>
          <p:cNvSpPr>
            <a:spLocks noChangeArrowheads="1"/>
          </p:cNvSpPr>
          <p:nvPr/>
        </p:nvSpPr>
        <p:spPr bwMode="auto">
          <a:xfrm>
            <a:off x="7824789"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8" name="Oval 24"/>
          <p:cNvSpPr>
            <a:spLocks noChangeArrowheads="1"/>
          </p:cNvSpPr>
          <p:nvPr/>
        </p:nvSpPr>
        <p:spPr bwMode="auto">
          <a:xfrm>
            <a:off x="6600826" y="24209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69" name="Oval 25"/>
          <p:cNvSpPr>
            <a:spLocks noChangeArrowheads="1"/>
          </p:cNvSpPr>
          <p:nvPr/>
        </p:nvSpPr>
        <p:spPr bwMode="auto">
          <a:xfrm>
            <a:off x="5087939" y="242093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0" name="Oval 26"/>
          <p:cNvSpPr>
            <a:spLocks noChangeArrowheads="1"/>
          </p:cNvSpPr>
          <p:nvPr/>
        </p:nvSpPr>
        <p:spPr bwMode="auto">
          <a:xfrm>
            <a:off x="9409114"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1" name="Oval 27"/>
          <p:cNvSpPr>
            <a:spLocks noChangeArrowheads="1"/>
          </p:cNvSpPr>
          <p:nvPr/>
        </p:nvSpPr>
        <p:spPr bwMode="auto">
          <a:xfrm>
            <a:off x="7824789"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2" name="Oval 28"/>
          <p:cNvSpPr>
            <a:spLocks noChangeArrowheads="1"/>
          </p:cNvSpPr>
          <p:nvPr/>
        </p:nvSpPr>
        <p:spPr bwMode="auto">
          <a:xfrm>
            <a:off x="8616951"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3" name="Oval 29"/>
          <p:cNvSpPr>
            <a:spLocks noChangeArrowheads="1"/>
          </p:cNvSpPr>
          <p:nvPr/>
        </p:nvSpPr>
        <p:spPr bwMode="auto">
          <a:xfrm>
            <a:off x="9409114" y="51577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4" name="Oval 30"/>
          <p:cNvSpPr>
            <a:spLocks noChangeArrowheads="1"/>
          </p:cNvSpPr>
          <p:nvPr/>
        </p:nvSpPr>
        <p:spPr bwMode="auto">
          <a:xfrm>
            <a:off x="7824789" y="51577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5" name="Oval 31"/>
          <p:cNvSpPr>
            <a:spLocks noChangeArrowheads="1"/>
          </p:cNvSpPr>
          <p:nvPr/>
        </p:nvSpPr>
        <p:spPr bwMode="auto">
          <a:xfrm>
            <a:off x="8616951"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6" name="Oval 32"/>
          <p:cNvSpPr>
            <a:spLocks noChangeArrowheads="1"/>
          </p:cNvSpPr>
          <p:nvPr/>
        </p:nvSpPr>
        <p:spPr bwMode="auto">
          <a:xfrm>
            <a:off x="8616951" y="51577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7" name="Oval 33"/>
          <p:cNvSpPr>
            <a:spLocks noChangeArrowheads="1"/>
          </p:cNvSpPr>
          <p:nvPr/>
        </p:nvSpPr>
        <p:spPr bwMode="auto">
          <a:xfrm>
            <a:off x="9048751" y="45085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8" name="Oval 34"/>
          <p:cNvSpPr>
            <a:spLocks noChangeArrowheads="1"/>
          </p:cNvSpPr>
          <p:nvPr/>
        </p:nvSpPr>
        <p:spPr bwMode="auto">
          <a:xfrm>
            <a:off x="8256589" y="45085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79" name="Oval 35"/>
          <p:cNvSpPr>
            <a:spLocks noChangeArrowheads="1"/>
          </p:cNvSpPr>
          <p:nvPr/>
        </p:nvSpPr>
        <p:spPr bwMode="auto">
          <a:xfrm>
            <a:off x="9048751" y="49418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0" name="Oval 36"/>
          <p:cNvSpPr>
            <a:spLocks noChangeArrowheads="1"/>
          </p:cNvSpPr>
          <p:nvPr/>
        </p:nvSpPr>
        <p:spPr bwMode="auto">
          <a:xfrm>
            <a:off x="8256589" y="49418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1" name="Oval 37"/>
          <p:cNvSpPr>
            <a:spLocks noChangeArrowheads="1"/>
          </p:cNvSpPr>
          <p:nvPr/>
        </p:nvSpPr>
        <p:spPr bwMode="auto">
          <a:xfrm>
            <a:off x="6672264" y="51577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2" name="Oval 38"/>
          <p:cNvSpPr>
            <a:spLocks noChangeArrowheads="1"/>
          </p:cNvSpPr>
          <p:nvPr/>
        </p:nvSpPr>
        <p:spPr bwMode="auto">
          <a:xfrm>
            <a:off x="5735639" y="51577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3" name="Oval 39"/>
          <p:cNvSpPr>
            <a:spLocks noChangeArrowheads="1"/>
          </p:cNvSpPr>
          <p:nvPr/>
        </p:nvSpPr>
        <p:spPr bwMode="auto">
          <a:xfrm>
            <a:off x="6672264"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4" name="Oval 40"/>
          <p:cNvSpPr>
            <a:spLocks noChangeArrowheads="1"/>
          </p:cNvSpPr>
          <p:nvPr/>
        </p:nvSpPr>
        <p:spPr bwMode="auto">
          <a:xfrm>
            <a:off x="5735639"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5" name="Oval 41"/>
          <p:cNvSpPr>
            <a:spLocks noChangeArrowheads="1"/>
          </p:cNvSpPr>
          <p:nvPr/>
        </p:nvSpPr>
        <p:spPr bwMode="auto">
          <a:xfrm>
            <a:off x="5735639"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6" name="Oval 42"/>
          <p:cNvSpPr>
            <a:spLocks noChangeArrowheads="1"/>
          </p:cNvSpPr>
          <p:nvPr/>
        </p:nvSpPr>
        <p:spPr bwMode="auto">
          <a:xfrm>
            <a:off x="6167439"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7" name="Oval 43"/>
          <p:cNvSpPr>
            <a:spLocks noChangeArrowheads="1"/>
          </p:cNvSpPr>
          <p:nvPr/>
        </p:nvSpPr>
        <p:spPr bwMode="auto">
          <a:xfrm>
            <a:off x="6167439"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8" name="Oval 44"/>
          <p:cNvSpPr>
            <a:spLocks noChangeArrowheads="1"/>
          </p:cNvSpPr>
          <p:nvPr/>
        </p:nvSpPr>
        <p:spPr bwMode="auto">
          <a:xfrm>
            <a:off x="6167439" y="5229226"/>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89" name="Oval 45"/>
          <p:cNvSpPr>
            <a:spLocks noChangeArrowheads="1"/>
          </p:cNvSpPr>
          <p:nvPr/>
        </p:nvSpPr>
        <p:spPr bwMode="auto">
          <a:xfrm>
            <a:off x="6672264"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0" name="Oval 46"/>
          <p:cNvSpPr>
            <a:spLocks noChangeArrowheads="1"/>
          </p:cNvSpPr>
          <p:nvPr/>
        </p:nvSpPr>
        <p:spPr bwMode="auto">
          <a:xfrm>
            <a:off x="2711451" y="5229226"/>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1" name="Oval 47"/>
          <p:cNvSpPr>
            <a:spLocks noChangeArrowheads="1"/>
          </p:cNvSpPr>
          <p:nvPr/>
        </p:nvSpPr>
        <p:spPr bwMode="auto">
          <a:xfrm>
            <a:off x="2208214"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2" name="Oval 48"/>
          <p:cNvSpPr>
            <a:spLocks noChangeArrowheads="1"/>
          </p:cNvSpPr>
          <p:nvPr/>
        </p:nvSpPr>
        <p:spPr bwMode="auto">
          <a:xfrm>
            <a:off x="3143251"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3" name="Oval 49"/>
          <p:cNvSpPr>
            <a:spLocks noChangeArrowheads="1"/>
          </p:cNvSpPr>
          <p:nvPr/>
        </p:nvSpPr>
        <p:spPr bwMode="auto">
          <a:xfrm>
            <a:off x="2711451"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4" name="Oval 50"/>
          <p:cNvSpPr>
            <a:spLocks noChangeArrowheads="1"/>
          </p:cNvSpPr>
          <p:nvPr/>
        </p:nvSpPr>
        <p:spPr bwMode="auto">
          <a:xfrm>
            <a:off x="4295776"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5" name="Oval 51"/>
          <p:cNvSpPr>
            <a:spLocks noChangeArrowheads="1"/>
          </p:cNvSpPr>
          <p:nvPr/>
        </p:nvSpPr>
        <p:spPr bwMode="auto">
          <a:xfrm>
            <a:off x="4224339" y="5157789"/>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6" name="Oval 52"/>
          <p:cNvSpPr>
            <a:spLocks noChangeArrowheads="1"/>
          </p:cNvSpPr>
          <p:nvPr/>
        </p:nvSpPr>
        <p:spPr bwMode="auto">
          <a:xfrm>
            <a:off x="4800601"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7" name="Oval 53"/>
          <p:cNvSpPr>
            <a:spLocks noChangeArrowheads="1"/>
          </p:cNvSpPr>
          <p:nvPr/>
        </p:nvSpPr>
        <p:spPr bwMode="auto">
          <a:xfrm>
            <a:off x="3863976" y="47244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8" name="Oval 54"/>
          <p:cNvSpPr>
            <a:spLocks noChangeArrowheads="1"/>
          </p:cNvSpPr>
          <p:nvPr/>
        </p:nvSpPr>
        <p:spPr bwMode="auto">
          <a:xfrm>
            <a:off x="4367214" y="4292601"/>
            <a:ext cx="142875" cy="142875"/>
          </a:xfrm>
          <a:prstGeom prst="ellipse">
            <a:avLst/>
          </a:prstGeom>
          <a:solidFill>
            <a:schemeClr val="accent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399" name="Rectangle 55"/>
          <p:cNvSpPr>
            <a:spLocks noChangeArrowheads="1"/>
          </p:cNvSpPr>
          <p:nvPr/>
        </p:nvSpPr>
        <p:spPr bwMode="auto">
          <a:xfrm>
            <a:off x="2711451" y="4724401"/>
            <a:ext cx="142875" cy="144463"/>
          </a:xfrm>
          <a:prstGeom prst="rect">
            <a:avLst/>
          </a:prstGeom>
          <a:solidFill>
            <a:schemeClr val="accent2"/>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0" name="Rectangle 56"/>
          <p:cNvSpPr>
            <a:spLocks noChangeArrowheads="1"/>
          </p:cNvSpPr>
          <p:nvPr/>
        </p:nvSpPr>
        <p:spPr bwMode="auto">
          <a:xfrm>
            <a:off x="2208214" y="4292601"/>
            <a:ext cx="142875" cy="144463"/>
          </a:xfrm>
          <a:prstGeom prst="rect">
            <a:avLst/>
          </a:prstGeom>
          <a:solidFill>
            <a:schemeClr val="folHlink"/>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1" name="Rectangle 57"/>
          <p:cNvSpPr>
            <a:spLocks noChangeArrowheads="1"/>
          </p:cNvSpPr>
          <p:nvPr/>
        </p:nvSpPr>
        <p:spPr bwMode="auto">
          <a:xfrm>
            <a:off x="3143251" y="5156201"/>
            <a:ext cx="142875" cy="144463"/>
          </a:xfrm>
          <a:prstGeom prst="rect">
            <a:avLst/>
          </a:prstGeom>
          <a:solidFill>
            <a:schemeClr val="folHlink"/>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2" name="Rectangle 58"/>
          <p:cNvSpPr>
            <a:spLocks noChangeArrowheads="1"/>
          </p:cNvSpPr>
          <p:nvPr/>
        </p:nvSpPr>
        <p:spPr bwMode="auto">
          <a:xfrm>
            <a:off x="2208214" y="5229226"/>
            <a:ext cx="142875" cy="144463"/>
          </a:xfrm>
          <a:prstGeom prst="rect">
            <a:avLst/>
          </a:prstGeom>
          <a:solidFill>
            <a:schemeClr val="folHlink"/>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3" name="Rectangle 59"/>
          <p:cNvSpPr>
            <a:spLocks noChangeArrowheads="1"/>
          </p:cNvSpPr>
          <p:nvPr/>
        </p:nvSpPr>
        <p:spPr bwMode="auto">
          <a:xfrm>
            <a:off x="3143251" y="4292601"/>
            <a:ext cx="142875" cy="144463"/>
          </a:xfrm>
          <a:prstGeom prst="rect">
            <a:avLst/>
          </a:prstGeom>
          <a:solidFill>
            <a:schemeClr val="folHlink"/>
          </a:solidFill>
          <a:ln w="9525">
            <a:solidFill>
              <a:schemeClr val="bg2"/>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4" name="AutoShape 60"/>
          <p:cNvSpPr>
            <a:spLocks noChangeArrowheads="1"/>
          </p:cNvSpPr>
          <p:nvPr/>
        </p:nvSpPr>
        <p:spPr bwMode="auto">
          <a:xfrm>
            <a:off x="4079875" y="4868863"/>
            <a:ext cx="120650" cy="144462"/>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5" name="AutoShape 61"/>
          <p:cNvSpPr>
            <a:spLocks noChangeArrowheads="1"/>
          </p:cNvSpPr>
          <p:nvPr/>
        </p:nvSpPr>
        <p:spPr bwMode="auto">
          <a:xfrm>
            <a:off x="4583113" y="4508501"/>
            <a:ext cx="120650" cy="144463"/>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6" name="AutoShape 62"/>
          <p:cNvSpPr>
            <a:spLocks noChangeArrowheads="1"/>
          </p:cNvSpPr>
          <p:nvPr/>
        </p:nvSpPr>
        <p:spPr bwMode="auto">
          <a:xfrm>
            <a:off x="7535863" y="2852738"/>
            <a:ext cx="120650" cy="144462"/>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7" name="AutoShape 63"/>
          <p:cNvSpPr>
            <a:spLocks noChangeArrowheads="1"/>
          </p:cNvSpPr>
          <p:nvPr/>
        </p:nvSpPr>
        <p:spPr bwMode="auto">
          <a:xfrm>
            <a:off x="8472488" y="2852738"/>
            <a:ext cx="120650" cy="144462"/>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8" name="AutoShape 64"/>
          <p:cNvSpPr>
            <a:spLocks noChangeArrowheads="1"/>
          </p:cNvSpPr>
          <p:nvPr/>
        </p:nvSpPr>
        <p:spPr bwMode="auto">
          <a:xfrm>
            <a:off x="8688388" y="1989138"/>
            <a:ext cx="120650" cy="144462"/>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09" name="AutoShape 65"/>
          <p:cNvSpPr>
            <a:spLocks noChangeArrowheads="1"/>
          </p:cNvSpPr>
          <p:nvPr/>
        </p:nvSpPr>
        <p:spPr bwMode="auto">
          <a:xfrm>
            <a:off x="7751763" y="1989138"/>
            <a:ext cx="120650" cy="144462"/>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10" name="AutoShape 66"/>
          <p:cNvSpPr>
            <a:spLocks noChangeArrowheads="1"/>
          </p:cNvSpPr>
          <p:nvPr/>
        </p:nvSpPr>
        <p:spPr bwMode="auto">
          <a:xfrm>
            <a:off x="8328025" y="2349501"/>
            <a:ext cx="120650" cy="144463"/>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11" name="AutoShape 67"/>
          <p:cNvSpPr>
            <a:spLocks noChangeArrowheads="1"/>
          </p:cNvSpPr>
          <p:nvPr/>
        </p:nvSpPr>
        <p:spPr bwMode="auto">
          <a:xfrm>
            <a:off x="7967663" y="2565401"/>
            <a:ext cx="120650" cy="144463"/>
          </a:xfrm>
          <a:prstGeom prst="triangle">
            <a:avLst>
              <a:gd name="adj" fmla="val 50000"/>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12" name="Line 68"/>
          <p:cNvSpPr>
            <a:spLocks noChangeShapeType="1"/>
          </p:cNvSpPr>
          <p:nvPr/>
        </p:nvSpPr>
        <p:spPr bwMode="auto">
          <a:xfrm>
            <a:off x="8040688" y="2636838"/>
            <a:ext cx="0" cy="360362"/>
          </a:xfrm>
          <a:prstGeom prst="line">
            <a:avLst/>
          </a:prstGeom>
          <a:noFill/>
          <a:ln w="9525">
            <a:solidFill>
              <a:schemeClr val="bg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7413" name="AutoShape 69"/>
          <p:cNvSpPr>
            <a:spLocks noChangeArrowheads="1"/>
          </p:cNvSpPr>
          <p:nvPr/>
        </p:nvSpPr>
        <p:spPr bwMode="auto">
          <a:xfrm>
            <a:off x="3935413" y="4292600"/>
            <a:ext cx="215900" cy="215900"/>
          </a:xfrm>
          <a:prstGeom prst="octagon">
            <a:avLst>
              <a:gd name="adj" fmla="val 2928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14" name="AutoShape 70"/>
          <p:cNvSpPr>
            <a:spLocks noChangeArrowheads="1"/>
          </p:cNvSpPr>
          <p:nvPr/>
        </p:nvSpPr>
        <p:spPr bwMode="auto">
          <a:xfrm>
            <a:off x="3719513" y="5157788"/>
            <a:ext cx="215900" cy="215900"/>
          </a:xfrm>
          <a:prstGeom prst="octagon">
            <a:avLst>
              <a:gd name="adj" fmla="val 2928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15" name="AutoShape 71"/>
          <p:cNvSpPr>
            <a:spLocks noChangeArrowheads="1"/>
          </p:cNvSpPr>
          <p:nvPr/>
        </p:nvSpPr>
        <p:spPr bwMode="auto">
          <a:xfrm>
            <a:off x="4872038" y="4292600"/>
            <a:ext cx="215900" cy="215900"/>
          </a:xfrm>
          <a:prstGeom prst="octagon">
            <a:avLst>
              <a:gd name="adj" fmla="val 2928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7416" name="AutoShape 72"/>
          <p:cNvSpPr>
            <a:spLocks noChangeArrowheads="1"/>
          </p:cNvSpPr>
          <p:nvPr/>
        </p:nvSpPr>
        <p:spPr bwMode="auto">
          <a:xfrm>
            <a:off x="4656138" y="5157788"/>
            <a:ext cx="215900" cy="215900"/>
          </a:xfrm>
          <a:prstGeom prst="octagon">
            <a:avLst>
              <a:gd name="adj" fmla="val 29287"/>
            </a:avLst>
          </a:prstGeom>
          <a:solidFill>
            <a:schemeClr val="hlink"/>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3222130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57540D4-E84E-4DA5-B9C2-D3571D5849E3}" type="slidenum">
              <a:rPr lang="tr-TR" altLang="tr-TR"/>
              <a:pPr/>
              <a:t>19</a:t>
            </a:fld>
            <a:endParaRPr lang="tr-TR" altLang="tr-TR"/>
          </a:p>
        </p:txBody>
      </p:sp>
      <p:sp>
        <p:nvSpPr>
          <p:cNvPr id="58370" name="Rectangle 2"/>
          <p:cNvSpPr>
            <a:spLocks noGrp="1" noChangeArrowheads="1"/>
          </p:cNvSpPr>
          <p:nvPr>
            <p:ph type="title"/>
          </p:nvPr>
        </p:nvSpPr>
        <p:spPr/>
        <p:txBody>
          <a:bodyPr/>
          <a:lstStyle/>
          <a:p>
            <a:r>
              <a:rPr lang="tr-TR" altLang="tr-TR" sz="3600"/>
              <a:t>Uzay Örgü Tiplerinin (Bravais Örgüleri) Çıkarılışı</a:t>
            </a:r>
          </a:p>
        </p:txBody>
      </p:sp>
      <p:sp>
        <p:nvSpPr>
          <p:cNvPr id="58371" name="Rectangle 3" descr="Rectangle: Click to edit Master text styles&#10;Second level&#10;Third level&#10;Fourth level&#10;Fifth level"/>
          <p:cNvSpPr>
            <a:spLocks noGrp="1" noChangeArrowheads="1"/>
          </p:cNvSpPr>
          <p:nvPr>
            <p:ph type="body" idx="1"/>
          </p:nvPr>
        </p:nvSpPr>
        <p:spPr/>
        <p:txBody>
          <a:bodyPr/>
          <a:lstStyle/>
          <a:p>
            <a:r>
              <a:rPr lang="tr-TR" altLang="tr-TR"/>
              <a:t>Uzay örgü tiplerini çıkaralım:</a:t>
            </a:r>
          </a:p>
          <a:p>
            <a:r>
              <a:rPr lang="tr-TR" altLang="tr-TR" i="1" u="sng">
                <a:solidFill>
                  <a:schemeClr val="bg2"/>
                </a:solidFill>
              </a:rPr>
              <a:t>P1 örgüsünün</a:t>
            </a:r>
            <a:r>
              <a:rPr lang="tr-TR" altLang="tr-TR"/>
              <a:t> örgü noktalarından </a:t>
            </a:r>
            <a:r>
              <a:rPr lang="tr-TR" altLang="tr-TR" b="1">
                <a:cs typeface="Arial" panose="020B0604020202020204" pitchFamily="34" charset="0"/>
              </a:rPr>
              <a:t>t</a:t>
            </a:r>
            <a:r>
              <a:rPr lang="tr-TR" altLang="tr-TR" b="1" baseline="-25000">
                <a:cs typeface="Arial" panose="020B0604020202020204" pitchFamily="34" charset="0"/>
              </a:rPr>
              <a:t>3</a:t>
            </a:r>
            <a:r>
              <a:rPr lang="tr-TR" altLang="tr-TR"/>
              <a:t> vektörleri çıkarılarak elde edilecek noktalar bu düzlemsel örgünün </a:t>
            </a:r>
            <a:r>
              <a:rPr lang="tr-TR" altLang="tr-TR" b="1">
                <a:cs typeface="Arial" panose="020B0604020202020204" pitchFamily="34" charset="0"/>
              </a:rPr>
              <a:t>t</a:t>
            </a:r>
            <a:r>
              <a:rPr lang="tr-TR" altLang="tr-TR" b="1" baseline="-25000">
                <a:cs typeface="Arial" panose="020B0604020202020204" pitchFamily="34" charset="0"/>
              </a:rPr>
              <a:t>3</a:t>
            </a:r>
            <a:r>
              <a:rPr lang="tr-TR" altLang="tr-TR"/>
              <a:t> kadar kaydırılmasıdır. P1 in noktalarından sadece 1’li eksenler geçmektedir. 1’li eksen ‘her doğrultuda bir eksen var’ demektir; dolayısıyla </a:t>
            </a:r>
            <a:r>
              <a:rPr lang="tr-TR" altLang="tr-TR" b="1">
                <a:cs typeface="Arial" panose="020B0604020202020204" pitchFamily="34" charset="0"/>
              </a:rPr>
              <a:t>t</a:t>
            </a:r>
            <a:r>
              <a:rPr lang="tr-TR" altLang="tr-TR" b="1" baseline="-25000">
                <a:cs typeface="Arial" panose="020B0604020202020204" pitchFamily="34" charset="0"/>
              </a:rPr>
              <a:t>3</a:t>
            </a:r>
            <a:r>
              <a:rPr lang="tr-TR" altLang="tr-TR"/>
              <a:t> herhangi bir doğrultuda bir öteleme anlamına gelir. Sadece köşelerde örgü noktası vardır.</a:t>
            </a:r>
          </a:p>
        </p:txBody>
      </p:sp>
    </p:spTree>
    <p:extLst>
      <p:ext uri="{BB962C8B-B14F-4D97-AF65-F5344CB8AC3E}">
        <p14:creationId xmlns:p14="http://schemas.microsoft.com/office/powerpoint/2010/main" val="2107210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7DE32798-4904-4A06-8E7D-1D92F1F7C2E3}" type="slidenum">
              <a:rPr lang="tr-TR" altLang="tr-TR"/>
              <a:pPr/>
              <a:t>2</a:t>
            </a:fld>
            <a:endParaRPr lang="tr-TR" altLang="tr-TR"/>
          </a:p>
        </p:txBody>
      </p:sp>
      <p:sp>
        <p:nvSpPr>
          <p:cNvPr id="33794" name="Rectangle 2"/>
          <p:cNvSpPr>
            <a:spLocks noGrp="1" noChangeArrowheads="1"/>
          </p:cNvSpPr>
          <p:nvPr>
            <p:ph type="title"/>
          </p:nvPr>
        </p:nvSpPr>
        <p:spPr/>
        <p:txBody>
          <a:bodyPr/>
          <a:lstStyle/>
          <a:p>
            <a:r>
              <a:rPr lang="tr-TR" altLang="tr-TR"/>
              <a:t>Düzlemsel Örgü Tipleri</a:t>
            </a:r>
          </a:p>
        </p:txBody>
      </p:sp>
      <p:sp>
        <p:nvSpPr>
          <p:cNvPr id="33795" name="Rectangle 3" descr="Rectangle: Click to edit Master text styles&#10;Second level&#10;Third level&#10;Fourth level&#10;Fifth level"/>
          <p:cNvSpPr>
            <a:spLocks noGrp="1" noChangeArrowheads="1"/>
          </p:cNvSpPr>
          <p:nvPr>
            <p:ph type="body" sz="half" idx="1"/>
          </p:nvPr>
        </p:nvSpPr>
        <p:spPr/>
        <p:txBody>
          <a:bodyPr/>
          <a:lstStyle/>
          <a:p>
            <a:pPr>
              <a:lnSpc>
                <a:spcPct val="90000"/>
              </a:lnSpc>
            </a:pPr>
            <a:r>
              <a:rPr lang="tr-TR" altLang="tr-TR" sz="2000"/>
              <a:t>Buraya kadar çizilen ve anlatılan örgü örnekleri paralel kenar yüzlü örgülerdir. Bu genel örgüden başka yüzleri kare, dikdörtgen, vb. olabilen ve köşelerinden başka yerlerinde de örgü noktası içerebilen on iki çeşit uzay örgü tipi vardır. Bunları çıkarmak için önce öteleme ve ayna simetrisinin örgüye etkisini ve bunlara bağlı olarak </a:t>
            </a:r>
            <a:r>
              <a:rPr lang="tr-TR" altLang="tr-TR" sz="2000" i="1" u="sng"/>
              <a:t>düzlemsel örgüyü</a:t>
            </a:r>
            <a:r>
              <a:rPr lang="tr-TR" altLang="tr-TR" sz="2000"/>
              <a:t> inceleyeceğiz.</a:t>
            </a:r>
          </a:p>
        </p:txBody>
      </p:sp>
      <p:sp>
        <p:nvSpPr>
          <p:cNvPr id="33796" name="Rectangle 4" descr="Rectangle: Click to edit Master text styles&#10;Second level&#10;Third level&#10;Fourth level&#10;Fifth level"/>
          <p:cNvSpPr>
            <a:spLocks noGrp="1" noChangeArrowheads="1"/>
          </p:cNvSpPr>
          <p:nvPr>
            <p:ph type="body" sz="half" idx="2"/>
          </p:nvPr>
        </p:nvSpPr>
        <p:spPr/>
        <p:txBody>
          <a:bodyPr/>
          <a:lstStyle/>
          <a:p>
            <a:pPr>
              <a:lnSpc>
                <a:spcPct val="90000"/>
              </a:lnSpc>
            </a:pPr>
            <a:r>
              <a:rPr lang="tr-TR" altLang="tr-TR" sz="2000"/>
              <a:t>Bir kristalin eksenlerinden birine dik bir düzlem üzerindeki izdüşümü bir tek türlüdür. Kristalin üç boyutlu örgüsü de bu izdüşümle uyuşan düzlemsel örgünün </a:t>
            </a:r>
            <a:r>
              <a:rPr lang="tr-TR" altLang="tr-TR" sz="2000" b="1"/>
              <a:t>t</a:t>
            </a:r>
            <a:r>
              <a:rPr lang="tr-TR" altLang="tr-TR" sz="2000" b="1" baseline="-25000"/>
              <a:t>3  </a:t>
            </a:r>
            <a:r>
              <a:rPr lang="tr-TR" altLang="tr-TR" sz="2000" baseline="-25000"/>
              <a:t> </a:t>
            </a:r>
            <a:r>
              <a:rPr lang="tr-TR" altLang="tr-TR" sz="2000"/>
              <a:t>ötelemeleri ile elde edilir. O nedenle önce iki boyutlu örgünün şekillerini bulalım.</a:t>
            </a:r>
            <a:endParaRPr lang="tr-TR" altLang="tr-TR"/>
          </a:p>
        </p:txBody>
      </p:sp>
    </p:spTree>
    <p:extLst>
      <p:ext uri="{BB962C8B-B14F-4D97-AF65-F5344CB8AC3E}">
        <p14:creationId xmlns:p14="http://schemas.microsoft.com/office/powerpoint/2010/main" val="1586731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Slayt Numarası Yer Tutucusu 6"/>
          <p:cNvSpPr>
            <a:spLocks noGrp="1"/>
          </p:cNvSpPr>
          <p:nvPr>
            <p:ph type="sldNum" sz="quarter" idx="12"/>
          </p:nvPr>
        </p:nvSpPr>
        <p:spPr/>
        <p:txBody>
          <a:bodyPr/>
          <a:lstStyle/>
          <a:p>
            <a:fld id="{EEF4DA10-141D-462F-9404-89993F107CFB}" type="slidenum">
              <a:rPr lang="tr-TR" altLang="tr-TR"/>
              <a:pPr/>
              <a:t>20</a:t>
            </a:fld>
            <a:endParaRPr lang="tr-TR" altLang="tr-TR"/>
          </a:p>
        </p:txBody>
      </p:sp>
      <p:sp>
        <p:nvSpPr>
          <p:cNvPr id="59394" name="Rectangle 2"/>
          <p:cNvSpPr>
            <a:spLocks noGrp="1" noChangeArrowheads="1"/>
          </p:cNvSpPr>
          <p:nvPr>
            <p:ph type="title"/>
          </p:nvPr>
        </p:nvSpPr>
        <p:spPr/>
        <p:txBody>
          <a:bodyPr/>
          <a:lstStyle/>
          <a:p>
            <a:r>
              <a:rPr lang="tr-TR" altLang="tr-TR"/>
              <a:t>Monoklinik P Örgü Tipi</a:t>
            </a:r>
          </a:p>
        </p:txBody>
      </p:sp>
      <p:sp>
        <p:nvSpPr>
          <p:cNvPr id="59395" name="Rectangle 3" descr="Rectangle: Click to edit Master text styles&#10;Second level&#10;Third level&#10;Fourth level&#10;Fifth level"/>
          <p:cNvSpPr>
            <a:spLocks noGrp="1" noChangeArrowheads="1"/>
          </p:cNvSpPr>
          <p:nvPr>
            <p:ph type="body" sz="half" idx="1"/>
          </p:nvPr>
        </p:nvSpPr>
        <p:spPr/>
        <p:txBody>
          <a:bodyPr/>
          <a:lstStyle/>
          <a:p>
            <a:pPr>
              <a:lnSpc>
                <a:spcPct val="90000"/>
              </a:lnSpc>
            </a:pPr>
            <a:r>
              <a:rPr lang="tr-TR" altLang="tr-TR" sz="2400" b="1">
                <a:cs typeface="Arial" panose="020B0604020202020204" pitchFamily="34" charset="0"/>
              </a:rPr>
              <a:t>t</a:t>
            </a:r>
            <a:r>
              <a:rPr lang="tr-TR" altLang="tr-TR" sz="2400" b="1" baseline="-25000">
                <a:cs typeface="Arial" panose="020B0604020202020204" pitchFamily="34" charset="0"/>
              </a:rPr>
              <a:t>1 </a:t>
            </a:r>
            <a:r>
              <a:rPr lang="tr-TR" altLang="tr-TR" sz="2400">
                <a:cs typeface="Arial" panose="020B0604020202020204" pitchFamily="34" charset="0"/>
              </a:rPr>
              <a:t>=</a:t>
            </a:r>
            <a:r>
              <a:rPr lang="tr-TR" altLang="tr-TR" sz="2400" b="1">
                <a:cs typeface="Arial" panose="020B0604020202020204" pitchFamily="34" charset="0"/>
              </a:rPr>
              <a:t> a,</a:t>
            </a:r>
            <a:r>
              <a:rPr lang="tr-TR" altLang="tr-TR" sz="2400" baseline="-25000">
                <a:cs typeface="Arial" panose="020B0604020202020204" pitchFamily="34" charset="0"/>
              </a:rPr>
              <a:t> </a:t>
            </a:r>
            <a:r>
              <a:rPr lang="tr-TR" altLang="tr-TR" sz="2400" b="1">
                <a:cs typeface="Arial" panose="020B0604020202020204" pitchFamily="34" charset="0"/>
              </a:rPr>
              <a:t>t</a:t>
            </a:r>
            <a:r>
              <a:rPr lang="tr-TR" altLang="tr-TR" sz="2400" b="1" baseline="-25000">
                <a:cs typeface="Arial" panose="020B0604020202020204" pitchFamily="34" charset="0"/>
              </a:rPr>
              <a:t>2 </a:t>
            </a:r>
            <a:r>
              <a:rPr lang="tr-TR" altLang="tr-TR" sz="2400">
                <a:cs typeface="Arial" panose="020B0604020202020204" pitchFamily="34" charset="0"/>
              </a:rPr>
              <a:t>=</a:t>
            </a:r>
            <a:r>
              <a:rPr lang="tr-TR" altLang="tr-TR" sz="2400" b="1">
                <a:cs typeface="Arial" panose="020B0604020202020204" pitchFamily="34" charset="0"/>
              </a:rPr>
              <a:t> b,</a:t>
            </a:r>
            <a:r>
              <a:rPr lang="tr-TR" altLang="tr-TR" sz="2400" b="1" baseline="-25000">
                <a:cs typeface="Arial" panose="020B0604020202020204" pitchFamily="34" charset="0"/>
              </a:rPr>
              <a:t> </a:t>
            </a:r>
            <a:r>
              <a:rPr lang="tr-TR" altLang="tr-TR" sz="2400" b="1">
                <a:cs typeface="Arial" panose="020B0604020202020204" pitchFamily="34" charset="0"/>
              </a:rPr>
              <a:t>t</a:t>
            </a:r>
            <a:r>
              <a:rPr lang="tr-TR" altLang="tr-TR" sz="2400" b="1" baseline="-25000">
                <a:cs typeface="Arial" panose="020B0604020202020204" pitchFamily="34" charset="0"/>
              </a:rPr>
              <a:t>3</a:t>
            </a:r>
            <a:r>
              <a:rPr lang="tr-TR" altLang="tr-TR" sz="2400" b="1">
                <a:cs typeface="Arial" panose="020B0604020202020204" pitchFamily="34" charset="0"/>
              </a:rPr>
              <a:t>= c</a:t>
            </a:r>
            <a:r>
              <a:rPr lang="tr-TR" altLang="tr-TR" sz="2400" b="1" baseline="-25000">
                <a:cs typeface="Arial" panose="020B0604020202020204" pitchFamily="34" charset="0"/>
              </a:rPr>
              <a:t> </a:t>
            </a:r>
            <a:r>
              <a:rPr lang="tr-TR" altLang="tr-TR" sz="2400">
                <a:cs typeface="Arial" panose="020B0604020202020204" pitchFamily="34" charset="0"/>
              </a:rPr>
              <a:t>ötelemeleri birim hücre ya da örgü parametreleri olsun. ABCD düzlemsel örgü b ötelemesi ile A’B’C’D’ ye gelir. Düzlemsel örgünün noktaları </a:t>
            </a:r>
            <a:r>
              <a:rPr lang="tr-TR" altLang="tr-TR" sz="2400" b="1">
                <a:cs typeface="Arial" panose="020B0604020202020204" pitchFamily="34" charset="0"/>
              </a:rPr>
              <a:t>b</a:t>
            </a:r>
            <a:r>
              <a:rPr lang="tr-TR" altLang="tr-TR" sz="2400">
                <a:cs typeface="Arial" panose="020B0604020202020204" pitchFamily="34" charset="0"/>
              </a:rPr>
              <a:t> kadar yukarı kayar. </a:t>
            </a:r>
            <a:r>
              <a:rPr lang="tr-TR" altLang="tr-TR" sz="2400" b="1">
                <a:cs typeface="Arial" panose="020B0604020202020204" pitchFamily="34" charset="0"/>
              </a:rPr>
              <a:t>b</a:t>
            </a:r>
            <a:r>
              <a:rPr lang="tr-TR" altLang="tr-TR" sz="2400">
                <a:cs typeface="Arial" panose="020B0604020202020204" pitchFamily="34" charset="0"/>
              </a:rPr>
              <a:t> bir çok kez uygulanarak uzay örgünün tamamı elde edilir.  </a:t>
            </a:r>
            <a:endParaRPr lang="tr-TR" altLang="tr-TR" sz="2400"/>
          </a:p>
        </p:txBody>
      </p:sp>
      <p:sp>
        <p:nvSpPr>
          <p:cNvPr id="59396" name="Rectangle 4" descr="Rectangle: Click to edit Master text styles&#10;Second level&#10;Third level&#10;Fourth level&#10;Fifth level"/>
          <p:cNvSpPr>
            <a:spLocks noGrp="1" noChangeArrowheads="1"/>
          </p:cNvSpPr>
          <p:nvPr>
            <p:ph type="body" sz="half" idx="2"/>
          </p:nvPr>
        </p:nvSpPr>
        <p:spPr/>
        <p:txBody>
          <a:bodyPr/>
          <a:lstStyle/>
          <a:p>
            <a:pPr>
              <a:buFont typeface="Wingdings" panose="05000000000000000000" pitchFamily="2" charset="2"/>
              <a:buNone/>
            </a:pPr>
            <a:r>
              <a:rPr lang="tr-TR" altLang="tr-TR" sz="2400"/>
              <a:t>   </a:t>
            </a:r>
          </a:p>
          <a:p>
            <a:pPr>
              <a:buFont typeface="Wingdings" panose="05000000000000000000" pitchFamily="2" charset="2"/>
              <a:buNone/>
            </a:pPr>
            <a:r>
              <a:rPr lang="tr-TR" altLang="tr-TR" sz="2400"/>
              <a:t>            A’                   D’</a:t>
            </a:r>
          </a:p>
          <a:p>
            <a:pPr>
              <a:buFont typeface="Wingdings" panose="05000000000000000000" pitchFamily="2" charset="2"/>
              <a:buNone/>
            </a:pPr>
            <a:r>
              <a:rPr lang="tr-TR" altLang="tr-TR" sz="2400"/>
              <a:t>               </a:t>
            </a:r>
            <a:r>
              <a:rPr lang="tr-TR" altLang="tr-TR" sz="2400" b="1"/>
              <a:t>b</a:t>
            </a:r>
          </a:p>
          <a:p>
            <a:pPr>
              <a:buFont typeface="Wingdings" panose="05000000000000000000" pitchFamily="2" charset="2"/>
              <a:buNone/>
            </a:pPr>
            <a:r>
              <a:rPr lang="tr-TR" altLang="tr-TR" sz="2400" b="1"/>
              <a:t> </a:t>
            </a:r>
            <a:r>
              <a:rPr lang="tr-TR" altLang="tr-TR" sz="2400"/>
              <a:t>B’                      C’</a:t>
            </a:r>
          </a:p>
          <a:p>
            <a:pPr>
              <a:buFont typeface="Wingdings" panose="05000000000000000000" pitchFamily="2" charset="2"/>
              <a:buNone/>
            </a:pPr>
            <a:r>
              <a:rPr lang="tr-TR" altLang="tr-TR" sz="2400" b="1"/>
              <a:t>            </a:t>
            </a:r>
            <a:r>
              <a:rPr lang="tr-TR" altLang="tr-TR" sz="2400"/>
              <a:t>A             </a:t>
            </a:r>
            <a:r>
              <a:rPr lang="tr-TR" altLang="tr-TR" sz="2400" b="1"/>
              <a:t>c</a:t>
            </a:r>
            <a:r>
              <a:rPr lang="tr-TR" altLang="tr-TR" sz="2400"/>
              <a:t>      D</a:t>
            </a:r>
          </a:p>
          <a:p>
            <a:pPr>
              <a:buFont typeface="Wingdings" panose="05000000000000000000" pitchFamily="2" charset="2"/>
              <a:buNone/>
            </a:pPr>
            <a:r>
              <a:rPr lang="tr-TR" altLang="tr-TR" sz="2400" b="1"/>
              <a:t>          a</a:t>
            </a:r>
          </a:p>
          <a:p>
            <a:pPr>
              <a:buFont typeface="Wingdings" panose="05000000000000000000" pitchFamily="2" charset="2"/>
              <a:buNone/>
            </a:pPr>
            <a:r>
              <a:rPr lang="tr-TR" altLang="tr-TR" sz="2400" b="1"/>
              <a:t>     </a:t>
            </a:r>
            <a:r>
              <a:rPr lang="tr-TR" altLang="tr-TR" sz="2400"/>
              <a:t>B                  C</a:t>
            </a:r>
          </a:p>
          <a:p>
            <a:endParaRPr lang="tr-TR" altLang="tr-TR"/>
          </a:p>
        </p:txBody>
      </p:sp>
      <p:sp>
        <p:nvSpPr>
          <p:cNvPr id="59397" name="Line 5"/>
          <p:cNvSpPr>
            <a:spLocks noChangeShapeType="1"/>
          </p:cNvSpPr>
          <p:nvPr/>
        </p:nvSpPr>
        <p:spPr bwMode="auto">
          <a:xfrm>
            <a:off x="6851650" y="3433764"/>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398" name="Line 6"/>
          <p:cNvSpPr>
            <a:spLocks noChangeShapeType="1"/>
          </p:cNvSpPr>
          <p:nvPr/>
        </p:nvSpPr>
        <p:spPr bwMode="auto">
          <a:xfrm flipV="1">
            <a:off x="6851651" y="2857501"/>
            <a:ext cx="936625"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399" name="Line 7"/>
          <p:cNvSpPr>
            <a:spLocks noChangeShapeType="1"/>
          </p:cNvSpPr>
          <p:nvPr/>
        </p:nvSpPr>
        <p:spPr bwMode="auto">
          <a:xfrm>
            <a:off x="7788275" y="2857500"/>
            <a:ext cx="1727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0" name="Line 8"/>
          <p:cNvSpPr>
            <a:spLocks noChangeShapeType="1"/>
          </p:cNvSpPr>
          <p:nvPr/>
        </p:nvSpPr>
        <p:spPr bwMode="auto">
          <a:xfrm flipH="1">
            <a:off x="8724901" y="2857501"/>
            <a:ext cx="792163"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1" name="Line 9"/>
          <p:cNvSpPr>
            <a:spLocks noChangeShapeType="1"/>
          </p:cNvSpPr>
          <p:nvPr/>
        </p:nvSpPr>
        <p:spPr bwMode="auto">
          <a:xfrm>
            <a:off x="8724900" y="3433763"/>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2" name="Line 10"/>
          <p:cNvSpPr>
            <a:spLocks noChangeShapeType="1"/>
          </p:cNvSpPr>
          <p:nvPr/>
        </p:nvSpPr>
        <p:spPr bwMode="auto">
          <a:xfrm>
            <a:off x="6851650" y="4586288"/>
            <a:ext cx="1873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3" name="Line 11"/>
          <p:cNvSpPr>
            <a:spLocks noChangeShapeType="1"/>
          </p:cNvSpPr>
          <p:nvPr/>
        </p:nvSpPr>
        <p:spPr bwMode="auto">
          <a:xfrm>
            <a:off x="8724900" y="3433764"/>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4" name="Line 12"/>
          <p:cNvSpPr>
            <a:spLocks noChangeShapeType="1"/>
          </p:cNvSpPr>
          <p:nvPr/>
        </p:nvSpPr>
        <p:spPr bwMode="auto">
          <a:xfrm>
            <a:off x="6851650" y="3433763"/>
            <a:ext cx="18732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5" name="Line 13"/>
          <p:cNvSpPr>
            <a:spLocks noChangeShapeType="1"/>
          </p:cNvSpPr>
          <p:nvPr/>
        </p:nvSpPr>
        <p:spPr bwMode="auto">
          <a:xfrm flipV="1">
            <a:off x="8724901" y="3938589"/>
            <a:ext cx="792163" cy="649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6" name="Line 14"/>
          <p:cNvSpPr>
            <a:spLocks noChangeShapeType="1"/>
          </p:cNvSpPr>
          <p:nvPr/>
        </p:nvSpPr>
        <p:spPr bwMode="auto">
          <a:xfrm flipH="1">
            <a:off x="9517063" y="2857501"/>
            <a:ext cx="0" cy="11525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7" name="Line 15"/>
          <p:cNvSpPr>
            <a:spLocks noChangeShapeType="1"/>
          </p:cNvSpPr>
          <p:nvPr/>
        </p:nvSpPr>
        <p:spPr bwMode="auto">
          <a:xfrm flipV="1">
            <a:off x="6851650" y="2713039"/>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8" name="Line 16"/>
          <p:cNvSpPr>
            <a:spLocks noChangeShapeType="1"/>
          </p:cNvSpPr>
          <p:nvPr/>
        </p:nvSpPr>
        <p:spPr bwMode="auto">
          <a:xfrm flipV="1">
            <a:off x="7788275" y="2281238"/>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09" name="Line 17"/>
          <p:cNvSpPr>
            <a:spLocks noChangeShapeType="1"/>
          </p:cNvSpPr>
          <p:nvPr/>
        </p:nvSpPr>
        <p:spPr bwMode="auto">
          <a:xfrm flipV="1">
            <a:off x="9517063" y="2281238"/>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0" name="Line 18"/>
          <p:cNvSpPr>
            <a:spLocks noChangeShapeType="1"/>
          </p:cNvSpPr>
          <p:nvPr/>
        </p:nvSpPr>
        <p:spPr bwMode="auto">
          <a:xfrm flipV="1">
            <a:off x="7356475" y="25701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1" name="Line 19"/>
          <p:cNvSpPr>
            <a:spLocks noChangeShapeType="1"/>
          </p:cNvSpPr>
          <p:nvPr/>
        </p:nvSpPr>
        <p:spPr bwMode="auto">
          <a:xfrm flipV="1">
            <a:off x="8724900" y="2713039"/>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2" name="Line 20"/>
          <p:cNvSpPr>
            <a:spLocks noChangeShapeType="1"/>
          </p:cNvSpPr>
          <p:nvPr/>
        </p:nvSpPr>
        <p:spPr bwMode="auto">
          <a:xfrm flipV="1">
            <a:off x="9156700" y="2425700"/>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3" name="Line 21"/>
          <p:cNvSpPr>
            <a:spLocks noChangeShapeType="1"/>
          </p:cNvSpPr>
          <p:nvPr/>
        </p:nvSpPr>
        <p:spPr bwMode="auto">
          <a:xfrm>
            <a:off x="7788275" y="2857500"/>
            <a:ext cx="0" cy="10810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4" name="Line 22"/>
          <p:cNvSpPr>
            <a:spLocks noChangeShapeType="1"/>
          </p:cNvSpPr>
          <p:nvPr/>
        </p:nvSpPr>
        <p:spPr bwMode="auto">
          <a:xfrm flipH="1">
            <a:off x="6851651" y="3938588"/>
            <a:ext cx="936625"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5" name="Line 23"/>
          <p:cNvSpPr>
            <a:spLocks noChangeShapeType="1"/>
          </p:cNvSpPr>
          <p:nvPr/>
        </p:nvSpPr>
        <p:spPr bwMode="auto">
          <a:xfrm flipH="1" flipV="1">
            <a:off x="7788275" y="3938588"/>
            <a:ext cx="172878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6" name="Line 24"/>
          <p:cNvSpPr>
            <a:spLocks noChangeShapeType="1"/>
          </p:cNvSpPr>
          <p:nvPr/>
        </p:nvSpPr>
        <p:spPr bwMode="auto">
          <a:xfrm flipV="1">
            <a:off x="7859713" y="3938588"/>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7" name="Line 25"/>
          <p:cNvSpPr>
            <a:spLocks noChangeShapeType="1"/>
          </p:cNvSpPr>
          <p:nvPr/>
        </p:nvSpPr>
        <p:spPr bwMode="auto">
          <a:xfrm flipV="1">
            <a:off x="8220075" y="2425700"/>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8" name="Line 26"/>
          <p:cNvSpPr>
            <a:spLocks noChangeShapeType="1"/>
          </p:cNvSpPr>
          <p:nvPr/>
        </p:nvSpPr>
        <p:spPr bwMode="auto">
          <a:xfrm flipV="1">
            <a:off x="8220075" y="3578225"/>
            <a:ext cx="0" cy="649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19" name="Line 27"/>
          <p:cNvSpPr>
            <a:spLocks noChangeShapeType="1"/>
          </p:cNvSpPr>
          <p:nvPr/>
        </p:nvSpPr>
        <p:spPr bwMode="auto">
          <a:xfrm flipV="1">
            <a:off x="8509000" y="3289300"/>
            <a:ext cx="0" cy="6492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59420" name="Oval 28"/>
          <p:cNvSpPr>
            <a:spLocks noChangeArrowheads="1"/>
          </p:cNvSpPr>
          <p:nvPr/>
        </p:nvSpPr>
        <p:spPr bwMode="auto">
          <a:xfrm>
            <a:off x="7716839" y="3865564"/>
            <a:ext cx="287337"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1" name="Oval 29"/>
          <p:cNvSpPr>
            <a:spLocks noChangeArrowheads="1"/>
          </p:cNvSpPr>
          <p:nvPr/>
        </p:nvSpPr>
        <p:spPr bwMode="auto">
          <a:xfrm>
            <a:off x="8075614" y="3578225"/>
            <a:ext cx="28733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2" name="Oval 30"/>
          <p:cNvSpPr>
            <a:spLocks noChangeArrowheads="1"/>
          </p:cNvSpPr>
          <p:nvPr/>
        </p:nvSpPr>
        <p:spPr bwMode="auto">
          <a:xfrm>
            <a:off x="8364539" y="3289300"/>
            <a:ext cx="28733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3" name="Oval 31"/>
          <p:cNvSpPr>
            <a:spLocks noChangeArrowheads="1"/>
          </p:cNvSpPr>
          <p:nvPr/>
        </p:nvSpPr>
        <p:spPr bwMode="auto">
          <a:xfrm>
            <a:off x="8580439" y="2641600"/>
            <a:ext cx="28733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4" name="Oval 32"/>
          <p:cNvSpPr>
            <a:spLocks noChangeArrowheads="1"/>
          </p:cNvSpPr>
          <p:nvPr/>
        </p:nvSpPr>
        <p:spPr bwMode="auto">
          <a:xfrm>
            <a:off x="9012239" y="2354264"/>
            <a:ext cx="287337"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5" name="Oval 33"/>
          <p:cNvSpPr>
            <a:spLocks noChangeArrowheads="1"/>
          </p:cNvSpPr>
          <p:nvPr/>
        </p:nvSpPr>
        <p:spPr bwMode="auto">
          <a:xfrm>
            <a:off x="9372600" y="2209800"/>
            <a:ext cx="287338"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6" name="Oval 34"/>
          <p:cNvSpPr>
            <a:spLocks noChangeArrowheads="1"/>
          </p:cNvSpPr>
          <p:nvPr/>
        </p:nvSpPr>
        <p:spPr bwMode="auto">
          <a:xfrm>
            <a:off x="8075614" y="2354264"/>
            <a:ext cx="287337"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7" name="Oval 35"/>
          <p:cNvSpPr>
            <a:spLocks noChangeArrowheads="1"/>
          </p:cNvSpPr>
          <p:nvPr/>
        </p:nvSpPr>
        <p:spPr bwMode="auto">
          <a:xfrm>
            <a:off x="7212014" y="2425700"/>
            <a:ext cx="28733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8" name="Oval 36"/>
          <p:cNvSpPr>
            <a:spLocks noChangeArrowheads="1"/>
          </p:cNvSpPr>
          <p:nvPr/>
        </p:nvSpPr>
        <p:spPr bwMode="auto">
          <a:xfrm>
            <a:off x="7643814" y="2209800"/>
            <a:ext cx="28733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29" name="Oval 37"/>
          <p:cNvSpPr>
            <a:spLocks noChangeArrowheads="1"/>
          </p:cNvSpPr>
          <p:nvPr/>
        </p:nvSpPr>
        <p:spPr bwMode="auto">
          <a:xfrm>
            <a:off x="6750050" y="2671764"/>
            <a:ext cx="287338"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0" name="Oval 38"/>
          <p:cNvSpPr>
            <a:spLocks noChangeArrowheads="1"/>
          </p:cNvSpPr>
          <p:nvPr/>
        </p:nvSpPr>
        <p:spPr bwMode="auto">
          <a:xfrm>
            <a:off x="6780213" y="33623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1" name="Oval 39"/>
          <p:cNvSpPr>
            <a:spLocks noChangeArrowheads="1"/>
          </p:cNvSpPr>
          <p:nvPr/>
        </p:nvSpPr>
        <p:spPr bwMode="auto">
          <a:xfrm>
            <a:off x="8651876" y="4513264"/>
            <a:ext cx="144463" cy="142875"/>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2" name="Oval 40"/>
          <p:cNvSpPr>
            <a:spLocks noChangeArrowheads="1"/>
          </p:cNvSpPr>
          <p:nvPr/>
        </p:nvSpPr>
        <p:spPr bwMode="auto">
          <a:xfrm>
            <a:off x="9444038" y="3865563"/>
            <a:ext cx="144462" cy="144462"/>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3" name="Oval 41"/>
          <p:cNvSpPr>
            <a:spLocks noChangeArrowheads="1"/>
          </p:cNvSpPr>
          <p:nvPr/>
        </p:nvSpPr>
        <p:spPr bwMode="auto">
          <a:xfrm>
            <a:off x="6780213" y="45132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4" name="Oval 42"/>
          <p:cNvSpPr>
            <a:spLocks noChangeArrowheads="1"/>
          </p:cNvSpPr>
          <p:nvPr/>
        </p:nvSpPr>
        <p:spPr bwMode="auto">
          <a:xfrm>
            <a:off x="8651876" y="33623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5" name="Oval 43"/>
          <p:cNvSpPr>
            <a:spLocks noChangeArrowheads="1"/>
          </p:cNvSpPr>
          <p:nvPr/>
        </p:nvSpPr>
        <p:spPr bwMode="auto">
          <a:xfrm>
            <a:off x="9444038" y="27860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59436" name="Oval 44"/>
          <p:cNvSpPr>
            <a:spLocks noChangeArrowheads="1"/>
          </p:cNvSpPr>
          <p:nvPr/>
        </p:nvSpPr>
        <p:spPr bwMode="auto">
          <a:xfrm>
            <a:off x="7716838" y="27860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416906524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Slayt Numarası Yer Tutucusu 4"/>
          <p:cNvSpPr>
            <a:spLocks noGrp="1"/>
          </p:cNvSpPr>
          <p:nvPr>
            <p:ph type="sldNum" sz="quarter" idx="12"/>
          </p:nvPr>
        </p:nvSpPr>
        <p:spPr/>
        <p:txBody>
          <a:bodyPr/>
          <a:lstStyle/>
          <a:p>
            <a:fld id="{DDF13377-6994-468C-BF0B-08AA39932690}" type="slidenum">
              <a:rPr lang="tr-TR" altLang="tr-TR"/>
              <a:pPr/>
              <a:t>21</a:t>
            </a:fld>
            <a:endParaRPr lang="tr-TR" altLang="tr-TR"/>
          </a:p>
        </p:txBody>
      </p:sp>
      <p:sp>
        <p:nvSpPr>
          <p:cNvPr id="60418" name="Rectangle 2"/>
          <p:cNvSpPr>
            <a:spLocks noGrp="1" noChangeArrowheads="1"/>
          </p:cNvSpPr>
          <p:nvPr>
            <p:ph type="title"/>
          </p:nvPr>
        </p:nvSpPr>
        <p:spPr/>
        <p:txBody>
          <a:bodyPr/>
          <a:lstStyle/>
          <a:p>
            <a:r>
              <a:rPr lang="tr-TR" altLang="tr-TR"/>
              <a:t>  </a:t>
            </a:r>
          </a:p>
        </p:txBody>
      </p:sp>
      <p:sp>
        <p:nvSpPr>
          <p:cNvPr id="60419" name="Rectangle 3" descr="Rectangle: Click to edit Master text styles&#10;Second level&#10;Third level&#10;Fourth level&#10;Fifth level"/>
          <p:cNvSpPr>
            <a:spLocks noGrp="1" noChangeArrowheads="1"/>
          </p:cNvSpPr>
          <p:nvPr>
            <p:ph type="body" idx="4294967295"/>
          </p:nvPr>
        </p:nvSpPr>
        <p:spPr>
          <a:xfrm>
            <a:off x="2895600" y="1905000"/>
            <a:ext cx="7772400" cy="2133600"/>
          </a:xfrm>
        </p:spPr>
        <p:txBody>
          <a:bodyPr>
            <a:normAutofit lnSpcReduction="10000"/>
          </a:bodyPr>
          <a:lstStyle/>
          <a:p>
            <a:pPr>
              <a:lnSpc>
                <a:spcPct val="80000"/>
              </a:lnSpc>
            </a:pPr>
            <a:r>
              <a:rPr lang="tr-TR" altLang="tr-TR" sz="2400" b="1">
                <a:cs typeface="Arial" panose="020B0604020202020204" pitchFamily="34" charset="0"/>
              </a:rPr>
              <a:t>t</a:t>
            </a:r>
            <a:r>
              <a:rPr lang="tr-TR" altLang="tr-TR" sz="2400" b="1" baseline="-25000">
                <a:cs typeface="Arial" panose="020B0604020202020204" pitchFamily="34" charset="0"/>
              </a:rPr>
              <a:t>3</a:t>
            </a:r>
            <a:r>
              <a:rPr lang="tr-TR" altLang="tr-TR" sz="2400"/>
              <a:t> ötelemesi öyle seçilmelidir ki ucu daima bir dönme ekseni üzerinde kalsın. Bir olasılık olarak </a:t>
            </a:r>
            <a:r>
              <a:rPr lang="tr-TR" altLang="tr-TR" sz="2400" b="1">
                <a:cs typeface="Arial" panose="020B0604020202020204" pitchFamily="34" charset="0"/>
              </a:rPr>
              <a:t>t</a:t>
            </a:r>
            <a:r>
              <a:rPr lang="tr-TR" altLang="tr-TR" sz="2400" b="1" baseline="-25000">
                <a:cs typeface="Arial" panose="020B0604020202020204" pitchFamily="34" charset="0"/>
              </a:rPr>
              <a:t>3</a:t>
            </a:r>
            <a:r>
              <a:rPr lang="tr-TR" altLang="tr-TR" sz="2400"/>
              <a:t>=</a:t>
            </a:r>
            <a:r>
              <a:rPr lang="tr-TR" altLang="tr-TR" sz="2400" u="sng"/>
              <a:t>a+b</a:t>
            </a:r>
            <a:r>
              <a:rPr lang="tr-TR" altLang="tr-TR" sz="2400"/>
              <a:t> alalım. Bu takdirde;                                     2</a:t>
            </a:r>
          </a:p>
          <a:p>
            <a:pPr>
              <a:lnSpc>
                <a:spcPct val="80000"/>
              </a:lnSpc>
              <a:buFont typeface="Wingdings" panose="05000000000000000000" pitchFamily="2" charset="2"/>
              <a:buNone/>
            </a:pPr>
            <a:r>
              <a:rPr lang="tr-TR" altLang="tr-TR" sz="2400"/>
              <a:t>                                 </a:t>
            </a:r>
          </a:p>
          <a:p>
            <a:pPr>
              <a:lnSpc>
                <a:spcPct val="80000"/>
              </a:lnSpc>
              <a:buFont typeface="Wingdings" panose="05000000000000000000" pitchFamily="2" charset="2"/>
              <a:buNone/>
            </a:pPr>
            <a:r>
              <a:rPr lang="tr-TR" altLang="tr-TR" sz="2400">
                <a:cs typeface="Arial" panose="020B0604020202020204" pitchFamily="34" charset="0"/>
              </a:rPr>
              <a:t>A</a:t>
            </a:r>
            <a:r>
              <a:rPr lang="tr-TR" altLang="tr-TR" sz="2400" baseline="-25000">
                <a:cs typeface="Arial" panose="020B0604020202020204" pitchFamily="34" charset="0"/>
              </a:rPr>
              <a:t>1        </a:t>
            </a:r>
            <a:r>
              <a:rPr lang="tr-TR" altLang="tr-TR" sz="2400">
                <a:cs typeface="Arial" panose="020B0604020202020204" pitchFamily="34" charset="0"/>
              </a:rPr>
              <a:t>A’</a:t>
            </a:r>
            <a:r>
              <a:rPr lang="tr-TR" altLang="tr-TR" sz="2400" baseline="-25000">
                <a:cs typeface="Arial" panose="020B0604020202020204" pitchFamily="34" charset="0"/>
              </a:rPr>
              <a:t>1        </a:t>
            </a:r>
            <a:r>
              <a:rPr lang="tr-TR" altLang="tr-TR" sz="2400">
                <a:cs typeface="Arial" panose="020B0604020202020204" pitchFamily="34" charset="0"/>
              </a:rPr>
              <a:t>A</a:t>
            </a:r>
            <a:r>
              <a:rPr lang="tr-TR" altLang="tr-TR" sz="2400" baseline="-25000">
                <a:cs typeface="Arial" panose="020B0604020202020204" pitchFamily="34" charset="0"/>
              </a:rPr>
              <a:t>2        </a:t>
            </a:r>
            <a:r>
              <a:rPr lang="tr-TR" altLang="tr-TR" sz="2400">
                <a:cs typeface="Arial" panose="020B0604020202020204" pitchFamily="34" charset="0"/>
              </a:rPr>
              <a:t>A’</a:t>
            </a:r>
            <a:r>
              <a:rPr lang="tr-TR" altLang="tr-TR" sz="2400" baseline="-25000">
                <a:cs typeface="Arial" panose="020B0604020202020204" pitchFamily="34" charset="0"/>
              </a:rPr>
              <a:t>2         </a:t>
            </a:r>
            <a:r>
              <a:rPr lang="tr-TR" altLang="tr-TR" sz="2400">
                <a:cs typeface="Arial" panose="020B0604020202020204" pitchFamily="34" charset="0"/>
              </a:rPr>
              <a:t>A</a:t>
            </a:r>
            <a:r>
              <a:rPr lang="tr-TR" altLang="tr-TR" sz="2400" baseline="-25000">
                <a:cs typeface="Arial" panose="020B0604020202020204" pitchFamily="34" charset="0"/>
              </a:rPr>
              <a:t>3        </a:t>
            </a:r>
            <a:r>
              <a:rPr lang="tr-TR" altLang="tr-TR" sz="2400">
                <a:cs typeface="Arial" panose="020B0604020202020204" pitchFamily="34" charset="0"/>
              </a:rPr>
              <a:t>A’</a:t>
            </a:r>
            <a:r>
              <a:rPr lang="tr-TR" altLang="tr-TR" sz="2400" baseline="-25000">
                <a:cs typeface="Arial" panose="020B0604020202020204" pitchFamily="34" charset="0"/>
              </a:rPr>
              <a:t>3           </a:t>
            </a:r>
            <a:r>
              <a:rPr lang="tr-TR" altLang="tr-TR" sz="2400">
                <a:cs typeface="Arial" panose="020B0604020202020204" pitchFamily="34" charset="0"/>
              </a:rPr>
              <a:t>A</a:t>
            </a:r>
            <a:r>
              <a:rPr lang="tr-TR" altLang="tr-TR" sz="2400" baseline="-25000">
                <a:cs typeface="Arial" panose="020B0604020202020204" pitchFamily="34" charset="0"/>
              </a:rPr>
              <a:t>4        </a:t>
            </a:r>
            <a:r>
              <a:rPr lang="tr-TR" altLang="tr-TR" sz="2400">
                <a:cs typeface="Arial" panose="020B0604020202020204" pitchFamily="34" charset="0"/>
              </a:rPr>
              <a:t>A’</a:t>
            </a:r>
            <a:r>
              <a:rPr lang="tr-TR" altLang="tr-TR" sz="2400" baseline="-25000">
                <a:cs typeface="Arial" panose="020B0604020202020204" pitchFamily="34" charset="0"/>
              </a:rPr>
              <a:t>4  </a:t>
            </a:r>
            <a:r>
              <a:rPr lang="tr-TR" altLang="tr-TR" sz="2400">
                <a:cs typeface="Arial" panose="020B0604020202020204" pitchFamily="34" charset="0"/>
              </a:rPr>
              <a:t>,vb.</a:t>
            </a:r>
            <a:endParaRPr lang="tr-TR" altLang="tr-TR" sz="2400" baseline="-25000">
              <a:cs typeface="Arial" panose="020B0604020202020204" pitchFamily="34" charset="0"/>
            </a:endParaRPr>
          </a:p>
          <a:p>
            <a:pPr>
              <a:lnSpc>
                <a:spcPct val="80000"/>
              </a:lnSpc>
              <a:buFont typeface="Wingdings" panose="05000000000000000000" pitchFamily="2" charset="2"/>
              <a:buNone/>
            </a:pPr>
            <a:r>
              <a:rPr lang="tr-TR" altLang="tr-TR" sz="2400">
                <a:cs typeface="Arial" panose="020B0604020202020204" pitchFamily="34" charset="0"/>
              </a:rPr>
              <a:t>B</a:t>
            </a:r>
            <a:r>
              <a:rPr lang="tr-TR" altLang="tr-TR" sz="2400" baseline="-25000">
                <a:cs typeface="Arial" panose="020B0604020202020204" pitchFamily="34" charset="0"/>
              </a:rPr>
              <a:t>1        </a:t>
            </a:r>
            <a:r>
              <a:rPr lang="tr-TR" altLang="tr-TR" sz="2400">
                <a:cs typeface="Arial" panose="020B0604020202020204" pitchFamily="34" charset="0"/>
              </a:rPr>
              <a:t>B’</a:t>
            </a:r>
            <a:r>
              <a:rPr lang="tr-TR" altLang="tr-TR" sz="2400" baseline="-25000">
                <a:cs typeface="Arial" panose="020B0604020202020204" pitchFamily="34" charset="0"/>
              </a:rPr>
              <a:t>1       </a:t>
            </a:r>
            <a:r>
              <a:rPr lang="tr-TR" altLang="tr-TR" sz="2400">
                <a:cs typeface="Arial" panose="020B0604020202020204" pitchFamily="34" charset="0"/>
              </a:rPr>
              <a:t>B</a:t>
            </a:r>
            <a:r>
              <a:rPr lang="tr-TR" altLang="tr-TR" sz="2400" baseline="-25000">
                <a:cs typeface="Arial" panose="020B0604020202020204" pitchFamily="34" charset="0"/>
              </a:rPr>
              <a:t>2</a:t>
            </a:r>
            <a:r>
              <a:rPr lang="tr-TR" altLang="tr-TR" sz="2400">
                <a:cs typeface="Arial" panose="020B0604020202020204" pitchFamily="34" charset="0"/>
              </a:rPr>
              <a:t>      B’</a:t>
            </a:r>
            <a:r>
              <a:rPr lang="tr-TR" altLang="tr-TR" sz="2400" baseline="-25000">
                <a:cs typeface="Arial" panose="020B0604020202020204" pitchFamily="34" charset="0"/>
              </a:rPr>
              <a:t>2       </a:t>
            </a:r>
            <a:r>
              <a:rPr lang="tr-TR" altLang="tr-TR" sz="2400">
                <a:cs typeface="Arial" panose="020B0604020202020204" pitchFamily="34" charset="0"/>
              </a:rPr>
              <a:t> B</a:t>
            </a:r>
            <a:r>
              <a:rPr lang="tr-TR" altLang="tr-TR" sz="2400" baseline="-25000">
                <a:cs typeface="Arial" panose="020B0604020202020204" pitchFamily="34" charset="0"/>
              </a:rPr>
              <a:t>3        </a:t>
            </a:r>
            <a:r>
              <a:rPr lang="tr-TR" altLang="tr-TR" sz="2400">
                <a:cs typeface="Arial" panose="020B0604020202020204" pitchFamily="34" charset="0"/>
              </a:rPr>
              <a:t>B’</a:t>
            </a:r>
            <a:r>
              <a:rPr lang="tr-TR" altLang="tr-TR" sz="2400" baseline="-25000">
                <a:cs typeface="Arial" panose="020B0604020202020204" pitchFamily="34" charset="0"/>
              </a:rPr>
              <a:t>3           </a:t>
            </a:r>
            <a:r>
              <a:rPr lang="tr-TR" altLang="tr-TR" sz="2400">
                <a:cs typeface="Arial" panose="020B0604020202020204" pitchFamily="34" charset="0"/>
              </a:rPr>
              <a:t>B</a:t>
            </a:r>
            <a:r>
              <a:rPr lang="tr-TR" altLang="tr-TR" sz="2400" baseline="-25000">
                <a:cs typeface="Arial" panose="020B0604020202020204" pitchFamily="34" charset="0"/>
              </a:rPr>
              <a:t>4        </a:t>
            </a:r>
            <a:r>
              <a:rPr lang="tr-TR" altLang="tr-TR" sz="2400">
                <a:cs typeface="Arial" panose="020B0604020202020204" pitchFamily="34" charset="0"/>
              </a:rPr>
              <a:t>B’</a:t>
            </a:r>
            <a:r>
              <a:rPr lang="tr-TR" altLang="tr-TR" sz="2400" baseline="-25000">
                <a:cs typeface="Arial" panose="020B0604020202020204" pitchFamily="34" charset="0"/>
              </a:rPr>
              <a:t>4 </a:t>
            </a:r>
            <a:r>
              <a:rPr lang="tr-TR" altLang="tr-TR" sz="2400">
                <a:cs typeface="Arial" panose="020B0604020202020204" pitchFamily="34" charset="0"/>
              </a:rPr>
              <a:t> ,vb.</a:t>
            </a:r>
          </a:p>
        </p:txBody>
      </p:sp>
      <p:sp>
        <p:nvSpPr>
          <p:cNvPr id="60420" name="Line 4"/>
          <p:cNvSpPr>
            <a:spLocks noChangeShapeType="1"/>
          </p:cNvSpPr>
          <p:nvPr/>
        </p:nvSpPr>
        <p:spPr bwMode="auto">
          <a:xfrm>
            <a:off x="2424114" y="6165850"/>
            <a:ext cx="62642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1" name="Line 5"/>
          <p:cNvSpPr>
            <a:spLocks noChangeShapeType="1"/>
          </p:cNvSpPr>
          <p:nvPr/>
        </p:nvSpPr>
        <p:spPr bwMode="auto">
          <a:xfrm flipV="1">
            <a:off x="2424113" y="5445125"/>
            <a:ext cx="1223962"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2" name="Line 6"/>
          <p:cNvSpPr>
            <a:spLocks noChangeShapeType="1"/>
          </p:cNvSpPr>
          <p:nvPr/>
        </p:nvSpPr>
        <p:spPr bwMode="auto">
          <a:xfrm flipV="1">
            <a:off x="3648076" y="5445125"/>
            <a:ext cx="604837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3" name="Line 7"/>
          <p:cNvSpPr>
            <a:spLocks noChangeShapeType="1"/>
          </p:cNvSpPr>
          <p:nvPr/>
        </p:nvSpPr>
        <p:spPr bwMode="auto">
          <a:xfrm flipV="1">
            <a:off x="8688388" y="5445125"/>
            <a:ext cx="1008062"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4" name="Line 8"/>
          <p:cNvSpPr>
            <a:spLocks noChangeShapeType="1"/>
          </p:cNvSpPr>
          <p:nvPr/>
        </p:nvSpPr>
        <p:spPr bwMode="auto">
          <a:xfrm flipH="1">
            <a:off x="4511676" y="5445125"/>
            <a:ext cx="1223963"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5" name="Line 9"/>
          <p:cNvSpPr>
            <a:spLocks noChangeShapeType="1"/>
          </p:cNvSpPr>
          <p:nvPr/>
        </p:nvSpPr>
        <p:spPr bwMode="auto">
          <a:xfrm flipH="1">
            <a:off x="6527801" y="5445126"/>
            <a:ext cx="1152525"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6" name="Line 10"/>
          <p:cNvSpPr>
            <a:spLocks noChangeShapeType="1"/>
          </p:cNvSpPr>
          <p:nvPr/>
        </p:nvSpPr>
        <p:spPr bwMode="auto">
          <a:xfrm flipV="1">
            <a:off x="6527800" y="5229226"/>
            <a:ext cx="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7" name="Line 11"/>
          <p:cNvSpPr>
            <a:spLocks noChangeShapeType="1"/>
          </p:cNvSpPr>
          <p:nvPr/>
        </p:nvSpPr>
        <p:spPr bwMode="auto">
          <a:xfrm flipV="1">
            <a:off x="4511675" y="5229226"/>
            <a:ext cx="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8" name="Line 12"/>
          <p:cNvSpPr>
            <a:spLocks noChangeShapeType="1"/>
          </p:cNvSpPr>
          <p:nvPr/>
        </p:nvSpPr>
        <p:spPr bwMode="auto">
          <a:xfrm>
            <a:off x="4511676" y="5300663"/>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29" name="Line 13"/>
          <p:cNvSpPr>
            <a:spLocks noChangeShapeType="1"/>
          </p:cNvSpPr>
          <p:nvPr/>
        </p:nvSpPr>
        <p:spPr bwMode="auto">
          <a:xfrm flipV="1">
            <a:off x="5664200" y="4581525"/>
            <a:ext cx="0"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0" name="Line 14"/>
          <p:cNvSpPr>
            <a:spLocks noChangeShapeType="1"/>
          </p:cNvSpPr>
          <p:nvPr/>
        </p:nvSpPr>
        <p:spPr bwMode="auto">
          <a:xfrm flipV="1">
            <a:off x="7680325" y="4581525"/>
            <a:ext cx="0"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1" name="Line 15"/>
          <p:cNvSpPr>
            <a:spLocks noChangeShapeType="1"/>
          </p:cNvSpPr>
          <p:nvPr/>
        </p:nvSpPr>
        <p:spPr bwMode="auto">
          <a:xfrm flipH="1">
            <a:off x="5664201" y="4652963"/>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2" name="Line 16"/>
          <p:cNvSpPr>
            <a:spLocks noChangeShapeType="1"/>
          </p:cNvSpPr>
          <p:nvPr/>
        </p:nvSpPr>
        <p:spPr bwMode="auto">
          <a:xfrm flipH="1">
            <a:off x="6527801" y="4652963"/>
            <a:ext cx="1152525"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3" name="Line 17"/>
          <p:cNvSpPr>
            <a:spLocks noChangeShapeType="1"/>
          </p:cNvSpPr>
          <p:nvPr/>
        </p:nvSpPr>
        <p:spPr bwMode="auto">
          <a:xfrm flipH="1">
            <a:off x="4511676" y="4652963"/>
            <a:ext cx="1152525"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4" name="Line 18"/>
          <p:cNvSpPr>
            <a:spLocks noChangeShapeType="1"/>
          </p:cNvSpPr>
          <p:nvPr/>
        </p:nvSpPr>
        <p:spPr bwMode="auto">
          <a:xfrm flipV="1">
            <a:off x="3648075" y="4221163"/>
            <a:ext cx="0" cy="12239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5" name="Line 19"/>
          <p:cNvSpPr>
            <a:spLocks noChangeShapeType="1"/>
          </p:cNvSpPr>
          <p:nvPr/>
        </p:nvSpPr>
        <p:spPr bwMode="auto">
          <a:xfrm flipV="1">
            <a:off x="2424113" y="4724400"/>
            <a:ext cx="0" cy="1441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6" name="Line 20"/>
          <p:cNvSpPr>
            <a:spLocks noChangeShapeType="1"/>
          </p:cNvSpPr>
          <p:nvPr/>
        </p:nvSpPr>
        <p:spPr bwMode="auto">
          <a:xfrm flipV="1">
            <a:off x="9696450" y="4076701"/>
            <a:ext cx="0" cy="13684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7" name="Line 21"/>
          <p:cNvSpPr>
            <a:spLocks noChangeShapeType="1"/>
          </p:cNvSpPr>
          <p:nvPr/>
        </p:nvSpPr>
        <p:spPr bwMode="auto">
          <a:xfrm flipV="1">
            <a:off x="8688388" y="4724400"/>
            <a:ext cx="0" cy="14414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8" name="Line 22"/>
          <p:cNvSpPr>
            <a:spLocks noChangeShapeType="1"/>
          </p:cNvSpPr>
          <p:nvPr/>
        </p:nvSpPr>
        <p:spPr bwMode="auto">
          <a:xfrm flipV="1">
            <a:off x="5664200" y="4076701"/>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39" name="Line 23"/>
          <p:cNvSpPr>
            <a:spLocks noChangeShapeType="1"/>
          </p:cNvSpPr>
          <p:nvPr/>
        </p:nvSpPr>
        <p:spPr bwMode="auto">
          <a:xfrm flipV="1">
            <a:off x="7680325" y="40052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0" name="Line 24"/>
          <p:cNvSpPr>
            <a:spLocks noChangeShapeType="1"/>
          </p:cNvSpPr>
          <p:nvPr/>
        </p:nvSpPr>
        <p:spPr bwMode="auto">
          <a:xfrm flipV="1">
            <a:off x="4511675" y="4581525"/>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1" name="Line 25"/>
          <p:cNvSpPr>
            <a:spLocks noChangeShapeType="1"/>
          </p:cNvSpPr>
          <p:nvPr/>
        </p:nvSpPr>
        <p:spPr bwMode="auto">
          <a:xfrm flipV="1">
            <a:off x="6527800" y="46529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2" name="Line 26"/>
          <p:cNvSpPr>
            <a:spLocks noChangeShapeType="1"/>
          </p:cNvSpPr>
          <p:nvPr/>
        </p:nvSpPr>
        <p:spPr bwMode="auto">
          <a:xfrm flipV="1">
            <a:off x="8543925" y="4941889"/>
            <a:ext cx="0" cy="5032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3" name="Line 27"/>
          <p:cNvSpPr>
            <a:spLocks noChangeShapeType="1"/>
          </p:cNvSpPr>
          <p:nvPr/>
        </p:nvSpPr>
        <p:spPr bwMode="auto">
          <a:xfrm flipV="1">
            <a:off x="7680325" y="5661026"/>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4" name="Line 28"/>
          <p:cNvSpPr>
            <a:spLocks noChangeShapeType="1"/>
          </p:cNvSpPr>
          <p:nvPr/>
        </p:nvSpPr>
        <p:spPr bwMode="auto">
          <a:xfrm flipV="1">
            <a:off x="6672263" y="5013325"/>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5" name="Line 29"/>
          <p:cNvSpPr>
            <a:spLocks noChangeShapeType="1"/>
          </p:cNvSpPr>
          <p:nvPr/>
        </p:nvSpPr>
        <p:spPr bwMode="auto">
          <a:xfrm flipV="1">
            <a:off x="5519738" y="5734050"/>
            <a:ext cx="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6" name="Line 30"/>
          <p:cNvSpPr>
            <a:spLocks noChangeShapeType="1"/>
          </p:cNvSpPr>
          <p:nvPr/>
        </p:nvSpPr>
        <p:spPr bwMode="auto">
          <a:xfrm flipV="1">
            <a:off x="3503613" y="5661026"/>
            <a:ext cx="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7" name="Line 31"/>
          <p:cNvSpPr>
            <a:spLocks noChangeShapeType="1"/>
          </p:cNvSpPr>
          <p:nvPr/>
        </p:nvSpPr>
        <p:spPr bwMode="auto">
          <a:xfrm flipV="1">
            <a:off x="4656138" y="5084763"/>
            <a:ext cx="0" cy="3603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8" name="Line 32"/>
          <p:cNvSpPr>
            <a:spLocks noChangeShapeType="1"/>
          </p:cNvSpPr>
          <p:nvPr/>
        </p:nvSpPr>
        <p:spPr bwMode="auto">
          <a:xfrm flipV="1">
            <a:off x="3503613" y="5734050"/>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49" name="Line 33"/>
          <p:cNvSpPr>
            <a:spLocks noChangeShapeType="1"/>
          </p:cNvSpPr>
          <p:nvPr/>
        </p:nvSpPr>
        <p:spPr bwMode="auto">
          <a:xfrm flipV="1">
            <a:off x="2424113" y="5734050"/>
            <a:ext cx="107950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50" name="Line 34"/>
          <p:cNvSpPr>
            <a:spLocks noChangeShapeType="1"/>
          </p:cNvSpPr>
          <p:nvPr/>
        </p:nvSpPr>
        <p:spPr bwMode="auto">
          <a:xfrm>
            <a:off x="2424113" y="6165850"/>
            <a:ext cx="10795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51" name="Line 35"/>
          <p:cNvSpPr>
            <a:spLocks noChangeShapeType="1"/>
          </p:cNvSpPr>
          <p:nvPr/>
        </p:nvSpPr>
        <p:spPr bwMode="auto">
          <a:xfrm>
            <a:off x="3648076" y="5445125"/>
            <a:ext cx="10080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52" name="Line 36"/>
          <p:cNvSpPr>
            <a:spLocks noChangeShapeType="1"/>
          </p:cNvSpPr>
          <p:nvPr/>
        </p:nvSpPr>
        <p:spPr bwMode="auto">
          <a:xfrm flipV="1">
            <a:off x="3648075" y="4797425"/>
            <a:ext cx="0" cy="6477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0453" name="Oval 37"/>
          <p:cNvSpPr>
            <a:spLocks noChangeArrowheads="1"/>
          </p:cNvSpPr>
          <p:nvPr/>
        </p:nvSpPr>
        <p:spPr bwMode="auto">
          <a:xfrm>
            <a:off x="3575051" y="53736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54" name="Oval 38"/>
          <p:cNvSpPr>
            <a:spLocks noChangeArrowheads="1"/>
          </p:cNvSpPr>
          <p:nvPr/>
        </p:nvSpPr>
        <p:spPr bwMode="auto">
          <a:xfrm>
            <a:off x="2351088" y="60928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55" name="Oval 39"/>
          <p:cNvSpPr>
            <a:spLocks noChangeArrowheads="1"/>
          </p:cNvSpPr>
          <p:nvPr/>
        </p:nvSpPr>
        <p:spPr bwMode="auto">
          <a:xfrm>
            <a:off x="5591176" y="53736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56" name="Oval 40"/>
          <p:cNvSpPr>
            <a:spLocks noChangeArrowheads="1"/>
          </p:cNvSpPr>
          <p:nvPr/>
        </p:nvSpPr>
        <p:spPr bwMode="auto">
          <a:xfrm>
            <a:off x="4440238" y="52292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57" name="Oval 41"/>
          <p:cNvSpPr>
            <a:spLocks noChangeArrowheads="1"/>
          </p:cNvSpPr>
          <p:nvPr/>
        </p:nvSpPr>
        <p:spPr bwMode="auto">
          <a:xfrm>
            <a:off x="9625013" y="53736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58" name="Oval 42"/>
          <p:cNvSpPr>
            <a:spLocks noChangeArrowheads="1"/>
          </p:cNvSpPr>
          <p:nvPr/>
        </p:nvSpPr>
        <p:spPr bwMode="auto">
          <a:xfrm>
            <a:off x="4440238" y="60928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59" name="Oval 43"/>
          <p:cNvSpPr>
            <a:spLocks noChangeArrowheads="1"/>
          </p:cNvSpPr>
          <p:nvPr/>
        </p:nvSpPr>
        <p:spPr bwMode="auto">
          <a:xfrm>
            <a:off x="6456363" y="60928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0" name="Oval 44"/>
          <p:cNvSpPr>
            <a:spLocks noChangeArrowheads="1"/>
          </p:cNvSpPr>
          <p:nvPr/>
        </p:nvSpPr>
        <p:spPr bwMode="auto">
          <a:xfrm>
            <a:off x="8616951" y="60928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1" name="Oval 45"/>
          <p:cNvSpPr>
            <a:spLocks noChangeArrowheads="1"/>
          </p:cNvSpPr>
          <p:nvPr/>
        </p:nvSpPr>
        <p:spPr bwMode="auto">
          <a:xfrm>
            <a:off x="5591176" y="45815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2" name="Oval 46"/>
          <p:cNvSpPr>
            <a:spLocks noChangeArrowheads="1"/>
          </p:cNvSpPr>
          <p:nvPr/>
        </p:nvSpPr>
        <p:spPr bwMode="auto">
          <a:xfrm>
            <a:off x="7608888" y="45815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3" name="Oval 47"/>
          <p:cNvSpPr>
            <a:spLocks noChangeArrowheads="1"/>
          </p:cNvSpPr>
          <p:nvPr/>
        </p:nvSpPr>
        <p:spPr bwMode="auto">
          <a:xfrm>
            <a:off x="6456363" y="52292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4" name="Oval 48"/>
          <p:cNvSpPr>
            <a:spLocks noChangeArrowheads="1"/>
          </p:cNvSpPr>
          <p:nvPr/>
        </p:nvSpPr>
        <p:spPr bwMode="auto">
          <a:xfrm>
            <a:off x="3432176" y="55895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5" name="Oval 49"/>
          <p:cNvSpPr>
            <a:spLocks noChangeArrowheads="1"/>
          </p:cNvSpPr>
          <p:nvPr/>
        </p:nvSpPr>
        <p:spPr bwMode="auto">
          <a:xfrm>
            <a:off x="3575051" y="465296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6" name="Oval 50"/>
          <p:cNvSpPr>
            <a:spLocks noChangeArrowheads="1"/>
          </p:cNvSpPr>
          <p:nvPr/>
        </p:nvSpPr>
        <p:spPr bwMode="auto">
          <a:xfrm>
            <a:off x="4583113" y="49418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7" name="Oval 51"/>
          <p:cNvSpPr>
            <a:spLocks noChangeArrowheads="1"/>
          </p:cNvSpPr>
          <p:nvPr/>
        </p:nvSpPr>
        <p:spPr bwMode="auto">
          <a:xfrm>
            <a:off x="8616951" y="52292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8" name="Oval 52"/>
          <p:cNvSpPr>
            <a:spLocks noChangeArrowheads="1"/>
          </p:cNvSpPr>
          <p:nvPr/>
        </p:nvSpPr>
        <p:spPr bwMode="auto">
          <a:xfrm>
            <a:off x="2351088" y="53006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69" name="Oval 53"/>
          <p:cNvSpPr>
            <a:spLocks noChangeArrowheads="1"/>
          </p:cNvSpPr>
          <p:nvPr/>
        </p:nvSpPr>
        <p:spPr bwMode="auto">
          <a:xfrm>
            <a:off x="7608888" y="56610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0" name="Oval 54"/>
          <p:cNvSpPr>
            <a:spLocks noChangeArrowheads="1"/>
          </p:cNvSpPr>
          <p:nvPr/>
        </p:nvSpPr>
        <p:spPr bwMode="auto">
          <a:xfrm>
            <a:off x="8472488" y="49418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1" name="Oval 55"/>
          <p:cNvSpPr>
            <a:spLocks noChangeArrowheads="1"/>
          </p:cNvSpPr>
          <p:nvPr/>
        </p:nvSpPr>
        <p:spPr bwMode="auto">
          <a:xfrm>
            <a:off x="9625013" y="45815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2" name="Oval 56"/>
          <p:cNvSpPr>
            <a:spLocks noChangeArrowheads="1"/>
          </p:cNvSpPr>
          <p:nvPr/>
        </p:nvSpPr>
        <p:spPr bwMode="auto">
          <a:xfrm>
            <a:off x="5448301" y="56610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3" name="Oval 57"/>
          <p:cNvSpPr>
            <a:spLocks noChangeArrowheads="1"/>
          </p:cNvSpPr>
          <p:nvPr/>
        </p:nvSpPr>
        <p:spPr bwMode="auto">
          <a:xfrm>
            <a:off x="6600826" y="49418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4" name="Oval 58"/>
          <p:cNvSpPr>
            <a:spLocks noChangeArrowheads="1"/>
          </p:cNvSpPr>
          <p:nvPr/>
        </p:nvSpPr>
        <p:spPr bwMode="auto">
          <a:xfrm>
            <a:off x="7608888" y="53736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5" name="Oval 59"/>
          <p:cNvSpPr>
            <a:spLocks noChangeArrowheads="1"/>
          </p:cNvSpPr>
          <p:nvPr/>
        </p:nvSpPr>
        <p:spPr bwMode="auto">
          <a:xfrm>
            <a:off x="5519739" y="4005263"/>
            <a:ext cx="288925" cy="1444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6" name="Oval 60"/>
          <p:cNvSpPr>
            <a:spLocks noChangeArrowheads="1"/>
          </p:cNvSpPr>
          <p:nvPr/>
        </p:nvSpPr>
        <p:spPr bwMode="auto">
          <a:xfrm>
            <a:off x="7535864" y="3933826"/>
            <a:ext cx="288925"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7" name="Oval 61"/>
          <p:cNvSpPr>
            <a:spLocks noChangeArrowheads="1"/>
          </p:cNvSpPr>
          <p:nvPr/>
        </p:nvSpPr>
        <p:spPr bwMode="auto">
          <a:xfrm>
            <a:off x="4367214" y="4581526"/>
            <a:ext cx="288925"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8" name="Oval 62"/>
          <p:cNvSpPr>
            <a:spLocks noChangeArrowheads="1"/>
          </p:cNvSpPr>
          <p:nvPr/>
        </p:nvSpPr>
        <p:spPr bwMode="auto">
          <a:xfrm>
            <a:off x="6383339" y="4581526"/>
            <a:ext cx="288925"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79" name="Oval 63"/>
          <p:cNvSpPr>
            <a:spLocks noChangeArrowheads="1"/>
          </p:cNvSpPr>
          <p:nvPr/>
        </p:nvSpPr>
        <p:spPr bwMode="auto">
          <a:xfrm>
            <a:off x="3503614" y="4076701"/>
            <a:ext cx="288925"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80" name="Oval 64"/>
          <p:cNvSpPr>
            <a:spLocks noChangeArrowheads="1"/>
          </p:cNvSpPr>
          <p:nvPr/>
        </p:nvSpPr>
        <p:spPr bwMode="auto">
          <a:xfrm>
            <a:off x="2279651" y="4581526"/>
            <a:ext cx="288925"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81" name="Oval 65"/>
          <p:cNvSpPr>
            <a:spLocks noChangeArrowheads="1"/>
          </p:cNvSpPr>
          <p:nvPr/>
        </p:nvSpPr>
        <p:spPr bwMode="auto">
          <a:xfrm>
            <a:off x="9551989" y="3933826"/>
            <a:ext cx="288925" cy="144463"/>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82" name="Oval 66"/>
          <p:cNvSpPr>
            <a:spLocks noChangeArrowheads="1"/>
          </p:cNvSpPr>
          <p:nvPr/>
        </p:nvSpPr>
        <p:spPr bwMode="auto">
          <a:xfrm>
            <a:off x="8543926" y="4652963"/>
            <a:ext cx="288925" cy="14446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0483" name="Rectangle 67"/>
          <p:cNvSpPr>
            <a:spLocks noChangeArrowheads="1"/>
          </p:cNvSpPr>
          <p:nvPr/>
        </p:nvSpPr>
        <p:spPr bwMode="auto">
          <a:xfrm>
            <a:off x="2057400" y="4419601"/>
            <a:ext cx="7924800" cy="2225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buClr>
                <a:schemeClr val="hlink"/>
              </a:buClr>
              <a:buFont typeface="Wingdings" panose="05000000000000000000" pitchFamily="2" charset="2"/>
              <a:buNone/>
            </a:pPr>
            <a:r>
              <a:rPr lang="tr-TR" altLang="tr-TR" sz="2000">
                <a:effectLst>
                  <a:outerShdw blurRad="38100" dist="38100" dir="2700000" algn="tl">
                    <a:srgbClr val="C0C0C0"/>
                  </a:outerShdw>
                </a:effectLst>
                <a:latin typeface="Arial" panose="020B0604020202020204" pitchFamily="34" charset="0"/>
              </a:rPr>
              <a:t>                  b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1</a:t>
            </a:r>
            <a:r>
              <a:rPr lang="tr-TR" altLang="tr-TR" sz="2000">
                <a:effectLst>
                  <a:outerShdw blurRad="38100" dist="38100" dir="2700000" algn="tl">
                    <a:srgbClr val="C0C0C0"/>
                  </a:outerShdw>
                </a:effectLst>
                <a:latin typeface="Arial" panose="020B0604020202020204" pitchFamily="34" charset="0"/>
              </a:rPr>
              <a:t>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2</a:t>
            </a:r>
            <a:endParaRPr lang="tr-TR" altLang="tr-TR" sz="2000">
              <a:effectLst>
                <a:outerShdw blurRad="38100" dist="38100" dir="2700000" algn="tl">
                  <a:srgbClr val="C0C0C0"/>
                </a:outerShdw>
              </a:effectLst>
              <a:latin typeface="Arial" panose="020B0604020202020204" pitchFamily="34" charset="0"/>
            </a:endParaRPr>
          </a:p>
          <a:p>
            <a:pPr>
              <a:spcBef>
                <a:spcPct val="50000"/>
              </a:spcBef>
              <a:buClr>
                <a:schemeClr val="hlink"/>
              </a:buClr>
              <a:buFont typeface="Wingdings" panose="05000000000000000000" pitchFamily="2" charset="2"/>
              <a:buNone/>
            </a:pPr>
            <a:r>
              <a:rPr lang="tr-TR" altLang="tr-TR" sz="2000">
                <a:effectLst>
                  <a:outerShdw blurRad="38100" dist="38100" dir="2700000" algn="tl">
                    <a:srgbClr val="C0C0C0"/>
                  </a:outerShdw>
                </a:effectLst>
                <a:latin typeface="Arial" panose="020B0604020202020204" pitchFamily="34" charset="0"/>
              </a:rPr>
              <a:t>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1</a:t>
            </a:r>
            <a:r>
              <a:rPr lang="tr-TR" altLang="tr-TR" sz="2000">
                <a:effectLst>
                  <a:outerShdw blurRad="38100" dist="38100" dir="2700000" algn="tl">
                    <a:srgbClr val="C0C0C0"/>
                  </a:outerShdw>
                </a:effectLst>
                <a:latin typeface="Arial" panose="020B0604020202020204" pitchFamily="34" charset="0"/>
              </a:rPr>
              <a:t>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1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2</a:t>
            </a:r>
          </a:p>
          <a:p>
            <a:pPr>
              <a:spcBef>
                <a:spcPct val="50000"/>
              </a:spcBef>
              <a:buClr>
                <a:schemeClr val="hlink"/>
              </a:buClr>
              <a:buFont typeface="Wingdings" panose="05000000000000000000" pitchFamily="2" charset="2"/>
              <a:buNone/>
            </a:pPr>
            <a:r>
              <a:rPr lang="tr-TR" altLang="tr-TR" sz="2000">
                <a:effectLst>
                  <a:outerShdw blurRad="38100" dist="38100" dir="2700000" algn="tl">
                    <a:srgbClr val="C0C0C0"/>
                  </a:outerShdw>
                </a:effectLst>
                <a:latin typeface="Arial" panose="020B0604020202020204" pitchFamily="34" charset="0"/>
              </a:rPr>
              <a:t>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B’</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1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2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3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A</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4</a:t>
            </a:r>
          </a:p>
          <a:p>
            <a:pPr>
              <a:spcBef>
                <a:spcPct val="50000"/>
              </a:spcBef>
              <a:buClr>
                <a:schemeClr val="hlink"/>
              </a:buClr>
              <a:buFont typeface="Wingdings" panose="05000000000000000000" pitchFamily="2" charset="2"/>
              <a:buNone/>
            </a:pP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  </a:t>
            </a:r>
            <a:r>
              <a:rPr lang="tr-TR" altLang="tr-TR" sz="2000" b="1">
                <a:effectLst>
                  <a:outerShdw blurRad="38100" dist="38100" dir="2700000" algn="tl">
                    <a:srgbClr val="C0C0C0"/>
                  </a:outerShdw>
                </a:effectLst>
                <a:latin typeface="Arial" panose="020B0604020202020204" pitchFamily="34" charset="0"/>
                <a:cs typeface="Arial" panose="020B0604020202020204" pitchFamily="34" charset="0"/>
              </a:rPr>
              <a:t>c                  b</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/2 </a:t>
            </a:r>
          </a:p>
          <a:p>
            <a:pPr>
              <a:spcBef>
                <a:spcPct val="50000"/>
              </a:spcBef>
              <a:buClr>
                <a:schemeClr val="hlink"/>
              </a:buClr>
              <a:buFont typeface="Wingdings" panose="05000000000000000000" pitchFamily="2" charset="2"/>
              <a:buNone/>
            </a:pPr>
            <a:r>
              <a:rPr lang="tr-TR" altLang="tr-TR" sz="2000">
                <a:effectLst>
                  <a:outerShdw blurRad="38100" dist="38100" dir="2700000" algn="tl">
                    <a:srgbClr val="C0C0C0"/>
                  </a:outerShdw>
                </a:effectLst>
                <a:latin typeface="Arial" panose="020B0604020202020204" pitchFamily="34" charset="0"/>
              </a:rPr>
              <a:t>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B</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1    </a:t>
            </a:r>
            <a:r>
              <a:rPr lang="tr-TR" altLang="tr-TR" sz="2000" b="1">
                <a:effectLst>
                  <a:outerShdw blurRad="38100" dist="38100" dir="2700000" algn="tl">
                    <a:srgbClr val="C0C0C0"/>
                  </a:outerShdw>
                </a:effectLst>
                <a:latin typeface="Arial" panose="020B0604020202020204" pitchFamily="34" charset="0"/>
                <a:cs typeface="Arial" panose="020B0604020202020204" pitchFamily="34" charset="0"/>
              </a:rPr>
              <a:t> a</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/2                 B</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2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                         B</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3 </a:t>
            </a:r>
            <a:r>
              <a:rPr lang="tr-TR" altLang="tr-TR" sz="2000">
                <a:effectLst>
                  <a:outerShdw blurRad="38100" dist="38100" dir="2700000" algn="tl">
                    <a:srgbClr val="C0C0C0"/>
                  </a:outerShdw>
                </a:effectLst>
                <a:latin typeface="Arial" panose="020B0604020202020204" pitchFamily="34" charset="0"/>
                <a:cs typeface="Arial" panose="020B0604020202020204" pitchFamily="34" charset="0"/>
              </a:rPr>
              <a:t>                           B</a:t>
            </a:r>
            <a:r>
              <a:rPr lang="tr-TR" altLang="tr-TR" sz="2000" baseline="-25000">
                <a:effectLst>
                  <a:outerShdw blurRad="38100" dist="38100" dir="2700000" algn="tl">
                    <a:srgbClr val="C0C0C0"/>
                  </a:outerShdw>
                </a:effectLst>
                <a:latin typeface="Arial" panose="020B0604020202020204" pitchFamily="34" charset="0"/>
                <a:cs typeface="Arial" panose="020B0604020202020204" pitchFamily="34" charset="0"/>
              </a:rPr>
              <a:t>4</a:t>
            </a:r>
          </a:p>
        </p:txBody>
      </p:sp>
      <p:sp>
        <p:nvSpPr>
          <p:cNvPr id="60484" name="Rectangle 68"/>
          <p:cNvSpPr>
            <a:spLocks noChangeArrowheads="1"/>
          </p:cNvSpPr>
          <p:nvPr/>
        </p:nvSpPr>
        <p:spPr bwMode="auto">
          <a:xfrm>
            <a:off x="2286000" y="533400"/>
            <a:ext cx="5837238"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tr-TR" altLang="tr-TR" sz="4400">
                <a:solidFill>
                  <a:schemeClr val="tx2"/>
                </a:solidFill>
                <a:effectLst>
                  <a:outerShdw blurRad="38100" dist="38100" dir="2700000" algn="tl">
                    <a:srgbClr val="C0C0C0"/>
                  </a:outerShdw>
                </a:effectLst>
                <a:latin typeface="Arial" panose="020B0604020202020204" pitchFamily="34" charset="0"/>
              </a:rPr>
              <a:t>Monoklinik C Örgü Tipi</a:t>
            </a:r>
          </a:p>
        </p:txBody>
      </p:sp>
    </p:spTree>
    <p:extLst>
      <p:ext uri="{BB962C8B-B14F-4D97-AF65-F5344CB8AC3E}">
        <p14:creationId xmlns:p14="http://schemas.microsoft.com/office/powerpoint/2010/main" val="144373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FDBE53E3-56E8-4A92-A1F8-714B6415FF11}" type="slidenum">
              <a:rPr lang="tr-TR" altLang="tr-TR"/>
              <a:pPr/>
              <a:t>22</a:t>
            </a:fld>
            <a:endParaRPr lang="tr-TR" altLang="tr-TR"/>
          </a:p>
        </p:txBody>
      </p:sp>
      <p:sp>
        <p:nvSpPr>
          <p:cNvPr id="61442" name="Rectangle 2"/>
          <p:cNvSpPr>
            <a:spLocks noGrp="1" noChangeArrowheads="1"/>
          </p:cNvSpPr>
          <p:nvPr>
            <p:ph type="title"/>
          </p:nvPr>
        </p:nvSpPr>
        <p:spPr/>
        <p:txBody>
          <a:bodyPr/>
          <a:lstStyle/>
          <a:p>
            <a:endParaRPr lang="tr-TR" altLang="tr-TR"/>
          </a:p>
        </p:txBody>
      </p:sp>
      <p:sp>
        <p:nvSpPr>
          <p:cNvPr id="61443" name="Rectangle 3" descr="Rectangle: Click to edit Master text styles&#10;Second level&#10;Third level&#10;Fourth level&#10;Fifth level"/>
          <p:cNvSpPr>
            <a:spLocks noGrp="1" noChangeArrowheads="1"/>
          </p:cNvSpPr>
          <p:nvPr>
            <p:ph type="body" idx="1"/>
          </p:nvPr>
        </p:nvSpPr>
        <p:spPr>
          <a:xfrm>
            <a:off x="2362200" y="1676400"/>
            <a:ext cx="7772400" cy="4876800"/>
          </a:xfrm>
        </p:spPr>
        <p:txBody>
          <a:bodyPr/>
          <a:lstStyle/>
          <a:p>
            <a:pPr>
              <a:lnSpc>
                <a:spcPct val="90000"/>
              </a:lnSpc>
            </a:pPr>
            <a:r>
              <a:rPr lang="tr-TR" altLang="tr-TR">
                <a:cs typeface="Arial" panose="020B0604020202020204" pitchFamily="34" charset="0"/>
              </a:rPr>
              <a:t>A’</a:t>
            </a:r>
            <a:r>
              <a:rPr lang="tr-TR" altLang="tr-TR" baseline="-25000">
                <a:cs typeface="Arial" panose="020B0604020202020204" pitchFamily="34" charset="0"/>
              </a:rPr>
              <a:t>1 </a:t>
            </a:r>
            <a:r>
              <a:rPr lang="tr-TR" altLang="tr-TR">
                <a:cs typeface="Arial" panose="020B0604020202020204" pitchFamily="34" charset="0"/>
              </a:rPr>
              <a:t>A’</a:t>
            </a:r>
            <a:r>
              <a:rPr lang="tr-TR" altLang="tr-TR" baseline="-25000">
                <a:cs typeface="Arial" panose="020B0604020202020204" pitchFamily="34" charset="0"/>
              </a:rPr>
              <a:t>2</a:t>
            </a:r>
            <a:r>
              <a:rPr lang="tr-TR" altLang="tr-TR">
                <a:cs typeface="Arial" panose="020B0604020202020204" pitchFamily="34" charset="0"/>
              </a:rPr>
              <a:t> </a:t>
            </a:r>
            <a:r>
              <a:rPr lang="tr-TR" altLang="tr-TR"/>
              <a:t> …ve </a:t>
            </a:r>
            <a:r>
              <a:rPr lang="tr-TR" altLang="tr-TR">
                <a:cs typeface="Arial" panose="020B0604020202020204" pitchFamily="34" charset="0"/>
              </a:rPr>
              <a:t>B’</a:t>
            </a:r>
            <a:r>
              <a:rPr lang="tr-TR" altLang="tr-TR" baseline="-25000">
                <a:cs typeface="Arial" panose="020B0604020202020204" pitchFamily="34" charset="0"/>
              </a:rPr>
              <a:t>1</a:t>
            </a:r>
            <a:r>
              <a:rPr lang="tr-TR" altLang="tr-TR"/>
              <a:t> </a:t>
            </a:r>
            <a:r>
              <a:rPr lang="tr-TR" altLang="tr-TR">
                <a:cs typeface="Arial" panose="020B0604020202020204" pitchFamily="34" charset="0"/>
              </a:rPr>
              <a:t>B’</a:t>
            </a:r>
            <a:r>
              <a:rPr lang="tr-TR" altLang="tr-TR" baseline="-25000">
                <a:cs typeface="Arial" panose="020B0604020202020204" pitchFamily="34" charset="0"/>
              </a:rPr>
              <a:t>2</a:t>
            </a:r>
            <a:r>
              <a:rPr lang="tr-TR" altLang="tr-TR"/>
              <a:t> … noktaları </a:t>
            </a:r>
            <a:r>
              <a:rPr lang="tr-TR" altLang="tr-TR" b="1"/>
              <a:t>a </a:t>
            </a:r>
            <a:r>
              <a:rPr lang="tr-TR" altLang="tr-TR"/>
              <a:t>nın ortasından çıkan dikmeler üzerinde olduğundan birer 2’li eksen üzerindedir. Bulunan noktalara tekrar      </a:t>
            </a:r>
            <a:r>
              <a:rPr lang="tr-TR" altLang="tr-TR" b="1">
                <a:cs typeface="Arial" panose="020B0604020202020204" pitchFamily="34" charset="0"/>
              </a:rPr>
              <a:t>t</a:t>
            </a:r>
            <a:r>
              <a:rPr lang="tr-TR" altLang="tr-TR" b="1" baseline="-25000">
                <a:cs typeface="Arial" panose="020B0604020202020204" pitchFamily="34" charset="0"/>
              </a:rPr>
              <a:t>3</a:t>
            </a:r>
            <a:r>
              <a:rPr lang="tr-TR" altLang="tr-TR"/>
              <a:t> = </a:t>
            </a:r>
            <a:r>
              <a:rPr lang="tr-TR" altLang="tr-TR" b="1"/>
              <a:t>a</a:t>
            </a:r>
            <a:r>
              <a:rPr lang="tr-TR" altLang="tr-TR"/>
              <a:t>+</a:t>
            </a:r>
            <a:r>
              <a:rPr lang="tr-TR" altLang="tr-TR" b="1"/>
              <a:t>b</a:t>
            </a:r>
            <a:r>
              <a:rPr lang="tr-TR" altLang="tr-TR"/>
              <a:t>/2 ötelemesi uygulanırsa </a:t>
            </a:r>
            <a:r>
              <a:rPr lang="tr-TR" altLang="tr-TR">
                <a:cs typeface="Arial" panose="020B0604020202020204" pitchFamily="34" charset="0"/>
              </a:rPr>
              <a:t>A’’</a:t>
            </a:r>
            <a:r>
              <a:rPr lang="tr-TR" altLang="tr-TR" baseline="-25000">
                <a:cs typeface="Arial" panose="020B0604020202020204" pitchFamily="34" charset="0"/>
              </a:rPr>
              <a:t>1</a:t>
            </a:r>
            <a:r>
              <a:rPr lang="tr-TR" altLang="tr-TR"/>
              <a:t> </a:t>
            </a:r>
            <a:r>
              <a:rPr lang="tr-TR" altLang="tr-TR">
                <a:cs typeface="Arial" panose="020B0604020202020204" pitchFamily="34" charset="0"/>
              </a:rPr>
              <a:t>A’’</a:t>
            </a:r>
            <a:r>
              <a:rPr lang="tr-TR" altLang="tr-TR" baseline="-25000">
                <a:cs typeface="Arial" panose="020B0604020202020204" pitchFamily="34" charset="0"/>
              </a:rPr>
              <a:t>2  </a:t>
            </a:r>
            <a:r>
              <a:rPr lang="tr-TR" altLang="tr-TR"/>
              <a:t>…vb. </a:t>
            </a:r>
            <a:r>
              <a:rPr lang="tr-TR" altLang="tr-TR">
                <a:cs typeface="Arial" panose="020B0604020202020204" pitchFamily="34" charset="0"/>
              </a:rPr>
              <a:t>B’’</a:t>
            </a:r>
            <a:r>
              <a:rPr lang="tr-TR" altLang="tr-TR" baseline="-25000">
                <a:cs typeface="Arial" panose="020B0604020202020204" pitchFamily="34" charset="0"/>
              </a:rPr>
              <a:t>1</a:t>
            </a:r>
            <a:r>
              <a:rPr lang="tr-TR" altLang="tr-TR"/>
              <a:t> </a:t>
            </a:r>
            <a:r>
              <a:rPr lang="tr-TR" altLang="tr-TR">
                <a:cs typeface="Arial" panose="020B0604020202020204" pitchFamily="34" charset="0"/>
              </a:rPr>
              <a:t>B’’</a:t>
            </a:r>
            <a:r>
              <a:rPr lang="tr-TR" altLang="tr-TR" baseline="-25000">
                <a:cs typeface="Arial" panose="020B0604020202020204" pitchFamily="34" charset="0"/>
              </a:rPr>
              <a:t>2</a:t>
            </a:r>
            <a:r>
              <a:rPr lang="tr-TR" altLang="tr-TR"/>
              <a:t>…vb. noktalarını elde ederiz. Elde edilen üç boyutlu örgü </a:t>
            </a:r>
            <a:r>
              <a:rPr lang="tr-TR" altLang="tr-TR">
                <a:cs typeface="Arial" panose="020B0604020202020204" pitchFamily="34" charset="0"/>
              </a:rPr>
              <a:t>A</a:t>
            </a:r>
            <a:r>
              <a:rPr lang="tr-TR" altLang="tr-TR" baseline="-25000">
                <a:cs typeface="Arial" panose="020B0604020202020204" pitchFamily="34" charset="0"/>
              </a:rPr>
              <a:t>2</a:t>
            </a:r>
            <a:r>
              <a:rPr lang="tr-TR" altLang="tr-TR">
                <a:cs typeface="Arial" panose="020B0604020202020204" pitchFamily="34" charset="0"/>
              </a:rPr>
              <a:t>B</a:t>
            </a:r>
            <a:r>
              <a:rPr lang="tr-TR" altLang="tr-TR" baseline="-25000">
                <a:cs typeface="Arial" panose="020B0604020202020204" pitchFamily="34" charset="0"/>
              </a:rPr>
              <a:t>2</a:t>
            </a:r>
            <a:r>
              <a:rPr lang="tr-TR" altLang="tr-TR">
                <a:cs typeface="Arial" panose="020B0604020202020204" pitchFamily="34" charset="0"/>
              </a:rPr>
              <a:t>B</a:t>
            </a:r>
            <a:r>
              <a:rPr lang="tr-TR" altLang="tr-TR" baseline="-25000">
                <a:cs typeface="Arial" panose="020B0604020202020204" pitchFamily="34" charset="0"/>
              </a:rPr>
              <a:t>3</a:t>
            </a:r>
            <a:r>
              <a:rPr lang="tr-TR" altLang="tr-TR">
                <a:cs typeface="Arial" panose="020B0604020202020204" pitchFamily="34" charset="0"/>
              </a:rPr>
              <a:t>A</a:t>
            </a:r>
            <a:r>
              <a:rPr lang="tr-TR" altLang="tr-TR" baseline="-25000">
                <a:cs typeface="Arial" panose="020B0604020202020204" pitchFamily="34" charset="0"/>
              </a:rPr>
              <a:t>3</a:t>
            </a:r>
            <a:r>
              <a:rPr lang="tr-TR" altLang="tr-TR">
                <a:cs typeface="Arial" panose="020B0604020202020204" pitchFamily="34" charset="0"/>
              </a:rPr>
              <a:t>A’’</a:t>
            </a:r>
            <a:r>
              <a:rPr lang="tr-TR" altLang="tr-TR" baseline="-25000">
                <a:cs typeface="Arial" panose="020B0604020202020204" pitchFamily="34" charset="0"/>
              </a:rPr>
              <a:t>1</a:t>
            </a:r>
            <a:r>
              <a:rPr lang="tr-TR" altLang="tr-TR">
                <a:cs typeface="Arial" panose="020B0604020202020204" pitchFamily="34" charset="0"/>
              </a:rPr>
              <a:t>B’’</a:t>
            </a:r>
            <a:r>
              <a:rPr lang="tr-TR" altLang="tr-TR" baseline="-25000">
                <a:cs typeface="Arial" panose="020B0604020202020204" pitchFamily="34" charset="0"/>
              </a:rPr>
              <a:t>1</a:t>
            </a:r>
            <a:r>
              <a:rPr lang="tr-TR" altLang="tr-TR">
                <a:cs typeface="Arial" panose="020B0604020202020204" pitchFamily="34" charset="0"/>
              </a:rPr>
              <a:t>B’’</a:t>
            </a:r>
            <a:r>
              <a:rPr lang="tr-TR" altLang="tr-TR" baseline="-25000">
                <a:cs typeface="Arial" panose="020B0604020202020204" pitchFamily="34" charset="0"/>
              </a:rPr>
              <a:t>2 </a:t>
            </a:r>
            <a:r>
              <a:rPr lang="tr-TR" altLang="tr-TR">
                <a:cs typeface="Arial" panose="020B0604020202020204" pitchFamily="34" charset="0"/>
              </a:rPr>
              <a:t>A’’</a:t>
            </a:r>
            <a:r>
              <a:rPr lang="tr-TR" altLang="tr-TR" baseline="-25000">
                <a:cs typeface="Arial" panose="020B0604020202020204" pitchFamily="34" charset="0"/>
              </a:rPr>
              <a:t>2</a:t>
            </a:r>
            <a:r>
              <a:rPr lang="tr-TR" altLang="tr-TR"/>
              <a:t> prizmasıdır. Bu prizmanın ön ve arka yüzlerinin merkezinde bir örgü noktası vardır. Bu örgüye C yüz merkezli örgü denir. </a:t>
            </a:r>
          </a:p>
          <a:p>
            <a:pPr>
              <a:lnSpc>
                <a:spcPct val="90000"/>
              </a:lnSpc>
            </a:pPr>
            <a:r>
              <a:rPr lang="tr-TR" altLang="tr-TR"/>
              <a:t>Not: Kristalin birim hücresinin </a:t>
            </a:r>
            <a:r>
              <a:rPr lang="tr-TR" altLang="tr-TR" b="1"/>
              <a:t>a, b</a:t>
            </a:r>
            <a:r>
              <a:rPr lang="tr-TR" altLang="tr-TR"/>
              <a:t> yüzü C; </a:t>
            </a:r>
            <a:r>
              <a:rPr lang="tr-TR" altLang="tr-TR" b="1"/>
              <a:t>a, c</a:t>
            </a:r>
            <a:r>
              <a:rPr lang="tr-TR" altLang="tr-TR"/>
              <a:t> yüzü B; </a:t>
            </a:r>
            <a:r>
              <a:rPr lang="tr-TR" altLang="tr-TR" b="1"/>
              <a:t>b,c</a:t>
            </a:r>
            <a:r>
              <a:rPr lang="tr-TR" altLang="tr-TR"/>
              <a:t> yüzü A olarak adlandırılır.   </a:t>
            </a:r>
          </a:p>
        </p:txBody>
      </p:sp>
    </p:spTree>
    <p:extLst>
      <p:ext uri="{BB962C8B-B14F-4D97-AF65-F5344CB8AC3E}">
        <p14:creationId xmlns:p14="http://schemas.microsoft.com/office/powerpoint/2010/main" val="25724007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p:cNvSpPr>
            <a:spLocks noGrp="1"/>
          </p:cNvSpPr>
          <p:nvPr>
            <p:ph type="sldNum" sz="quarter" idx="12"/>
          </p:nvPr>
        </p:nvSpPr>
        <p:spPr/>
        <p:txBody>
          <a:bodyPr/>
          <a:lstStyle/>
          <a:p>
            <a:fld id="{A18D496B-74F7-4EE3-B344-6E73B65B8EB9}" type="slidenum">
              <a:rPr lang="tr-TR" altLang="tr-TR"/>
              <a:pPr/>
              <a:t>23</a:t>
            </a:fld>
            <a:endParaRPr lang="tr-TR" altLang="tr-TR"/>
          </a:p>
        </p:txBody>
      </p:sp>
      <p:sp>
        <p:nvSpPr>
          <p:cNvPr id="62466" name="Rectangle 2"/>
          <p:cNvSpPr>
            <a:spLocks noGrp="1" noChangeArrowheads="1"/>
          </p:cNvSpPr>
          <p:nvPr>
            <p:ph type="title"/>
          </p:nvPr>
        </p:nvSpPr>
        <p:spPr/>
        <p:txBody>
          <a:bodyPr/>
          <a:lstStyle/>
          <a:p>
            <a:endParaRPr lang="tr-TR" altLang="tr-TR"/>
          </a:p>
        </p:txBody>
      </p:sp>
      <p:sp>
        <p:nvSpPr>
          <p:cNvPr id="62467" name="Rectangle 3" descr="Rectangle: Click to edit Master text styles&#10;Second level&#10;Third level&#10;Fourth level&#10;Fifth level"/>
          <p:cNvSpPr>
            <a:spLocks noGrp="1" noChangeArrowheads="1"/>
          </p:cNvSpPr>
          <p:nvPr>
            <p:ph type="body" sz="half" idx="1"/>
          </p:nvPr>
        </p:nvSpPr>
        <p:spPr>
          <a:xfrm>
            <a:off x="2209800" y="1905000"/>
            <a:ext cx="3962400" cy="4648200"/>
          </a:xfrm>
        </p:spPr>
        <p:txBody>
          <a:bodyPr/>
          <a:lstStyle/>
          <a:p>
            <a:pPr>
              <a:lnSpc>
                <a:spcPct val="90000"/>
              </a:lnSpc>
            </a:pPr>
            <a:r>
              <a:rPr lang="tr-TR" altLang="tr-TR" sz="2000"/>
              <a:t>Bütün yüzlerin merkezinde bir örgü noktası varsa, F yüz merkezli denir. Eğer birim hücrenin uzay köşegenlerinin kesim noktasında bir örgü noktası daha varsa o zaman cisim merkezli deyimi kullanılır. Ve I ile gösterilir. Sadece köşelerinde örgü noktası bulunan örgüye primitif veya yalın denir ve P ile simgelenir.  </a:t>
            </a:r>
          </a:p>
          <a:p>
            <a:pPr>
              <a:lnSpc>
                <a:spcPct val="90000"/>
              </a:lnSpc>
            </a:pPr>
            <a:r>
              <a:rPr lang="tr-TR" altLang="tr-TR" sz="2000"/>
              <a:t>Ötelemesi </a:t>
            </a:r>
            <a:r>
              <a:rPr lang="tr-TR" altLang="tr-TR" sz="2000" b="1">
                <a:cs typeface="Arial" panose="020B0604020202020204" pitchFamily="34" charset="0"/>
              </a:rPr>
              <a:t>t</a:t>
            </a:r>
            <a:r>
              <a:rPr lang="tr-TR" altLang="tr-TR" sz="2000" b="1" baseline="-25000">
                <a:cs typeface="Arial" panose="020B0604020202020204" pitchFamily="34" charset="0"/>
              </a:rPr>
              <a:t>3</a:t>
            </a:r>
            <a:r>
              <a:rPr lang="tr-TR" altLang="tr-TR" sz="2000"/>
              <a:t> =</a:t>
            </a:r>
            <a:r>
              <a:rPr lang="tr-TR" altLang="tr-TR" sz="2000" b="1"/>
              <a:t>b+c</a:t>
            </a:r>
            <a:r>
              <a:rPr lang="tr-TR" altLang="tr-TR" sz="2000"/>
              <a:t>/2 alınsaydı C yüz merkezlinin aynı olurdu, sadece A merkezli olarak değişirdi. </a:t>
            </a:r>
            <a:endParaRPr lang="tr-TR" altLang="tr-TR" sz="2400"/>
          </a:p>
        </p:txBody>
      </p:sp>
      <p:sp>
        <p:nvSpPr>
          <p:cNvPr id="62468" name="Rectangle 4" descr="Rectangle: Click to edit Master text styles&#10;Second level&#10;Third level&#10;Fourth level&#10;Fifth level"/>
          <p:cNvSpPr>
            <a:spLocks noGrp="1" noChangeArrowheads="1"/>
          </p:cNvSpPr>
          <p:nvPr>
            <p:ph type="body" sz="half" idx="2"/>
          </p:nvPr>
        </p:nvSpPr>
        <p:spPr/>
        <p:txBody>
          <a:bodyPr/>
          <a:lstStyle/>
          <a:p>
            <a:pPr>
              <a:lnSpc>
                <a:spcPct val="90000"/>
              </a:lnSpc>
            </a:pPr>
            <a:r>
              <a:rPr lang="tr-TR" altLang="tr-TR" sz="2000" b="1">
                <a:solidFill>
                  <a:schemeClr val="accent1"/>
                </a:solidFill>
              </a:rPr>
              <a:t>Ödev:</a:t>
            </a:r>
            <a:r>
              <a:rPr lang="tr-TR" altLang="tr-TR" sz="2000"/>
              <a:t> </a:t>
            </a:r>
            <a:r>
              <a:rPr lang="tr-TR" altLang="tr-TR" sz="2000" b="1">
                <a:cs typeface="Arial" panose="020B0604020202020204" pitchFamily="34" charset="0"/>
              </a:rPr>
              <a:t>t</a:t>
            </a:r>
            <a:r>
              <a:rPr lang="tr-TR" altLang="tr-TR" sz="2000" b="1" baseline="-25000">
                <a:cs typeface="Arial" panose="020B0604020202020204" pitchFamily="34" charset="0"/>
              </a:rPr>
              <a:t>3 </a:t>
            </a:r>
            <a:r>
              <a:rPr lang="tr-TR" altLang="tr-TR" sz="2000" b="1">
                <a:cs typeface="Arial" panose="020B0604020202020204" pitchFamily="34" charset="0"/>
              </a:rPr>
              <a:t>= a+b+c </a:t>
            </a:r>
            <a:r>
              <a:rPr lang="tr-TR" altLang="tr-TR" sz="2000">
                <a:cs typeface="Arial" panose="020B0604020202020204" pitchFamily="34" charset="0"/>
              </a:rPr>
              <a:t>/2 alınırsa ilk örgü noktası cisim merkezine gider. Ondan sonraki ötelemeler sırası ile birinci, ikinci,…tabakalara ve merkezlere gider. Sonuçta cisim merkezli birim hücreler elde ederiz. Fakat, </a:t>
            </a:r>
            <a:r>
              <a:rPr lang="tr-TR" altLang="tr-TR" sz="2000" b="1">
                <a:cs typeface="Arial" panose="020B0604020202020204" pitchFamily="34" charset="0"/>
              </a:rPr>
              <a:t>b’</a:t>
            </a:r>
            <a:r>
              <a:rPr lang="tr-TR" altLang="tr-TR" sz="2000">
                <a:cs typeface="Arial" panose="020B0604020202020204" pitchFamily="34" charset="0"/>
              </a:rPr>
              <a:t> = </a:t>
            </a:r>
            <a:r>
              <a:rPr lang="tr-TR" altLang="tr-TR" sz="2000" b="1">
                <a:cs typeface="Arial" panose="020B0604020202020204" pitchFamily="34" charset="0"/>
              </a:rPr>
              <a:t>b</a:t>
            </a:r>
            <a:r>
              <a:rPr lang="tr-TR" altLang="tr-TR" sz="2000">
                <a:cs typeface="Arial" panose="020B0604020202020204" pitchFamily="34" charset="0"/>
              </a:rPr>
              <a:t>, </a:t>
            </a:r>
            <a:r>
              <a:rPr lang="tr-TR" altLang="tr-TR" sz="2000" b="1">
                <a:cs typeface="Arial" panose="020B0604020202020204" pitchFamily="34" charset="0"/>
              </a:rPr>
              <a:t>a’=a+c</a:t>
            </a:r>
            <a:r>
              <a:rPr lang="tr-TR" altLang="tr-TR" sz="2000">
                <a:cs typeface="Arial" panose="020B0604020202020204" pitchFamily="34" charset="0"/>
              </a:rPr>
              <a:t> ve </a:t>
            </a:r>
            <a:r>
              <a:rPr lang="tr-TR" altLang="tr-TR" sz="2000" b="1">
                <a:cs typeface="Arial" panose="020B0604020202020204" pitchFamily="34" charset="0"/>
              </a:rPr>
              <a:t>c’= -a</a:t>
            </a:r>
            <a:r>
              <a:rPr lang="tr-TR" altLang="tr-TR" sz="2000">
                <a:cs typeface="Arial" panose="020B0604020202020204" pitchFamily="34" charset="0"/>
              </a:rPr>
              <a:t> örgü dönüşümü yaparak C yüz merkezli örgüye dönüşür. Bunu gösteriniz.</a:t>
            </a:r>
            <a:endParaRPr lang="tr-TR" altLang="tr-TR"/>
          </a:p>
        </p:txBody>
      </p:sp>
    </p:spTree>
    <p:extLst>
      <p:ext uri="{BB962C8B-B14F-4D97-AF65-F5344CB8AC3E}">
        <p14:creationId xmlns:p14="http://schemas.microsoft.com/office/powerpoint/2010/main" val="33235252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 name="Slayt Numarası Yer Tutucusu 5"/>
          <p:cNvSpPr>
            <a:spLocks noGrp="1"/>
          </p:cNvSpPr>
          <p:nvPr>
            <p:ph type="sldNum" sz="quarter" idx="12"/>
          </p:nvPr>
        </p:nvSpPr>
        <p:spPr/>
        <p:txBody>
          <a:bodyPr/>
          <a:lstStyle/>
          <a:p>
            <a:fld id="{9EA45F69-10A7-42B1-AE45-A03A15911106}" type="slidenum">
              <a:rPr lang="tr-TR" altLang="tr-TR"/>
              <a:pPr/>
              <a:t>24</a:t>
            </a:fld>
            <a:endParaRPr lang="tr-TR" altLang="tr-TR"/>
          </a:p>
        </p:txBody>
      </p:sp>
      <p:sp>
        <p:nvSpPr>
          <p:cNvPr id="63490" name="Rectangle 1026"/>
          <p:cNvSpPr>
            <a:spLocks noGrp="1" noChangeArrowheads="1"/>
          </p:cNvSpPr>
          <p:nvPr>
            <p:ph type="title"/>
          </p:nvPr>
        </p:nvSpPr>
        <p:spPr/>
        <p:txBody>
          <a:bodyPr/>
          <a:lstStyle/>
          <a:p>
            <a:r>
              <a:rPr lang="tr-TR" altLang="tr-TR" sz="3200"/>
              <a:t>Uzay örgü tipleri ya da Bravais Örgü Tipleri</a:t>
            </a:r>
          </a:p>
        </p:txBody>
      </p:sp>
      <p:sp>
        <p:nvSpPr>
          <p:cNvPr id="63491" name="Rectangle 1027" descr="Rectangle: Click to edit Master text styles&#10;Second level&#10;Third level&#10;Fourth level&#10;Fifth level"/>
          <p:cNvSpPr>
            <a:spLocks noGrp="1" noChangeArrowheads="1"/>
          </p:cNvSpPr>
          <p:nvPr>
            <p:ph type="body" idx="1"/>
          </p:nvPr>
        </p:nvSpPr>
        <p:spPr>
          <a:xfrm>
            <a:off x="1752600" y="1905000"/>
            <a:ext cx="8382000" cy="4114800"/>
          </a:xfrm>
        </p:spPr>
        <p:txBody>
          <a:bodyPr/>
          <a:lstStyle/>
          <a:p>
            <a:pPr>
              <a:buFont typeface="Wingdings" panose="05000000000000000000" pitchFamily="2" charset="2"/>
              <a:buNone/>
            </a:pPr>
            <a:r>
              <a:rPr lang="tr-TR" altLang="tr-TR" sz="2000"/>
              <a:t>Trikilinik</a:t>
            </a:r>
          </a:p>
          <a:p>
            <a:pPr>
              <a:buFont typeface="Wingdings" panose="05000000000000000000" pitchFamily="2" charset="2"/>
              <a:buNone/>
            </a:pPr>
            <a:endParaRPr lang="tr-TR" altLang="tr-TR" sz="2000"/>
          </a:p>
          <a:p>
            <a:pPr>
              <a:buFont typeface="Wingdings" panose="05000000000000000000" pitchFamily="2" charset="2"/>
              <a:buNone/>
            </a:pPr>
            <a:endParaRPr lang="tr-TR" altLang="tr-TR" sz="2000"/>
          </a:p>
          <a:p>
            <a:pPr>
              <a:buFont typeface="Wingdings" panose="05000000000000000000" pitchFamily="2" charset="2"/>
              <a:buNone/>
            </a:pPr>
            <a:endParaRPr lang="tr-TR" altLang="tr-TR" sz="2000"/>
          </a:p>
          <a:p>
            <a:pPr>
              <a:buFont typeface="Wingdings" panose="05000000000000000000" pitchFamily="2" charset="2"/>
              <a:buNone/>
            </a:pPr>
            <a:r>
              <a:rPr lang="tr-TR" altLang="tr-TR" sz="1600" b="1"/>
              <a:t>Monokilinik</a:t>
            </a:r>
          </a:p>
          <a:p>
            <a:pPr>
              <a:buFont typeface="Wingdings" panose="05000000000000000000" pitchFamily="2" charset="2"/>
              <a:buNone/>
            </a:pPr>
            <a:endParaRPr lang="tr-TR" altLang="tr-TR" sz="1600"/>
          </a:p>
          <a:p>
            <a:pPr>
              <a:buFont typeface="Wingdings" panose="05000000000000000000" pitchFamily="2" charset="2"/>
              <a:buNone/>
            </a:pPr>
            <a:endParaRPr lang="tr-TR" altLang="tr-TR" sz="1600"/>
          </a:p>
          <a:p>
            <a:pPr>
              <a:buFont typeface="Wingdings" panose="05000000000000000000" pitchFamily="2" charset="2"/>
              <a:buNone/>
            </a:pPr>
            <a:endParaRPr lang="tr-TR" altLang="tr-TR" sz="1600"/>
          </a:p>
          <a:p>
            <a:pPr>
              <a:buFont typeface="Wingdings" panose="05000000000000000000" pitchFamily="2" charset="2"/>
              <a:buNone/>
            </a:pPr>
            <a:endParaRPr lang="tr-TR" altLang="tr-TR" sz="1600"/>
          </a:p>
          <a:p>
            <a:pPr>
              <a:buFont typeface="Wingdings" panose="05000000000000000000" pitchFamily="2" charset="2"/>
              <a:buNone/>
            </a:pPr>
            <a:r>
              <a:rPr lang="tr-TR" altLang="tr-TR" sz="1600" b="1"/>
              <a:t>Ortorombik</a:t>
            </a:r>
          </a:p>
          <a:p>
            <a:pPr>
              <a:buFont typeface="Wingdings" panose="05000000000000000000" pitchFamily="2" charset="2"/>
              <a:buNone/>
            </a:pPr>
            <a:endParaRPr lang="tr-TR" altLang="tr-TR" sz="1600"/>
          </a:p>
        </p:txBody>
      </p:sp>
      <p:sp>
        <p:nvSpPr>
          <p:cNvPr id="63492" name="AutoShape 1028"/>
          <p:cNvSpPr>
            <a:spLocks noChangeArrowheads="1"/>
          </p:cNvSpPr>
          <p:nvPr/>
        </p:nvSpPr>
        <p:spPr bwMode="auto">
          <a:xfrm>
            <a:off x="3276601" y="2057401"/>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3" name="AutoShape 1029"/>
          <p:cNvSpPr>
            <a:spLocks noChangeArrowheads="1"/>
          </p:cNvSpPr>
          <p:nvPr/>
        </p:nvSpPr>
        <p:spPr bwMode="auto">
          <a:xfrm>
            <a:off x="3276601" y="3425826"/>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4" name="AutoShape 1030"/>
          <p:cNvSpPr>
            <a:spLocks noChangeArrowheads="1"/>
          </p:cNvSpPr>
          <p:nvPr/>
        </p:nvSpPr>
        <p:spPr bwMode="auto">
          <a:xfrm>
            <a:off x="3276601" y="4865688"/>
            <a:ext cx="720725" cy="1008062"/>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5" name="AutoShape 1031"/>
          <p:cNvSpPr>
            <a:spLocks noChangeArrowheads="1"/>
          </p:cNvSpPr>
          <p:nvPr/>
        </p:nvSpPr>
        <p:spPr bwMode="auto">
          <a:xfrm>
            <a:off x="4860926" y="3425826"/>
            <a:ext cx="1223963" cy="936625"/>
          </a:xfrm>
          <a:prstGeom prst="cube">
            <a:avLst>
              <a:gd name="adj" fmla="val 3847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6" name="AutoShape 1032"/>
          <p:cNvSpPr>
            <a:spLocks noChangeArrowheads="1"/>
          </p:cNvSpPr>
          <p:nvPr/>
        </p:nvSpPr>
        <p:spPr bwMode="auto">
          <a:xfrm>
            <a:off x="4718050" y="4865689"/>
            <a:ext cx="1150938" cy="865187"/>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7" name="AutoShape 1033"/>
          <p:cNvSpPr>
            <a:spLocks noChangeArrowheads="1"/>
          </p:cNvSpPr>
          <p:nvPr/>
        </p:nvSpPr>
        <p:spPr bwMode="auto">
          <a:xfrm>
            <a:off x="6589714" y="4865689"/>
            <a:ext cx="1152525" cy="865187"/>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8" name="AutoShape 1034"/>
          <p:cNvSpPr>
            <a:spLocks noChangeArrowheads="1"/>
          </p:cNvSpPr>
          <p:nvPr/>
        </p:nvSpPr>
        <p:spPr bwMode="auto">
          <a:xfrm>
            <a:off x="8389939" y="4865689"/>
            <a:ext cx="1152525" cy="865187"/>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499" name="Line 1035"/>
          <p:cNvSpPr>
            <a:spLocks noChangeShapeType="1"/>
          </p:cNvSpPr>
          <p:nvPr/>
        </p:nvSpPr>
        <p:spPr bwMode="auto">
          <a:xfrm>
            <a:off x="3494088" y="205740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0" name="Line 1036"/>
          <p:cNvSpPr>
            <a:spLocks noChangeShapeType="1"/>
          </p:cNvSpPr>
          <p:nvPr/>
        </p:nvSpPr>
        <p:spPr bwMode="auto">
          <a:xfrm flipH="1">
            <a:off x="3494088" y="2778125"/>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1" name="Line 1037"/>
          <p:cNvSpPr>
            <a:spLocks noChangeShapeType="1"/>
          </p:cNvSpPr>
          <p:nvPr/>
        </p:nvSpPr>
        <p:spPr bwMode="auto">
          <a:xfrm flipH="1">
            <a:off x="3276600" y="2778125"/>
            <a:ext cx="21748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2" name="Line 1038"/>
          <p:cNvSpPr>
            <a:spLocks noChangeShapeType="1"/>
          </p:cNvSpPr>
          <p:nvPr/>
        </p:nvSpPr>
        <p:spPr bwMode="auto">
          <a:xfrm>
            <a:off x="3494088" y="3425826"/>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3" name="Line 1039"/>
          <p:cNvSpPr>
            <a:spLocks noChangeShapeType="1"/>
          </p:cNvSpPr>
          <p:nvPr/>
        </p:nvSpPr>
        <p:spPr bwMode="auto">
          <a:xfrm>
            <a:off x="3494088" y="4146550"/>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4" name="Line 1040"/>
          <p:cNvSpPr>
            <a:spLocks noChangeShapeType="1"/>
          </p:cNvSpPr>
          <p:nvPr/>
        </p:nvSpPr>
        <p:spPr bwMode="auto">
          <a:xfrm flipH="1">
            <a:off x="3276600" y="4146550"/>
            <a:ext cx="21748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5" name="Line 1041"/>
          <p:cNvSpPr>
            <a:spLocks noChangeShapeType="1"/>
          </p:cNvSpPr>
          <p:nvPr/>
        </p:nvSpPr>
        <p:spPr bwMode="auto">
          <a:xfrm>
            <a:off x="5221288" y="34258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6" name="Line 1042"/>
          <p:cNvSpPr>
            <a:spLocks noChangeShapeType="1"/>
          </p:cNvSpPr>
          <p:nvPr/>
        </p:nvSpPr>
        <p:spPr bwMode="auto">
          <a:xfrm flipH="1">
            <a:off x="5221288" y="4002088"/>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7" name="Line 1043"/>
          <p:cNvSpPr>
            <a:spLocks noChangeShapeType="1"/>
          </p:cNvSpPr>
          <p:nvPr/>
        </p:nvSpPr>
        <p:spPr bwMode="auto">
          <a:xfrm flipH="1">
            <a:off x="4860926" y="4002088"/>
            <a:ext cx="360363"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08" name="Oval 1044"/>
          <p:cNvSpPr>
            <a:spLocks noChangeArrowheads="1"/>
          </p:cNvSpPr>
          <p:nvPr/>
        </p:nvSpPr>
        <p:spPr bwMode="auto">
          <a:xfrm>
            <a:off x="3997326" y="198596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09" name="Oval 1045"/>
          <p:cNvSpPr>
            <a:spLocks noChangeArrowheads="1"/>
          </p:cNvSpPr>
          <p:nvPr/>
        </p:nvSpPr>
        <p:spPr bwMode="auto">
          <a:xfrm>
            <a:off x="3421063" y="19859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0" name="Oval 1046"/>
          <p:cNvSpPr>
            <a:spLocks noChangeArrowheads="1"/>
          </p:cNvSpPr>
          <p:nvPr/>
        </p:nvSpPr>
        <p:spPr bwMode="auto">
          <a:xfrm>
            <a:off x="3421063" y="27066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1" name="Oval 1047"/>
          <p:cNvSpPr>
            <a:spLocks noChangeArrowheads="1"/>
          </p:cNvSpPr>
          <p:nvPr/>
        </p:nvSpPr>
        <p:spPr bwMode="auto">
          <a:xfrm>
            <a:off x="3852863" y="22018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2" name="Oval 1048"/>
          <p:cNvSpPr>
            <a:spLocks noChangeArrowheads="1"/>
          </p:cNvSpPr>
          <p:nvPr/>
        </p:nvSpPr>
        <p:spPr bwMode="auto">
          <a:xfrm>
            <a:off x="3205163" y="22018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3" name="Oval 1049"/>
          <p:cNvSpPr>
            <a:spLocks noChangeArrowheads="1"/>
          </p:cNvSpPr>
          <p:nvPr/>
        </p:nvSpPr>
        <p:spPr bwMode="auto">
          <a:xfrm>
            <a:off x="3205163" y="29225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4" name="Oval 1050"/>
          <p:cNvSpPr>
            <a:spLocks noChangeArrowheads="1"/>
          </p:cNvSpPr>
          <p:nvPr/>
        </p:nvSpPr>
        <p:spPr bwMode="auto">
          <a:xfrm>
            <a:off x="3997326" y="27066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5" name="Oval 1051"/>
          <p:cNvSpPr>
            <a:spLocks noChangeArrowheads="1"/>
          </p:cNvSpPr>
          <p:nvPr/>
        </p:nvSpPr>
        <p:spPr bwMode="auto">
          <a:xfrm>
            <a:off x="3852863" y="29225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6" name="Oval 1052"/>
          <p:cNvSpPr>
            <a:spLocks noChangeArrowheads="1"/>
          </p:cNvSpPr>
          <p:nvPr/>
        </p:nvSpPr>
        <p:spPr bwMode="auto">
          <a:xfrm>
            <a:off x="3997326" y="33543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7" name="Oval 1053"/>
          <p:cNvSpPr>
            <a:spLocks noChangeArrowheads="1"/>
          </p:cNvSpPr>
          <p:nvPr/>
        </p:nvSpPr>
        <p:spPr bwMode="auto">
          <a:xfrm>
            <a:off x="3421063" y="40735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8" name="Oval 1054"/>
          <p:cNvSpPr>
            <a:spLocks noChangeArrowheads="1"/>
          </p:cNvSpPr>
          <p:nvPr/>
        </p:nvSpPr>
        <p:spPr bwMode="auto">
          <a:xfrm>
            <a:off x="3421063" y="33543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19" name="Oval 1055"/>
          <p:cNvSpPr>
            <a:spLocks noChangeArrowheads="1"/>
          </p:cNvSpPr>
          <p:nvPr/>
        </p:nvSpPr>
        <p:spPr bwMode="auto">
          <a:xfrm>
            <a:off x="3205163" y="42894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0" name="Oval 1056"/>
          <p:cNvSpPr>
            <a:spLocks noChangeArrowheads="1"/>
          </p:cNvSpPr>
          <p:nvPr/>
        </p:nvSpPr>
        <p:spPr bwMode="auto">
          <a:xfrm>
            <a:off x="3997326" y="40735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1" name="Oval 1057"/>
          <p:cNvSpPr>
            <a:spLocks noChangeArrowheads="1"/>
          </p:cNvSpPr>
          <p:nvPr/>
        </p:nvSpPr>
        <p:spPr bwMode="auto">
          <a:xfrm>
            <a:off x="3205163" y="35702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2" name="Oval 1058"/>
          <p:cNvSpPr>
            <a:spLocks noChangeArrowheads="1"/>
          </p:cNvSpPr>
          <p:nvPr/>
        </p:nvSpPr>
        <p:spPr bwMode="auto">
          <a:xfrm>
            <a:off x="3852863" y="42894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3" name="Oval 1059"/>
          <p:cNvSpPr>
            <a:spLocks noChangeArrowheads="1"/>
          </p:cNvSpPr>
          <p:nvPr/>
        </p:nvSpPr>
        <p:spPr bwMode="auto">
          <a:xfrm>
            <a:off x="5149851" y="33543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4" name="Oval 1060"/>
          <p:cNvSpPr>
            <a:spLocks noChangeArrowheads="1"/>
          </p:cNvSpPr>
          <p:nvPr/>
        </p:nvSpPr>
        <p:spPr bwMode="auto">
          <a:xfrm>
            <a:off x="3852863" y="35702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5" name="Oval 1061"/>
          <p:cNvSpPr>
            <a:spLocks noChangeArrowheads="1"/>
          </p:cNvSpPr>
          <p:nvPr/>
        </p:nvSpPr>
        <p:spPr bwMode="auto">
          <a:xfrm>
            <a:off x="4789488" y="37147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6" name="Oval 1062"/>
          <p:cNvSpPr>
            <a:spLocks noChangeArrowheads="1"/>
          </p:cNvSpPr>
          <p:nvPr/>
        </p:nvSpPr>
        <p:spPr bwMode="auto">
          <a:xfrm>
            <a:off x="6013451" y="33543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7" name="Oval 1063"/>
          <p:cNvSpPr>
            <a:spLocks noChangeArrowheads="1"/>
          </p:cNvSpPr>
          <p:nvPr/>
        </p:nvSpPr>
        <p:spPr bwMode="auto">
          <a:xfrm>
            <a:off x="6013451" y="39306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8" name="Oval 1064"/>
          <p:cNvSpPr>
            <a:spLocks noChangeArrowheads="1"/>
          </p:cNvSpPr>
          <p:nvPr/>
        </p:nvSpPr>
        <p:spPr bwMode="auto">
          <a:xfrm>
            <a:off x="5365751" y="35702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29" name="Oval 1065"/>
          <p:cNvSpPr>
            <a:spLocks noChangeArrowheads="1"/>
          </p:cNvSpPr>
          <p:nvPr/>
        </p:nvSpPr>
        <p:spPr bwMode="auto">
          <a:xfrm>
            <a:off x="5149851" y="39306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30" name="Oval 1066"/>
          <p:cNvSpPr>
            <a:spLocks noChangeArrowheads="1"/>
          </p:cNvSpPr>
          <p:nvPr/>
        </p:nvSpPr>
        <p:spPr bwMode="auto">
          <a:xfrm>
            <a:off x="4789488" y="42894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31" name="Oval 1067"/>
          <p:cNvSpPr>
            <a:spLocks noChangeArrowheads="1"/>
          </p:cNvSpPr>
          <p:nvPr/>
        </p:nvSpPr>
        <p:spPr bwMode="auto">
          <a:xfrm>
            <a:off x="5653088" y="42894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32" name="Oval 1068"/>
          <p:cNvSpPr>
            <a:spLocks noChangeArrowheads="1"/>
          </p:cNvSpPr>
          <p:nvPr/>
        </p:nvSpPr>
        <p:spPr bwMode="auto">
          <a:xfrm>
            <a:off x="5653088" y="37147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33" name="Oval 1069"/>
          <p:cNvSpPr>
            <a:spLocks noChangeArrowheads="1"/>
          </p:cNvSpPr>
          <p:nvPr/>
        </p:nvSpPr>
        <p:spPr bwMode="auto">
          <a:xfrm>
            <a:off x="5365751" y="4073526"/>
            <a:ext cx="144463" cy="144463"/>
          </a:xfrm>
          <a:prstGeom prst="ellipse">
            <a:avLst/>
          </a:prstGeom>
          <a:solidFill>
            <a:schemeClr val="folHlink"/>
          </a:solidFill>
          <a:ln w="9525" cap="rnd">
            <a:solidFill>
              <a:schemeClr val="tx1"/>
            </a:solidFill>
            <a:prstDash val="sysDot"/>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34" name="Line 1070"/>
          <p:cNvSpPr>
            <a:spLocks noChangeShapeType="1"/>
          </p:cNvSpPr>
          <p:nvPr/>
        </p:nvSpPr>
        <p:spPr bwMode="auto">
          <a:xfrm flipH="1">
            <a:off x="4860926" y="3425826"/>
            <a:ext cx="1152525"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35" name="Line 1071"/>
          <p:cNvSpPr>
            <a:spLocks noChangeShapeType="1"/>
          </p:cNvSpPr>
          <p:nvPr/>
        </p:nvSpPr>
        <p:spPr bwMode="auto">
          <a:xfrm>
            <a:off x="5221289" y="3425826"/>
            <a:ext cx="504825"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36" name="Line 1072"/>
          <p:cNvSpPr>
            <a:spLocks noChangeShapeType="1"/>
          </p:cNvSpPr>
          <p:nvPr/>
        </p:nvSpPr>
        <p:spPr bwMode="auto">
          <a:xfrm flipH="1">
            <a:off x="4860926" y="4002088"/>
            <a:ext cx="1223963"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37" name="Line 1073"/>
          <p:cNvSpPr>
            <a:spLocks noChangeShapeType="1"/>
          </p:cNvSpPr>
          <p:nvPr/>
        </p:nvSpPr>
        <p:spPr bwMode="auto">
          <a:xfrm>
            <a:off x="5221289" y="4002088"/>
            <a:ext cx="504825"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38" name="Line 1074"/>
          <p:cNvSpPr>
            <a:spLocks noChangeShapeType="1"/>
          </p:cNvSpPr>
          <p:nvPr/>
        </p:nvSpPr>
        <p:spPr bwMode="auto">
          <a:xfrm>
            <a:off x="4933950" y="4865688"/>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39" name="Line 1075"/>
          <p:cNvSpPr>
            <a:spLocks noChangeShapeType="1"/>
          </p:cNvSpPr>
          <p:nvPr/>
        </p:nvSpPr>
        <p:spPr bwMode="auto">
          <a:xfrm flipH="1">
            <a:off x="4933950" y="5514975"/>
            <a:ext cx="93503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0" name="Line 1076"/>
          <p:cNvSpPr>
            <a:spLocks noChangeShapeType="1"/>
          </p:cNvSpPr>
          <p:nvPr/>
        </p:nvSpPr>
        <p:spPr bwMode="auto">
          <a:xfrm flipH="1">
            <a:off x="4718050" y="5514975"/>
            <a:ext cx="2159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1" name="Line 1077"/>
          <p:cNvSpPr>
            <a:spLocks noChangeShapeType="1"/>
          </p:cNvSpPr>
          <p:nvPr/>
        </p:nvSpPr>
        <p:spPr bwMode="auto">
          <a:xfrm>
            <a:off x="3494088" y="4865688"/>
            <a:ext cx="0" cy="7921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2" name="Line 1078"/>
          <p:cNvSpPr>
            <a:spLocks noChangeShapeType="1"/>
          </p:cNvSpPr>
          <p:nvPr/>
        </p:nvSpPr>
        <p:spPr bwMode="auto">
          <a:xfrm flipH="1">
            <a:off x="3494089" y="5657850"/>
            <a:ext cx="5032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3" name="Line 1079"/>
          <p:cNvSpPr>
            <a:spLocks noChangeShapeType="1"/>
          </p:cNvSpPr>
          <p:nvPr/>
        </p:nvSpPr>
        <p:spPr bwMode="auto">
          <a:xfrm flipH="1">
            <a:off x="3276600" y="5657850"/>
            <a:ext cx="21748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4" name="Line 1080"/>
          <p:cNvSpPr>
            <a:spLocks noChangeShapeType="1"/>
          </p:cNvSpPr>
          <p:nvPr/>
        </p:nvSpPr>
        <p:spPr bwMode="auto">
          <a:xfrm>
            <a:off x="4933950" y="4865688"/>
            <a:ext cx="7191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5" name="Line 1081"/>
          <p:cNvSpPr>
            <a:spLocks noChangeShapeType="1"/>
          </p:cNvSpPr>
          <p:nvPr/>
        </p:nvSpPr>
        <p:spPr bwMode="auto">
          <a:xfrm flipH="1">
            <a:off x="4718050" y="4865688"/>
            <a:ext cx="10795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6" name="Line 1082"/>
          <p:cNvSpPr>
            <a:spLocks noChangeShapeType="1"/>
          </p:cNvSpPr>
          <p:nvPr/>
        </p:nvSpPr>
        <p:spPr bwMode="auto">
          <a:xfrm flipH="1">
            <a:off x="4718050" y="5514975"/>
            <a:ext cx="11509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7" name="Line 1083"/>
          <p:cNvSpPr>
            <a:spLocks noChangeShapeType="1"/>
          </p:cNvSpPr>
          <p:nvPr/>
        </p:nvSpPr>
        <p:spPr bwMode="auto">
          <a:xfrm>
            <a:off x="4933950" y="5514975"/>
            <a:ext cx="7191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8" name="Line 1084"/>
          <p:cNvSpPr>
            <a:spLocks noChangeShapeType="1"/>
          </p:cNvSpPr>
          <p:nvPr/>
        </p:nvSpPr>
        <p:spPr bwMode="auto">
          <a:xfrm>
            <a:off x="6805614" y="4865689"/>
            <a:ext cx="720725" cy="8651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49" name="Line 1085"/>
          <p:cNvSpPr>
            <a:spLocks noChangeShapeType="1"/>
          </p:cNvSpPr>
          <p:nvPr/>
        </p:nvSpPr>
        <p:spPr bwMode="auto">
          <a:xfrm>
            <a:off x="6805613" y="4865688"/>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0" name="Line 1086"/>
          <p:cNvSpPr>
            <a:spLocks noChangeShapeType="1"/>
          </p:cNvSpPr>
          <p:nvPr/>
        </p:nvSpPr>
        <p:spPr bwMode="auto">
          <a:xfrm flipH="1">
            <a:off x="6805614" y="5514975"/>
            <a:ext cx="9366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1" name="Line 1087"/>
          <p:cNvSpPr>
            <a:spLocks noChangeShapeType="1"/>
          </p:cNvSpPr>
          <p:nvPr/>
        </p:nvSpPr>
        <p:spPr bwMode="auto">
          <a:xfrm flipH="1">
            <a:off x="6589713" y="5514975"/>
            <a:ext cx="2159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2" name="Line 1088"/>
          <p:cNvSpPr>
            <a:spLocks noChangeShapeType="1"/>
          </p:cNvSpPr>
          <p:nvPr/>
        </p:nvSpPr>
        <p:spPr bwMode="auto">
          <a:xfrm>
            <a:off x="6589714" y="5081589"/>
            <a:ext cx="1152525" cy="4333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3" name="Line 1089"/>
          <p:cNvSpPr>
            <a:spLocks noChangeShapeType="1"/>
          </p:cNvSpPr>
          <p:nvPr/>
        </p:nvSpPr>
        <p:spPr bwMode="auto">
          <a:xfrm flipH="1">
            <a:off x="6805614" y="5081589"/>
            <a:ext cx="720725" cy="4333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4" name="Line 1090"/>
          <p:cNvSpPr>
            <a:spLocks noChangeShapeType="1"/>
          </p:cNvSpPr>
          <p:nvPr/>
        </p:nvSpPr>
        <p:spPr bwMode="auto">
          <a:xfrm flipH="1">
            <a:off x="6589714" y="4865689"/>
            <a:ext cx="1152525" cy="8651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5" name="Line 1091"/>
          <p:cNvSpPr>
            <a:spLocks noChangeShapeType="1"/>
          </p:cNvSpPr>
          <p:nvPr/>
        </p:nvSpPr>
        <p:spPr bwMode="auto">
          <a:xfrm>
            <a:off x="8389939" y="5081589"/>
            <a:ext cx="936625" cy="649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6" name="Line 1092"/>
          <p:cNvSpPr>
            <a:spLocks noChangeShapeType="1"/>
          </p:cNvSpPr>
          <p:nvPr/>
        </p:nvSpPr>
        <p:spPr bwMode="auto">
          <a:xfrm flipH="1">
            <a:off x="8389939" y="5081589"/>
            <a:ext cx="936625" cy="6492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7" name="Line 1093"/>
          <p:cNvSpPr>
            <a:spLocks noChangeShapeType="1"/>
          </p:cNvSpPr>
          <p:nvPr/>
        </p:nvSpPr>
        <p:spPr bwMode="auto">
          <a:xfrm flipH="1">
            <a:off x="9326563" y="4865689"/>
            <a:ext cx="215900" cy="8651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8" name="Line 1094"/>
          <p:cNvSpPr>
            <a:spLocks noChangeShapeType="1"/>
          </p:cNvSpPr>
          <p:nvPr/>
        </p:nvSpPr>
        <p:spPr bwMode="auto">
          <a:xfrm>
            <a:off x="8605839" y="4865688"/>
            <a:ext cx="720725"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59" name="Line 1095"/>
          <p:cNvSpPr>
            <a:spLocks noChangeShapeType="1"/>
          </p:cNvSpPr>
          <p:nvPr/>
        </p:nvSpPr>
        <p:spPr bwMode="auto">
          <a:xfrm flipH="1">
            <a:off x="8389939" y="4865688"/>
            <a:ext cx="1152525"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60" name="Line 1096"/>
          <p:cNvSpPr>
            <a:spLocks noChangeShapeType="1"/>
          </p:cNvSpPr>
          <p:nvPr/>
        </p:nvSpPr>
        <p:spPr bwMode="auto">
          <a:xfrm>
            <a:off x="9326563" y="5081589"/>
            <a:ext cx="215900" cy="4333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3561" name="Oval 1097"/>
          <p:cNvSpPr>
            <a:spLocks noChangeArrowheads="1"/>
          </p:cNvSpPr>
          <p:nvPr/>
        </p:nvSpPr>
        <p:spPr bwMode="auto">
          <a:xfrm>
            <a:off x="3421063" y="47942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2" name="Oval 1098"/>
          <p:cNvSpPr>
            <a:spLocks noChangeArrowheads="1"/>
          </p:cNvSpPr>
          <p:nvPr/>
        </p:nvSpPr>
        <p:spPr bwMode="auto">
          <a:xfrm>
            <a:off x="3925888" y="47942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3" name="Oval 1099"/>
          <p:cNvSpPr>
            <a:spLocks noChangeArrowheads="1"/>
          </p:cNvSpPr>
          <p:nvPr/>
        </p:nvSpPr>
        <p:spPr bwMode="auto">
          <a:xfrm>
            <a:off x="3205163" y="50101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4" name="Oval 1100"/>
          <p:cNvSpPr>
            <a:spLocks noChangeArrowheads="1"/>
          </p:cNvSpPr>
          <p:nvPr/>
        </p:nvSpPr>
        <p:spPr bwMode="auto">
          <a:xfrm>
            <a:off x="3421063" y="55864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5" name="Oval 1101"/>
          <p:cNvSpPr>
            <a:spLocks noChangeArrowheads="1"/>
          </p:cNvSpPr>
          <p:nvPr/>
        </p:nvSpPr>
        <p:spPr bwMode="auto">
          <a:xfrm>
            <a:off x="3781426" y="580231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6" name="Oval 1102"/>
          <p:cNvSpPr>
            <a:spLocks noChangeArrowheads="1"/>
          </p:cNvSpPr>
          <p:nvPr/>
        </p:nvSpPr>
        <p:spPr bwMode="auto">
          <a:xfrm>
            <a:off x="3205163" y="58023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7" name="Oval 1103"/>
          <p:cNvSpPr>
            <a:spLocks noChangeArrowheads="1"/>
          </p:cNvSpPr>
          <p:nvPr/>
        </p:nvSpPr>
        <p:spPr bwMode="auto">
          <a:xfrm>
            <a:off x="3781426" y="50101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8" name="Oval 1104"/>
          <p:cNvSpPr>
            <a:spLocks noChangeArrowheads="1"/>
          </p:cNvSpPr>
          <p:nvPr/>
        </p:nvSpPr>
        <p:spPr bwMode="auto">
          <a:xfrm>
            <a:off x="3925888" y="55864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69" name="Oval 1105"/>
          <p:cNvSpPr>
            <a:spLocks noChangeArrowheads="1"/>
          </p:cNvSpPr>
          <p:nvPr/>
        </p:nvSpPr>
        <p:spPr bwMode="auto">
          <a:xfrm>
            <a:off x="5221288" y="55864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0" name="Oval 1106"/>
          <p:cNvSpPr>
            <a:spLocks noChangeArrowheads="1"/>
          </p:cNvSpPr>
          <p:nvPr/>
        </p:nvSpPr>
        <p:spPr bwMode="auto">
          <a:xfrm>
            <a:off x="5221288" y="486568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1" name="Oval 1107"/>
          <p:cNvSpPr>
            <a:spLocks noChangeArrowheads="1"/>
          </p:cNvSpPr>
          <p:nvPr/>
        </p:nvSpPr>
        <p:spPr bwMode="auto">
          <a:xfrm>
            <a:off x="4645026" y="50101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2" name="Oval 1108"/>
          <p:cNvSpPr>
            <a:spLocks noChangeArrowheads="1"/>
          </p:cNvSpPr>
          <p:nvPr/>
        </p:nvSpPr>
        <p:spPr bwMode="auto">
          <a:xfrm>
            <a:off x="5797551" y="47942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3" name="Oval 1109"/>
          <p:cNvSpPr>
            <a:spLocks noChangeArrowheads="1"/>
          </p:cNvSpPr>
          <p:nvPr/>
        </p:nvSpPr>
        <p:spPr bwMode="auto">
          <a:xfrm>
            <a:off x="4860926" y="47942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4" name="Oval 1110"/>
          <p:cNvSpPr>
            <a:spLocks noChangeArrowheads="1"/>
          </p:cNvSpPr>
          <p:nvPr/>
        </p:nvSpPr>
        <p:spPr bwMode="auto">
          <a:xfrm>
            <a:off x="4860926" y="54419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5" name="Oval 1111"/>
          <p:cNvSpPr>
            <a:spLocks noChangeArrowheads="1"/>
          </p:cNvSpPr>
          <p:nvPr/>
        </p:nvSpPr>
        <p:spPr bwMode="auto">
          <a:xfrm>
            <a:off x="4645026" y="56578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6" name="Oval 1112"/>
          <p:cNvSpPr>
            <a:spLocks noChangeArrowheads="1"/>
          </p:cNvSpPr>
          <p:nvPr/>
        </p:nvSpPr>
        <p:spPr bwMode="auto">
          <a:xfrm>
            <a:off x="5797551" y="54419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7" name="Oval 1113"/>
          <p:cNvSpPr>
            <a:spLocks noChangeArrowheads="1"/>
          </p:cNvSpPr>
          <p:nvPr/>
        </p:nvSpPr>
        <p:spPr bwMode="auto">
          <a:xfrm>
            <a:off x="5581651" y="56578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8" name="Oval 1114"/>
          <p:cNvSpPr>
            <a:spLocks noChangeArrowheads="1"/>
          </p:cNvSpPr>
          <p:nvPr/>
        </p:nvSpPr>
        <p:spPr bwMode="auto">
          <a:xfrm>
            <a:off x="6518276" y="56578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79" name="Oval 1115"/>
          <p:cNvSpPr>
            <a:spLocks noChangeArrowheads="1"/>
          </p:cNvSpPr>
          <p:nvPr/>
        </p:nvSpPr>
        <p:spPr bwMode="auto">
          <a:xfrm>
            <a:off x="6734176" y="54419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0" name="Oval 1116"/>
          <p:cNvSpPr>
            <a:spLocks noChangeArrowheads="1"/>
          </p:cNvSpPr>
          <p:nvPr/>
        </p:nvSpPr>
        <p:spPr bwMode="auto">
          <a:xfrm>
            <a:off x="7092951" y="52260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1" name="Oval 1117"/>
          <p:cNvSpPr>
            <a:spLocks noChangeArrowheads="1"/>
          </p:cNvSpPr>
          <p:nvPr/>
        </p:nvSpPr>
        <p:spPr bwMode="auto">
          <a:xfrm>
            <a:off x="7669213" y="47942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2" name="Oval 1118"/>
          <p:cNvSpPr>
            <a:spLocks noChangeArrowheads="1"/>
          </p:cNvSpPr>
          <p:nvPr/>
        </p:nvSpPr>
        <p:spPr bwMode="auto">
          <a:xfrm>
            <a:off x="6518276" y="50101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3" name="Oval 1119"/>
          <p:cNvSpPr>
            <a:spLocks noChangeArrowheads="1"/>
          </p:cNvSpPr>
          <p:nvPr/>
        </p:nvSpPr>
        <p:spPr bwMode="auto">
          <a:xfrm>
            <a:off x="6734176" y="47942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4" name="Oval 1120"/>
          <p:cNvSpPr>
            <a:spLocks noChangeArrowheads="1"/>
          </p:cNvSpPr>
          <p:nvPr/>
        </p:nvSpPr>
        <p:spPr bwMode="auto">
          <a:xfrm>
            <a:off x="7669213" y="54419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5" name="Oval 1121"/>
          <p:cNvSpPr>
            <a:spLocks noChangeArrowheads="1"/>
          </p:cNvSpPr>
          <p:nvPr/>
        </p:nvSpPr>
        <p:spPr bwMode="auto">
          <a:xfrm>
            <a:off x="7381876" y="50101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6" name="Oval 1122"/>
          <p:cNvSpPr>
            <a:spLocks noChangeArrowheads="1"/>
          </p:cNvSpPr>
          <p:nvPr/>
        </p:nvSpPr>
        <p:spPr bwMode="auto">
          <a:xfrm>
            <a:off x="7453313" y="56578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7" name="Oval 1123"/>
          <p:cNvSpPr>
            <a:spLocks noChangeArrowheads="1"/>
          </p:cNvSpPr>
          <p:nvPr/>
        </p:nvSpPr>
        <p:spPr bwMode="auto">
          <a:xfrm>
            <a:off x="8893176" y="493871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8" name="Oval 1124"/>
          <p:cNvSpPr>
            <a:spLocks noChangeArrowheads="1"/>
          </p:cNvSpPr>
          <p:nvPr/>
        </p:nvSpPr>
        <p:spPr bwMode="auto">
          <a:xfrm>
            <a:off x="8821738" y="53705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89" name="Oval 1125"/>
          <p:cNvSpPr>
            <a:spLocks noChangeArrowheads="1"/>
          </p:cNvSpPr>
          <p:nvPr/>
        </p:nvSpPr>
        <p:spPr bwMode="auto">
          <a:xfrm>
            <a:off x="9398001" y="52260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0" name="Oval 1126"/>
          <p:cNvSpPr>
            <a:spLocks noChangeArrowheads="1"/>
          </p:cNvSpPr>
          <p:nvPr/>
        </p:nvSpPr>
        <p:spPr bwMode="auto">
          <a:xfrm>
            <a:off x="8318501" y="56578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1" name="Oval 1127"/>
          <p:cNvSpPr>
            <a:spLocks noChangeArrowheads="1"/>
          </p:cNvSpPr>
          <p:nvPr/>
        </p:nvSpPr>
        <p:spPr bwMode="auto">
          <a:xfrm>
            <a:off x="9253538" y="56578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2" name="Oval 1128"/>
          <p:cNvSpPr>
            <a:spLocks noChangeArrowheads="1"/>
          </p:cNvSpPr>
          <p:nvPr/>
        </p:nvSpPr>
        <p:spPr bwMode="auto">
          <a:xfrm>
            <a:off x="9469438" y="47942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3" name="Oval 1129"/>
          <p:cNvSpPr>
            <a:spLocks noChangeArrowheads="1"/>
          </p:cNvSpPr>
          <p:nvPr/>
        </p:nvSpPr>
        <p:spPr bwMode="auto">
          <a:xfrm>
            <a:off x="9469438" y="54419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4" name="Oval 1130"/>
          <p:cNvSpPr>
            <a:spLocks noChangeArrowheads="1"/>
          </p:cNvSpPr>
          <p:nvPr/>
        </p:nvSpPr>
        <p:spPr bwMode="auto">
          <a:xfrm>
            <a:off x="9253538" y="50101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5" name="Oval 1131"/>
          <p:cNvSpPr>
            <a:spLocks noChangeArrowheads="1"/>
          </p:cNvSpPr>
          <p:nvPr/>
        </p:nvSpPr>
        <p:spPr bwMode="auto">
          <a:xfrm>
            <a:off x="8389938" y="50101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6" name="Oval 1132"/>
          <p:cNvSpPr>
            <a:spLocks noChangeArrowheads="1"/>
          </p:cNvSpPr>
          <p:nvPr/>
        </p:nvSpPr>
        <p:spPr bwMode="auto">
          <a:xfrm>
            <a:off x="8534401" y="47942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3597" name="Line 1133"/>
          <p:cNvSpPr>
            <a:spLocks noChangeShapeType="1"/>
          </p:cNvSpPr>
          <p:nvPr/>
        </p:nvSpPr>
        <p:spPr bwMode="auto">
          <a:xfrm>
            <a:off x="1828800" y="60198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598" name="Line 1134"/>
          <p:cNvSpPr>
            <a:spLocks noChangeShapeType="1"/>
          </p:cNvSpPr>
          <p:nvPr/>
        </p:nvSpPr>
        <p:spPr bwMode="auto">
          <a:xfrm>
            <a:off x="1828800" y="45720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599" name="Line 1135"/>
          <p:cNvSpPr>
            <a:spLocks noChangeShapeType="1"/>
          </p:cNvSpPr>
          <p:nvPr/>
        </p:nvSpPr>
        <p:spPr bwMode="auto">
          <a:xfrm>
            <a:off x="1828800" y="31242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0" name="Line 1136"/>
          <p:cNvSpPr>
            <a:spLocks noChangeShapeType="1"/>
          </p:cNvSpPr>
          <p:nvPr/>
        </p:nvSpPr>
        <p:spPr bwMode="auto">
          <a:xfrm>
            <a:off x="1828800" y="1905000"/>
            <a:ext cx="8229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1" name="Line 1137"/>
          <p:cNvSpPr>
            <a:spLocks noChangeShapeType="1"/>
          </p:cNvSpPr>
          <p:nvPr/>
        </p:nvSpPr>
        <p:spPr bwMode="auto">
          <a:xfrm>
            <a:off x="4408488" y="1939925"/>
            <a:ext cx="0" cy="411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2" name="Line 1138"/>
          <p:cNvSpPr>
            <a:spLocks noChangeShapeType="1"/>
          </p:cNvSpPr>
          <p:nvPr/>
        </p:nvSpPr>
        <p:spPr bwMode="auto">
          <a:xfrm>
            <a:off x="6237288" y="1939925"/>
            <a:ext cx="0" cy="411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3" name="Line 1139"/>
          <p:cNvSpPr>
            <a:spLocks noChangeShapeType="1"/>
          </p:cNvSpPr>
          <p:nvPr/>
        </p:nvSpPr>
        <p:spPr bwMode="auto">
          <a:xfrm>
            <a:off x="8066088" y="1939925"/>
            <a:ext cx="0" cy="411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4" name="Line 1140"/>
          <p:cNvSpPr>
            <a:spLocks noChangeShapeType="1"/>
          </p:cNvSpPr>
          <p:nvPr/>
        </p:nvSpPr>
        <p:spPr bwMode="auto">
          <a:xfrm>
            <a:off x="3048000" y="1905000"/>
            <a:ext cx="0" cy="411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5" name="Line 1141"/>
          <p:cNvSpPr>
            <a:spLocks noChangeShapeType="1"/>
          </p:cNvSpPr>
          <p:nvPr/>
        </p:nvSpPr>
        <p:spPr bwMode="auto">
          <a:xfrm>
            <a:off x="1828800" y="1905000"/>
            <a:ext cx="0" cy="411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3606" name="Line 1142"/>
          <p:cNvSpPr>
            <a:spLocks noChangeShapeType="1"/>
          </p:cNvSpPr>
          <p:nvPr/>
        </p:nvSpPr>
        <p:spPr bwMode="auto">
          <a:xfrm>
            <a:off x="10058400" y="1905000"/>
            <a:ext cx="0" cy="411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1257062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 name="Slayt Numarası Yer Tutucusu 5"/>
          <p:cNvSpPr>
            <a:spLocks noGrp="1"/>
          </p:cNvSpPr>
          <p:nvPr>
            <p:ph type="sldNum" sz="quarter" idx="12"/>
          </p:nvPr>
        </p:nvSpPr>
        <p:spPr/>
        <p:txBody>
          <a:bodyPr/>
          <a:lstStyle/>
          <a:p>
            <a:fld id="{32AFF8C7-F84F-4325-B0CA-777921AAB7E1}" type="slidenum">
              <a:rPr lang="tr-TR" altLang="tr-TR"/>
              <a:pPr/>
              <a:t>25</a:t>
            </a:fld>
            <a:endParaRPr lang="tr-TR" altLang="tr-TR"/>
          </a:p>
        </p:txBody>
      </p:sp>
      <p:sp>
        <p:nvSpPr>
          <p:cNvPr id="64514" name="Rectangle 2"/>
          <p:cNvSpPr>
            <a:spLocks noGrp="1" noChangeArrowheads="1"/>
          </p:cNvSpPr>
          <p:nvPr>
            <p:ph type="title"/>
          </p:nvPr>
        </p:nvSpPr>
        <p:spPr/>
        <p:txBody>
          <a:bodyPr/>
          <a:lstStyle/>
          <a:p>
            <a:endParaRPr lang="tr-TR" altLang="tr-TR"/>
          </a:p>
        </p:txBody>
      </p:sp>
      <p:sp>
        <p:nvSpPr>
          <p:cNvPr id="64515" name="Rectangle 3" descr="Rectangle: Click to edit Master text styles&#10;Second level&#10;Third level&#10;Fourth level&#10;Fifth level"/>
          <p:cNvSpPr>
            <a:spLocks noGrp="1" noChangeArrowheads="1"/>
          </p:cNvSpPr>
          <p:nvPr>
            <p:ph type="body" idx="1"/>
          </p:nvPr>
        </p:nvSpPr>
        <p:spPr/>
        <p:txBody>
          <a:bodyPr/>
          <a:lstStyle/>
          <a:p>
            <a:endParaRPr lang="tr-TR" altLang="tr-TR"/>
          </a:p>
        </p:txBody>
      </p:sp>
      <p:graphicFrame>
        <p:nvGraphicFramePr>
          <p:cNvPr id="64638" name="Group 126"/>
          <p:cNvGraphicFramePr>
            <a:graphicFrameLocks noGrp="1"/>
          </p:cNvGraphicFramePr>
          <p:nvPr/>
        </p:nvGraphicFramePr>
        <p:xfrm>
          <a:off x="1676400" y="476251"/>
          <a:ext cx="8523288" cy="5599113"/>
        </p:xfrm>
        <a:graphic>
          <a:graphicData uri="http://schemas.openxmlformats.org/drawingml/2006/table">
            <a:tbl>
              <a:tblPr/>
              <a:tblGrid>
                <a:gridCol w="1600200">
                  <a:extLst>
                    <a:ext uri="{9D8B030D-6E8A-4147-A177-3AD203B41FA5}">
                      <a16:colId xmlns:a16="http://schemas.microsoft.com/office/drawing/2014/main" val="1261818931"/>
                    </a:ext>
                  </a:extLst>
                </a:gridCol>
                <a:gridCol w="1547813">
                  <a:extLst>
                    <a:ext uri="{9D8B030D-6E8A-4147-A177-3AD203B41FA5}">
                      <a16:colId xmlns:a16="http://schemas.microsoft.com/office/drawing/2014/main" val="3142828047"/>
                    </a:ext>
                  </a:extLst>
                </a:gridCol>
                <a:gridCol w="1844675">
                  <a:extLst>
                    <a:ext uri="{9D8B030D-6E8A-4147-A177-3AD203B41FA5}">
                      <a16:colId xmlns:a16="http://schemas.microsoft.com/office/drawing/2014/main" val="1226569274"/>
                    </a:ext>
                  </a:extLst>
                </a:gridCol>
                <a:gridCol w="1843087">
                  <a:extLst>
                    <a:ext uri="{9D8B030D-6E8A-4147-A177-3AD203B41FA5}">
                      <a16:colId xmlns:a16="http://schemas.microsoft.com/office/drawing/2014/main" val="2499578109"/>
                    </a:ext>
                  </a:extLst>
                </a:gridCol>
                <a:gridCol w="1687513">
                  <a:extLst>
                    <a:ext uri="{9D8B030D-6E8A-4147-A177-3AD203B41FA5}">
                      <a16:colId xmlns:a16="http://schemas.microsoft.com/office/drawing/2014/main" val="1084883452"/>
                    </a:ext>
                  </a:extLst>
                </a:gridCol>
              </a:tblGrid>
              <a:tr h="1368425">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rPr>
                        <a:t>tetragonal</a:t>
                      </a: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230672275"/>
                  </a:ext>
                </a:extLst>
              </a:tr>
              <a:tr h="1385888">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Trigonal</a:t>
                      </a: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row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grid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hMerge="1">
                  <a:txBody>
                    <a:bodyPr/>
                    <a:lstStyle/>
                    <a:p>
                      <a:endParaRPr lang="tr-TR"/>
                    </a:p>
                  </a:txBody>
                  <a:tcPr/>
                </a:tc>
                <a:extLst>
                  <a:ext uri="{0D108BD9-81ED-4DB2-BD59-A6C34878D82A}">
                    <a16:rowId xmlns:a16="http://schemas.microsoft.com/office/drawing/2014/main" val="1042209504"/>
                  </a:ext>
                </a:extLst>
              </a:tr>
              <a:tr h="1312863">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1800" b="1" i="0" u="none" strike="noStrike" cap="none" normalizeH="0" baseline="0" smtClean="0">
                          <a:ln>
                            <a:noFill/>
                          </a:ln>
                          <a:solidFill>
                            <a:schemeClr val="tx1"/>
                          </a:solidFill>
                          <a:effectLst/>
                          <a:latin typeface="Tahoma" panose="020B0604030504040204" pitchFamily="34" charset="0"/>
                        </a:rPr>
                        <a:t>Heksagonal</a:t>
                      </a: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vMerge="1">
                  <a:txBody>
                    <a:bodyPr/>
                    <a:lstStyle/>
                    <a:p>
                      <a:endParaRPr lang="tr-TR"/>
                    </a:p>
                  </a:txBody>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798398730"/>
                  </a:ext>
                </a:extLst>
              </a:tr>
              <a:tr h="1531938">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rPr>
                        <a:t>kübik</a:t>
                      </a: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662407644"/>
                  </a:ext>
                </a:extLst>
              </a:tr>
            </a:tbl>
          </a:graphicData>
        </a:graphic>
      </p:graphicFrame>
      <p:sp>
        <p:nvSpPr>
          <p:cNvPr id="64549" name="AutoShape 37"/>
          <p:cNvSpPr>
            <a:spLocks noChangeArrowheads="1"/>
          </p:cNvSpPr>
          <p:nvPr/>
        </p:nvSpPr>
        <p:spPr bwMode="auto">
          <a:xfrm>
            <a:off x="3863976" y="765176"/>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50" name="AutoShape 38"/>
          <p:cNvSpPr>
            <a:spLocks noChangeArrowheads="1"/>
          </p:cNvSpPr>
          <p:nvPr/>
        </p:nvSpPr>
        <p:spPr bwMode="auto">
          <a:xfrm>
            <a:off x="7248526" y="692151"/>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51" name="AutoShape 39"/>
          <p:cNvSpPr>
            <a:spLocks noChangeArrowheads="1"/>
          </p:cNvSpPr>
          <p:nvPr/>
        </p:nvSpPr>
        <p:spPr bwMode="auto">
          <a:xfrm>
            <a:off x="3792539" y="4797426"/>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53" name="AutoShape 41"/>
          <p:cNvSpPr>
            <a:spLocks noChangeArrowheads="1"/>
          </p:cNvSpPr>
          <p:nvPr/>
        </p:nvSpPr>
        <p:spPr bwMode="auto">
          <a:xfrm>
            <a:off x="7248526" y="4868864"/>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54" name="AutoShape 42"/>
          <p:cNvSpPr>
            <a:spLocks noChangeArrowheads="1"/>
          </p:cNvSpPr>
          <p:nvPr/>
        </p:nvSpPr>
        <p:spPr bwMode="auto">
          <a:xfrm>
            <a:off x="8975726" y="4797426"/>
            <a:ext cx="854075" cy="936625"/>
          </a:xfrm>
          <a:prstGeom prst="cube">
            <a:avLst>
              <a:gd name="adj" fmla="val 25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55" name="Line 43"/>
          <p:cNvSpPr>
            <a:spLocks noChangeShapeType="1"/>
          </p:cNvSpPr>
          <p:nvPr/>
        </p:nvSpPr>
        <p:spPr bwMode="auto">
          <a:xfrm flipH="1">
            <a:off x="4008438" y="5516563"/>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56" name="Line 44"/>
          <p:cNvSpPr>
            <a:spLocks noChangeShapeType="1"/>
          </p:cNvSpPr>
          <p:nvPr/>
        </p:nvSpPr>
        <p:spPr bwMode="auto">
          <a:xfrm flipH="1">
            <a:off x="3792538" y="5516564"/>
            <a:ext cx="215900" cy="21748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57" name="Line 45"/>
          <p:cNvSpPr>
            <a:spLocks noChangeShapeType="1"/>
          </p:cNvSpPr>
          <p:nvPr/>
        </p:nvSpPr>
        <p:spPr bwMode="auto">
          <a:xfrm>
            <a:off x="4008438" y="4797425"/>
            <a:ext cx="0"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58" name="Line 46"/>
          <p:cNvSpPr>
            <a:spLocks noChangeShapeType="1"/>
          </p:cNvSpPr>
          <p:nvPr/>
        </p:nvSpPr>
        <p:spPr bwMode="auto">
          <a:xfrm flipH="1">
            <a:off x="7248525" y="4868864"/>
            <a:ext cx="86360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59" name="Line 47"/>
          <p:cNvSpPr>
            <a:spLocks noChangeShapeType="1"/>
          </p:cNvSpPr>
          <p:nvPr/>
        </p:nvSpPr>
        <p:spPr bwMode="auto">
          <a:xfrm>
            <a:off x="7464425" y="4868864"/>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0" name="Line 48"/>
          <p:cNvSpPr>
            <a:spLocks noChangeShapeType="1"/>
          </p:cNvSpPr>
          <p:nvPr/>
        </p:nvSpPr>
        <p:spPr bwMode="auto">
          <a:xfrm>
            <a:off x="7464425" y="5589588"/>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1" name="Line 49"/>
          <p:cNvSpPr>
            <a:spLocks noChangeShapeType="1"/>
          </p:cNvSpPr>
          <p:nvPr/>
        </p:nvSpPr>
        <p:spPr bwMode="auto">
          <a:xfrm>
            <a:off x="7464425" y="4868864"/>
            <a:ext cx="43180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2" name="Line 50"/>
          <p:cNvSpPr>
            <a:spLocks noChangeShapeType="1"/>
          </p:cNvSpPr>
          <p:nvPr/>
        </p:nvSpPr>
        <p:spPr bwMode="auto">
          <a:xfrm>
            <a:off x="7248525" y="5084764"/>
            <a:ext cx="8636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3" name="Line 51"/>
          <p:cNvSpPr>
            <a:spLocks noChangeShapeType="1"/>
          </p:cNvSpPr>
          <p:nvPr/>
        </p:nvSpPr>
        <p:spPr bwMode="auto">
          <a:xfrm flipH="1">
            <a:off x="7464425" y="5084764"/>
            <a:ext cx="4318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4" name="Line 52"/>
          <p:cNvSpPr>
            <a:spLocks noChangeShapeType="1"/>
          </p:cNvSpPr>
          <p:nvPr/>
        </p:nvSpPr>
        <p:spPr bwMode="auto">
          <a:xfrm>
            <a:off x="9191625" y="4797425"/>
            <a:ext cx="43338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5" name="Line 53"/>
          <p:cNvSpPr>
            <a:spLocks noChangeShapeType="1"/>
          </p:cNvSpPr>
          <p:nvPr/>
        </p:nvSpPr>
        <p:spPr bwMode="auto">
          <a:xfrm flipH="1">
            <a:off x="8975725" y="4797425"/>
            <a:ext cx="86518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6" name="Line 54"/>
          <p:cNvSpPr>
            <a:spLocks noChangeShapeType="1"/>
          </p:cNvSpPr>
          <p:nvPr/>
        </p:nvSpPr>
        <p:spPr bwMode="auto">
          <a:xfrm flipH="1">
            <a:off x="9625013" y="4797426"/>
            <a:ext cx="215900" cy="9366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7" name="Line 55"/>
          <p:cNvSpPr>
            <a:spLocks noChangeShapeType="1"/>
          </p:cNvSpPr>
          <p:nvPr/>
        </p:nvSpPr>
        <p:spPr bwMode="auto">
          <a:xfrm>
            <a:off x="9625013" y="5013325"/>
            <a:ext cx="215900" cy="5032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8" name="Line 56"/>
          <p:cNvSpPr>
            <a:spLocks noChangeShapeType="1"/>
          </p:cNvSpPr>
          <p:nvPr/>
        </p:nvSpPr>
        <p:spPr bwMode="auto">
          <a:xfrm>
            <a:off x="8975725" y="5013326"/>
            <a:ext cx="649288"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69" name="Line 57"/>
          <p:cNvSpPr>
            <a:spLocks noChangeShapeType="1"/>
          </p:cNvSpPr>
          <p:nvPr/>
        </p:nvSpPr>
        <p:spPr bwMode="auto">
          <a:xfrm flipH="1">
            <a:off x="8975725" y="5013326"/>
            <a:ext cx="649288"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70" name="Line 58"/>
          <p:cNvSpPr>
            <a:spLocks noChangeShapeType="1"/>
          </p:cNvSpPr>
          <p:nvPr/>
        </p:nvSpPr>
        <p:spPr bwMode="auto">
          <a:xfrm>
            <a:off x="7464425" y="692151"/>
            <a:ext cx="0" cy="7207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71" name="Line 59"/>
          <p:cNvSpPr>
            <a:spLocks noChangeShapeType="1"/>
          </p:cNvSpPr>
          <p:nvPr/>
        </p:nvSpPr>
        <p:spPr bwMode="auto">
          <a:xfrm>
            <a:off x="7464425" y="1412875"/>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72" name="Line 60"/>
          <p:cNvSpPr>
            <a:spLocks noChangeShapeType="1"/>
          </p:cNvSpPr>
          <p:nvPr/>
        </p:nvSpPr>
        <p:spPr bwMode="auto">
          <a:xfrm flipH="1">
            <a:off x="7248525" y="1412875"/>
            <a:ext cx="2159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73" name="Line 61"/>
          <p:cNvSpPr>
            <a:spLocks noChangeShapeType="1"/>
          </p:cNvSpPr>
          <p:nvPr/>
        </p:nvSpPr>
        <p:spPr bwMode="auto">
          <a:xfrm>
            <a:off x="4079875" y="765175"/>
            <a:ext cx="0" cy="7191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74" name="Line 62"/>
          <p:cNvSpPr>
            <a:spLocks noChangeShapeType="1"/>
          </p:cNvSpPr>
          <p:nvPr/>
        </p:nvSpPr>
        <p:spPr bwMode="auto">
          <a:xfrm>
            <a:off x="4079875" y="1484313"/>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75" name="Line 63"/>
          <p:cNvSpPr>
            <a:spLocks noChangeShapeType="1"/>
          </p:cNvSpPr>
          <p:nvPr/>
        </p:nvSpPr>
        <p:spPr bwMode="auto">
          <a:xfrm flipH="1">
            <a:off x="3863975" y="1484313"/>
            <a:ext cx="215900"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592" name="Oval 80"/>
          <p:cNvSpPr>
            <a:spLocks noChangeArrowheads="1"/>
          </p:cNvSpPr>
          <p:nvPr/>
        </p:nvSpPr>
        <p:spPr bwMode="auto">
          <a:xfrm>
            <a:off x="4367213" y="56610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3" name="Oval 81"/>
          <p:cNvSpPr>
            <a:spLocks noChangeArrowheads="1"/>
          </p:cNvSpPr>
          <p:nvPr/>
        </p:nvSpPr>
        <p:spPr bwMode="auto">
          <a:xfrm>
            <a:off x="3719513" y="56610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4" name="Oval 82"/>
          <p:cNvSpPr>
            <a:spLocks noChangeArrowheads="1"/>
          </p:cNvSpPr>
          <p:nvPr/>
        </p:nvSpPr>
        <p:spPr bwMode="auto">
          <a:xfrm>
            <a:off x="4511676" y="4724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5" name="Oval 83"/>
          <p:cNvSpPr>
            <a:spLocks noChangeArrowheads="1"/>
          </p:cNvSpPr>
          <p:nvPr/>
        </p:nvSpPr>
        <p:spPr bwMode="auto">
          <a:xfrm>
            <a:off x="3935413" y="472440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6" name="Oval 84"/>
          <p:cNvSpPr>
            <a:spLocks noChangeArrowheads="1"/>
          </p:cNvSpPr>
          <p:nvPr/>
        </p:nvSpPr>
        <p:spPr bwMode="auto">
          <a:xfrm>
            <a:off x="4440238" y="162877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7" name="Oval 85"/>
          <p:cNvSpPr>
            <a:spLocks noChangeArrowheads="1"/>
          </p:cNvSpPr>
          <p:nvPr/>
        </p:nvSpPr>
        <p:spPr bwMode="auto">
          <a:xfrm>
            <a:off x="3792538" y="162877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8" name="Oval 86"/>
          <p:cNvSpPr>
            <a:spLocks noChangeArrowheads="1"/>
          </p:cNvSpPr>
          <p:nvPr/>
        </p:nvSpPr>
        <p:spPr bwMode="auto">
          <a:xfrm>
            <a:off x="4583113" y="54451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599" name="Oval 87"/>
          <p:cNvSpPr>
            <a:spLocks noChangeArrowheads="1"/>
          </p:cNvSpPr>
          <p:nvPr/>
        </p:nvSpPr>
        <p:spPr bwMode="auto">
          <a:xfrm>
            <a:off x="3935413" y="54451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0" name="Oval 88"/>
          <p:cNvSpPr>
            <a:spLocks noChangeArrowheads="1"/>
          </p:cNvSpPr>
          <p:nvPr/>
        </p:nvSpPr>
        <p:spPr bwMode="auto">
          <a:xfrm>
            <a:off x="4008438" y="6921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1" name="Oval 89"/>
          <p:cNvSpPr>
            <a:spLocks noChangeArrowheads="1"/>
          </p:cNvSpPr>
          <p:nvPr/>
        </p:nvSpPr>
        <p:spPr bwMode="auto">
          <a:xfrm>
            <a:off x="4656138" y="141287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2" name="Oval 90"/>
          <p:cNvSpPr>
            <a:spLocks noChangeArrowheads="1"/>
          </p:cNvSpPr>
          <p:nvPr/>
        </p:nvSpPr>
        <p:spPr bwMode="auto">
          <a:xfrm>
            <a:off x="4008438" y="141287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3" name="Oval 91"/>
          <p:cNvSpPr>
            <a:spLocks noChangeArrowheads="1"/>
          </p:cNvSpPr>
          <p:nvPr/>
        </p:nvSpPr>
        <p:spPr bwMode="auto">
          <a:xfrm>
            <a:off x="4440238" y="9080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4" name="Oval 92"/>
          <p:cNvSpPr>
            <a:spLocks noChangeArrowheads="1"/>
          </p:cNvSpPr>
          <p:nvPr/>
        </p:nvSpPr>
        <p:spPr bwMode="auto">
          <a:xfrm>
            <a:off x="3792538" y="9080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5" name="Oval 93"/>
          <p:cNvSpPr>
            <a:spLocks noChangeArrowheads="1"/>
          </p:cNvSpPr>
          <p:nvPr/>
        </p:nvSpPr>
        <p:spPr bwMode="auto">
          <a:xfrm>
            <a:off x="4656138" y="76517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6" name="Oval 94"/>
          <p:cNvSpPr>
            <a:spLocks noChangeArrowheads="1"/>
          </p:cNvSpPr>
          <p:nvPr/>
        </p:nvSpPr>
        <p:spPr bwMode="auto">
          <a:xfrm>
            <a:off x="7967663" y="6207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7" name="Oval 95"/>
          <p:cNvSpPr>
            <a:spLocks noChangeArrowheads="1"/>
          </p:cNvSpPr>
          <p:nvPr/>
        </p:nvSpPr>
        <p:spPr bwMode="auto">
          <a:xfrm>
            <a:off x="7391401" y="62071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08" name="Line 96"/>
          <p:cNvSpPr>
            <a:spLocks noChangeShapeType="1"/>
          </p:cNvSpPr>
          <p:nvPr/>
        </p:nvSpPr>
        <p:spPr bwMode="auto">
          <a:xfrm>
            <a:off x="7464426" y="692150"/>
            <a:ext cx="360363"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609" name="Line 97"/>
          <p:cNvSpPr>
            <a:spLocks noChangeShapeType="1"/>
          </p:cNvSpPr>
          <p:nvPr/>
        </p:nvSpPr>
        <p:spPr bwMode="auto">
          <a:xfrm flipH="1">
            <a:off x="7319963" y="692150"/>
            <a:ext cx="792162" cy="8651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610" name="Line 98"/>
          <p:cNvSpPr>
            <a:spLocks noChangeShapeType="1"/>
          </p:cNvSpPr>
          <p:nvPr/>
        </p:nvSpPr>
        <p:spPr bwMode="auto">
          <a:xfrm>
            <a:off x="7248525" y="908051"/>
            <a:ext cx="8636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64611" name="Oval 99"/>
          <p:cNvSpPr>
            <a:spLocks noChangeArrowheads="1"/>
          </p:cNvSpPr>
          <p:nvPr/>
        </p:nvSpPr>
        <p:spPr bwMode="auto">
          <a:xfrm>
            <a:off x="7967663" y="134143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2" name="Oval 100"/>
          <p:cNvSpPr>
            <a:spLocks noChangeArrowheads="1"/>
          </p:cNvSpPr>
          <p:nvPr/>
        </p:nvSpPr>
        <p:spPr bwMode="auto">
          <a:xfrm>
            <a:off x="7248526" y="155733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3" name="Oval 101"/>
          <p:cNvSpPr>
            <a:spLocks noChangeArrowheads="1"/>
          </p:cNvSpPr>
          <p:nvPr/>
        </p:nvSpPr>
        <p:spPr bwMode="auto">
          <a:xfrm>
            <a:off x="7391401" y="134143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4" name="Oval 102"/>
          <p:cNvSpPr>
            <a:spLocks noChangeArrowheads="1"/>
          </p:cNvSpPr>
          <p:nvPr/>
        </p:nvSpPr>
        <p:spPr bwMode="auto">
          <a:xfrm>
            <a:off x="7608888" y="112553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5" name="Oval 103"/>
          <p:cNvSpPr>
            <a:spLocks noChangeArrowheads="1"/>
          </p:cNvSpPr>
          <p:nvPr/>
        </p:nvSpPr>
        <p:spPr bwMode="auto">
          <a:xfrm>
            <a:off x="7824788" y="1557339"/>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6" name="Oval 104"/>
          <p:cNvSpPr>
            <a:spLocks noChangeArrowheads="1"/>
          </p:cNvSpPr>
          <p:nvPr/>
        </p:nvSpPr>
        <p:spPr bwMode="auto">
          <a:xfrm>
            <a:off x="7824788" y="83661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7" name="Oval 105"/>
          <p:cNvSpPr>
            <a:spLocks noChangeArrowheads="1"/>
          </p:cNvSpPr>
          <p:nvPr/>
        </p:nvSpPr>
        <p:spPr bwMode="auto">
          <a:xfrm>
            <a:off x="7175501" y="83661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8" name="Oval 106"/>
          <p:cNvSpPr>
            <a:spLocks noChangeArrowheads="1"/>
          </p:cNvSpPr>
          <p:nvPr/>
        </p:nvSpPr>
        <p:spPr bwMode="auto">
          <a:xfrm>
            <a:off x="7967663" y="5516564"/>
            <a:ext cx="144462"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19" name="Oval 107"/>
          <p:cNvSpPr>
            <a:spLocks noChangeArrowheads="1"/>
          </p:cNvSpPr>
          <p:nvPr/>
        </p:nvSpPr>
        <p:spPr bwMode="auto">
          <a:xfrm>
            <a:off x="7391401" y="551656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0" name="Oval 108"/>
          <p:cNvSpPr>
            <a:spLocks noChangeArrowheads="1"/>
          </p:cNvSpPr>
          <p:nvPr/>
        </p:nvSpPr>
        <p:spPr bwMode="auto">
          <a:xfrm>
            <a:off x="7175501" y="573405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1" name="Oval 109"/>
          <p:cNvSpPr>
            <a:spLocks noChangeArrowheads="1"/>
          </p:cNvSpPr>
          <p:nvPr/>
        </p:nvSpPr>
        <p:spPr bwMode="auto">
          <a:xfrm>
            <a:off x="8040688" y="47974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2" name="Oval 110"/>
          <p:cNvSpPr>
            <a:spLocks noChangeArrowheads="1"/>
          </p:cNvSpPr>
          <p:nvPr/>
        </p:nvSpPr>
        <p:spPr bwMode="auto">
          <a:xfrm>
            <a:off x="7391401" y="47974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3" name="Oval 111"/>
          <p:cNvSpPr>
            <a:spLocks noChangeArrowheads="1"/>
          </p:cNvSpPr>
          <p:nvPr/>
        </p:nvSpPr>
        <p:spPr bwMode="auto">
          <a:xfrm>
            <a:off x="7608888" y="52292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4" name="Oval 112"/>
          <p:cNvSpPr>
            <a:spLocks noChangeArrowheads="1"/>
          </p:cNvSpPr>
          <p:nvPr/>
        </p:nvSpPr>
        <p:spPr bwMode="auto">
          <a:xfrm>
            <a:off x="7824788" y="573405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5" name="Oval 113"/>
          <p:cNvSpPr>
            <a:spLocks noChangeArrowheads="1"/>
          </p:cNvSpPr>
          <p:nvPr/>
        </p:nvSpPr>
        <p:spPr bwMode="auto">
          <a:xfrm>
            <a:off x="7824788" y="50133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6" name="Oval 114"/>
          <p:cNvSpPr>
            <a:spLocks noChangeArrowheads="1"/>
          </p:cNvSpPr>
          <p:nvPr/>
        </p:nvSpPr>
        <p:spPr bwMode="auto">
          <a:xfrm>
            <a:off x="7175501" y="50133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7" name="Oval 115"/>
          <p:cNvSpPr>
            <a:spLocks noChangeArrowheads="1"/>
          </p:cNvSpPr>
          <p:nvPr/>
        </p:nvSpPr>
        <p:spPr bwMode="auto">
          <a:xfrm>
            <a:off x="9264651" y="5300664"/>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8" name="Oval 116"/>
          <p:cNvSpPr>
            <a:spLocks noChangeArrowheads="1"/>
          </p:cNvSpPr>
          <p:nvPr/>
        </p:nvSpPr>
        <p:spPr bwMode="auto">
          <a:xfrm>
            <a:off x="8975726" y="49418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29" name="Oval 117"/>
          <p:cNvSpPr>
            <a:spLocks noChangeArrowheads="1"/>
          </p:cNvSpPr>
          <p:nvPr/>
        </p:nvSpPr>
        <p:spPr bwMode="auto">
          <a:xfrm>
            <a:off x="9696451" y="51577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0" name="Oval 118"/>
          <p:cNvSpPr>
            <a:spLocks noChangeArrowheads="1"/>
          </p:cNvSpPr>
          <p:nvPr/>
        </p:nvSpPr>
        <p:spPr bwMode="auto">
          <a:xfrm>
            <a:off x="9336088" y="47974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1" name="Oval 119"/>
          <p:cNvSpPr>
            <a:spLocks noChangeArrowheads="1"/>
          </p:cNvSpPr>
          <p:nvPr/>
        </p:nvSpPr>
        <p:spPr bwMode="auto">
          <a:xfrm>
            <a:off x="9480551" y="4941889"/>
            <a:ext cx="144463" cy="122237"/>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2" name="Oval 120"/>
          <p:cNvSpPr>
            <a:spLocks noChangeArrowheads="1"/>
          </p:cNvSpPr>
          <p:nvPr/>
        </p:nvSpPr>
        <p:spPr bwMode="auto">
          <a:xfrm>
            <a:off x="9767888" y="472440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3" name="Oval 121"/>
          <p:cNvSpPr>
            <a:spLocks noChangeArrowheads="1"/>
          </p:cNvSpPr>
          <p:nvPr/>
        </p:nvSpPr>
        <p:spPr bwMode="auto">
          <a:xfrm>
            <a:off x="9120188" y="4724400"/>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4" name="Oval 122"/>
          <p:cNvSpPr>
            <a:spLocks noChangeArrowheads="1"/>
          </p:cNvSpPr>
          <p:nvPr/>
        </p:nvSpPr>
        <p:spPr bwMode="auto">
          <a:xfrm>
            <a:off x="9551988" y="56610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5" name="Oval 123"/>
          <p:cNvSpPr>
            <a:spLocks noChangeArrowheads="1"/>
          </p:cNvSpPr>
          <p:nvPr/>
        </p:nvSpPr>
        <p:spPr bwMode="auto">
          <a:xfrm>
            <a:off x="8975726" y="5661025"/>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6" name="Oval 124"/>
          <p:cNvSpPr>
            <a:spLocks noChangeArrowheads="1"/>
          </p:cNvSpPr>
          <p:nvPr/>
        </p:nvSpPr>
        <p:spPr bwMode="auto">
          <a:xfrm>
            <a:off x="9767888" y="5445125"/>
            <a:ext cx="144462"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39" name="AutoShape 127"/>
          <p:cNvSpPr>
            <a:spLocks noChangeArrowheads="1"/>
          </p:cNvSpPr>
          <p:nvPr/>
        </p:nvSpPr>
        <p:spPr bwMode="auto">
          <a:xfrm>
            <a:off x="7924801" y="1981200"/>
            <a:ext cx="904875" cy="152400"/>
          </a:xfrm>
          <a:prstGeom prst="hexagon">
            <a:avLst>
              <a:gd name="adj" fmla="val 148438"/>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40" name="AutoShape 128"/>
          <p:cNvSpPr>
            <a:spLocks noChangeArrowheads="1"/>
          </p:cNvSpPr>
          <p:nvPr/>
        </p:nvSpPr>
        <p:spPr bwMode="auto">
          <a:xfrm>
            <a:off x="7924801" y="2971800"/>
            <a:ext cx="904875" cy="152400"/>
          </a:xfrm>
          <a:prstGeom prst="hexagon">
            <a:avLst>
              <a:gd name="adj" fmla="val 148438"/>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41" name="Line 129"/>
          <p:cNvSpPr>
            <a:spLocks noChangeShapeType="1"/>
          </p:cNvSpPr>
          <p:nvPr/>
        </p:nvSpPr>
        <p:spPr bwMode="auto">
          <a:xfrm>
            <a:off x="7924800" y="2057400"/>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42" name="Line 130"/>
          <p:cNvSpPr>
            <a:spLocks noChangeShapeType="1"/>
          </p:cNvSpPr>
          <p:nvPr/>
        </p:nvSpPr>
        <p:spPr bwMode="auto">
          <a:xfrm>
            <a:off x="8839200" y="2057400"/>
            <a:ext cx="0" cy="990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43" name="Line 131"/>
          <p:cNvSpPr>
            <a:spLocks noChangeShapeType="1"/>
          </p:cNvSpPr>
          <p:nvPr/>
        </p:nvSpPr>
        <p:spPr bwMode="auto">
          <a:xfrm>
            <a:off x="8153400" y="21336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44" name="Line 132"/>
          <p:cNvSpPr>
            <a:spLocks noChangeShapeType="1"/>
          </p:cNvSpPr>
          <p:nvPr/>
        </p:nvSpPr>
        <p:spPr bwMode="auto">
          <a:xfrm>
            <a:off x="8610600" y="21336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45" name="AutoShape 133"/>
          <p:cNvSpPr>
            <a:spLocks noChangeArrowheads="1"/>
          </p:cNvSpPr>
          <p:nvPr/>
        </p:nvSpPr>
        <p:spPr bwMode="auto">
          <a:xfrm>
            <a:off x="3581401" y="2743200"/>
            <a:ext cx="904875" cy="152400"/>
          </a:xfrm>
          <a:prstGeom prst="hexagon">
            <a:avLst>
              <a:gd name="adj" fmla="val 148438"/>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46" name="AutoShape 134"/>
          <p:cNvSpPr>
            <a:spLocks noChangeArrowheads="1"/>
          </p:cNvSpPr>
          <p:nvPr/>
        </p:nvSpPr>
        <p:spPr bwMode="auto">
          <a:xfrm>
            <a:off x="3581401" y="3657600"/>
            <a:ext cx="904875" cy="152400"/>
          </a:xfrm>
          <a:prstGeom prst="hexagon">
            <a:avLst>
              <a:gd name="adj" fmla="val 148438"/>
              <a:gd name="vf" fmla="val 11547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47" name="Line 135"/>
          <p:cNvSpPr>
            <a:spLocks noChangeShapeType="1"/>
          </p:cNvSpPr>
          <p:nvPr/>
        </p:nvSpPr>
        <p:spPr bwMode="auto">
          <a:xfrm>
            <a:off x="3581400" y="2819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48" name="Line 136"/>
          <p:cNvSpPr>
            <a:spLocks noChangeShapeType="1"/>
          </p:cNvSpPr>
          <p:nvPr/>
        </p:nvSpPr>
        <p:spPr bwMode="auto">
          <a:xfrm>
            <a:off x="4495800" y="2819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49" name="Line 137"/>
          <p:cNvSpPr>
            <a:spLocks noChangeShapeType="1"/>
          </p:cNvSpPr>
          <p:nvPr/>
        </p:nvSpPr>
        <p:spPr bwMode="auto">
          <a:xfrm>
            <a:off x="3733800" y="28956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50" name="Line 138"/>
          <p:cNvSpPr>
            <a:spLocks noChangeShapeType="1"/>
          </p:cNvSpPr>
          <p:nvPr/>
        </p:nvSpPr>
        <p:spPr bwMode="auto">
          <a:xfrm>
            <a:off x="4267200" y="28956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51" name="Line 139"/>
          <p:cNvSpPr>
            <a:spLocks noChangeShapeType="1"/>
          </p:cNvSpPr>
          <p:nvPr/>
        </p:nvSpPr>
        <p:spPr bwMode="auto">
          <a:xfrm>
            <a:off x="4038600" y="28194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52" name="Oval 140"/>
          <p:cNvSpPr>
            <a:spLocks noChangeArrowheads="1"/>
          </p:cNvSpPr>
          <p:nvPr/>
        </p:nvSpPr>
        <p:spPr bwMode="auto">
          <a:xfrm>
            <a:off x="3962401" y="2743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53" name="Oval 141"/>
          <p:cNvSpPr>
            <a:spLocks noChangeArrowheads="1"/>
          </p:cNvSpPr>
          <p:nvPr/>
        </p:nvSpPr>
        <p:spPr bwMode="auto">
          <a:xfrm>
            <a:off x="3505201" y="2743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54" name="Oval 142"/>
          <p:cNvSpPr>
            <a:spLocks noChangeArrowheads="1"/>
          </p:cNvSpPr>
          <p:nvPr/>
        </p:nvSpPr>
        <p:spPr bwMode="auto">
          <a:xfrm>
            <a:off x="3733801" y="2667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55" name="Oval 143"/>
          <p:cNvSpPr>
            <a:spLocks noChangeArrowheads="1"/>
          </p:cNvSpPr>
          <p:nvPr/>
        </p:nvSpPr>
        <p:spPr bwMode="auto">
          <a:xfrm>
            <a:off x="4191001" y="2667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56" name="Oval 144"/>
          <p:cNvSpPr>
            <a:spLocks noChangeArrowheads="1"/>
          </p:cNvSpPr>
          <p:nvPr/>
        </p:nvSpPr>
        <p:spPr bwMode="auto">
          <a:xfrm>
            <a:off x="4191001" y="2819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57" name="Oval 145"/>
          <p:cNvSpPr>
            <a:spLocks noChangeArrowheads="1"/>
          </p:cNvSpPr>
          <p:nvPr/>
        </p:nvSpPr>
        <p:spPr bwMode="auto">
          <a:xfrm>
            <a:off x="4419601" y="2743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58" name="Oval 146"/>
          <p:cNvSpPr>
            <a:spLocks noChangeArrowheads="1"/>
          </p:cNvSpPr>
          <p:nvPr/>
        </p:nvSpPr>
        <p:spPr bwMode="auto">
          <a:xfrm>
            <a:off x="3733801" y="4953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a:p>
        </p:txBody>
      </p:sp>
      <p:sp>
        <p:nvSpPr>
          <p:cNvPr id="64659" name="Oval 147"/>
          <p:cNvSpPr>
            <a:spLocks noChangeArrowheads="1"/>
          </p:cNvSpPr>
          <p:nvPr/>
        </p:nvSpPr>
        <p:spPr bwMode="auto">
          <a:xfrm>
            <a:off x="4343401" y="4953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0" name="Oval 148"/>
          <p:cNvSpPr>
            <a:spLocks noChangeArrowheads="1"/>
          </p:cNvSpPr>
          <p:nvPr/>
        </p:nvSpPr>
        <p:spPr bwMode="auto">
          <a:xfrm>
            <a:off x="3962401" y="36576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a:p>
        </p:txBody>
      </p:sp>
      <p:sp>
        <p:nvSpPr>
          <p:cNvPr id="64661" name="Oval 149"/>
          <p:cNvSpPr>
            <a:spLocks noChangeArrowheads="1"/>
          </p:cNvSpPr>
          <p:nvPr/>
        </p:nvSpPr>
        <p:spPr bwMode="auto">
          <a:xfrm>
            <a:off x="4191001" y="3581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2" name="Oval 150"/>
          <p:cNvSpPr>
            <a:spLocks noChangeArrowheads="1"/>
          </p:cNvSpPr>
          <p:nvPr/>
        </p:nvSpPr>
        <p:spPr bwMode="auto">
          <a:xfrm>
            <a:off x="4419601" y="36576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3" name="Oval 151"/>
          <p:cNvSpPr>
            <a:spLocks noChangeArrowheads="1"/>
          </p:cNvSpPr>
          <p:nvPr/>
        </p:nvSpPr>
        <p:spPr bwMode="auto">
          <a:xfrm>
            <a:off x="3657601" y="3581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4" name="Oval 152"/>
          <p:cNvSpPr>
            <a:spLocks noChangeArrowheads="1"/>
          </p:cNvSpPr>
          <p:nvPr/>
        </p:nvSpPr>
        <p:spPr bwMode="auto">
          <a:xfrm>
            <a:off x="4191001" y="37338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5" name="Oval 153"/>
          <p:cNvSpPr>
            <a:spLocks noChangeArrowheads="1"/>
          </p:cNvSpPr>
          <p:nvPr/>
        </p:nvSpPr>
        <p:spPr bwMode="auto">
          <a:xfrm>
            <a:off x="3733801" y="37338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6" name="Oval 154"/>
          <p:cNvSpPr>
            <a:spLocks noChangeArrowheads="1"/>
          </p:cNvSpPr>
          <p:nvPr/>
        </p:nvSpPr>
        <p:spPr bwMode="auto">
          <a:xfrm>
            <a:off x="3505201" y="36576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7" name="Oval 155"/>
          <p:cNvSpPr>
            <a:spLocks noChangeArrowheads="1"/>
          </p:cNvSpPr>
          <p:nvPr/>
        </p:nvSpPr>
        <p:spPr bwMode="auto">
          <a:xfrm>
            <a:off x="3657601" y="2819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8" name="Oval 156"/>
          <p:cNvSpPr>
            <a:spLocks noChangeArrowheads="1"/>
          </p:cNvSpPr>
          <p:nvPr/>
        </p:nvSpPr>
        <p:spPr bwMode="auto">
          <a:xfrm>
            <a:off x="8305801" y="1981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69" name="Oval 157"/>
          <p:cNvSpPr>
            <a:spLocks noChangeArrowheads="1"/>
          </p:cNvSpPr>
          <p:nvPr/>
        </p:nvSpPr>
        <p:spPr bwMode="auto">
          <a:xfrm>
            <a:off x="8686801" y="1981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0" name="Oval 158"/>
          <p:cNvSpPr>
            <a:spLocks noChangeArrowheads="1"/>
          </p:cNvSpPr>
          <p:nvPr/>
        </p:nvSpPr>
        <p:spPr bwMode="auto">
          <a:xfrm>
            <a:off x="8534401" y="2057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1" name="Oval 159"/>
          <p:cNvSpPr>
            <a:spLocks noChangeArrowheads="1"/>
          </p:cNvSpPr>
          <p:nvPr/>
        </p:nvSpPr>
        <p:spPr bwMode="auto">
          <a:xfrm>
            <a:off x="8077201" y="2057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2" name="Oval 160"/>
          <p:cNvSpPr>
            <a:spLocks noChangeArrowheads="1"/>
          </p:cNvSpPr>
          <p:nvPr/>
        </p:nvSpPr>
        <p:spPr bwMode="auto">
          <a:xfrm>
            <a:off x="8534401" y="1905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3" name="Oval 161"/>
          <p:cNvSpPr>
            <a:spLocks noChangeArrowheads="1"/>
          </p:cNvSpPr>
          <p:nvPr/>
        </p:nvSpPr>
        <p:spPr bwMode="auto">
          <a:xfrm>
            <a:off x="8077201" y="1905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4" name="Oval 162"/>
          <p:cNvSpPr>
            <a:spLocks noChangeArrowheads="1"/>
          </p:cNvSpPr>
          <p:nvPr/>
        </p:nvSpPr>
        <p:spPr bwMode="auto">
          <a:xfrm>
            <a:off x="7848601" y="1981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5" name="Oval 163"/>
          <p:cNvSpPr>
            <a:spLocks noChangeArrowheads="1"/>
          </p:cNvSpPr>
          <p:nvPr/>
        </p:nvSpPr>
        <p:spPr bwMode="auto">
          <a:xfrm>
            <a:off x="7924801" y="29718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6" name="Oval 164"/>
          <p:cNvSpPr>
            <a:spLocks noChangeArrowheads="1"/>
          </p:cNvSpPr>
          <p:nvPr/>
        </p:nvSpPr>
        <p:spPr bwMode="auto">
          <a:xfrm>
            <a:off x="8382000" y="2971800"/>
            <a:ext cx="76200" cy="152400"/>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7" name="Oval 165"/>
          <p:cNvSpPr>
            <a:spLocks noChangeArrowheads="1"/>
          </p:cNvSpPr>
          <p:nvPr/>
        </p:nvSpPr>
        <p:spPr bwMode="auto">
          <a:xfrm>
            <a:off x="8763001" y="29718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8" name="Oval 166"/>
          <p:cNvSpPr>
            <a:spLocks noChangeArrowheads="1"/>
          </p:cNvSpPr>
          <p:nvPr/>
        </p:nvSpPr>
        <p:spPr bwMode="auto">
          <a:xfrm>
            <a:off x="8534401" y="3048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79" name="Oval 167"/>
          <p:cNvSpPr>
            <a:spLocks noChangeArrowheads="1"/>
          </p:cNvSpPr>
          <p:nvPr/>
        </p:nvSpPr>
        <p:spPr bwMode="auto">
          <a:xfrm>
            <a:off x="8077201" y="3048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80" name="Oval 168"/>
          <p:cNvSpPr>
            <a:spLocks noChangeArrowheads="1"/>
          </p:cNvSpPr>
          <p:nvPr/>
        </p:nvSpPr>
        <p:spPr bwMode="auto">
          <a:xfrm>
            <a:off x="8534401" y="28956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a:p>
        </p:txBody>
      </p:sp>
      <p:sp>
        <p:nvSpPr>
          <p:cNvPr id="64681" name="Oval 169"/>
          <p:cNvSpPr>
            <a:spLocks noChangeArrowheads="1"/>
          </p:cNvSpPr>
          <p:nvPr/>
        </p:nvSpPr>
        <p:spPr bwMode="auto">
          <a:xfrm>
            <a:off x="8077201" y="28956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82" name="Oval 170"/>
          <p:cNvSpPr>
            <a:spLocks noChangeArrowheads="1"/>
          </p:cNvSpPr>
          <p:nvPr/>
        </p:nvSpPr>
        <p:spPr bwMode="auto">
          <a:xfrm>
            <a:off x="8229601" y="26670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83" name="Oval 171"/>
          <p:cNvSpPr>
            <a:spLocks noChangeArrowheads="1"/>
          </p:cNvSpPr>
          <p:nvPr/>
        </p:nvSpPr>
        <p:spPr bwMode="auto">
          <a:xfrm>
            <a:off x="8153401" y="2362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84" name="Oval 172"/>
          <p:cNvSpPr>
            <a:spLocks noChangeArrowheads="1"/>
          </p:cNvSpPr>
          <p:nvPr/>
        </p:nvSpPr>
        <p:spPr bwMode="auto">
          <a:xfrm>
            <a:off x="8458201" y="23622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85" name="Line 173"/>
          <p:cNvSpPr>
            <a:spLocks noChangeShapeType="1"/>
          </p:cNvSpPr>
          <p:nvPr/>
        </p:nvSpPr>
        <p:spPr bwMode="auto">
          <a:xfrm>
            <a:off x="8382000" y="2057400"/>
            <a:ext cx="1524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86" name="Line 174"/>
          <p:cNvSpPr>
            <a:spLocks noChangeShapeType="1"/>
          </p:cNvSpPr>
          <p:nvPr/>
        </p:nvSpPr>
        <p:spPr bwMode="auto">
          <a:xfrm flipH="1">
            <a:off x="8229600" y="2057400"/>
            <a:ext cx="1524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87" name="Line 175"/>
          <p:cNvSpPr>
            <a:spLocks noChangeShapeType="1"/>
          </p:cNvSpPr>
          <p:nvPr/>
        </p:nvSpPr>
        <p:spPr bwMode="auto">
          <a:xfrm flipH="1">
            <a:off x="8305800" y="2438400"/>
            <a:ext cx="2286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88" name="Line 176"/>
          <p:cNvSpPr>
            <a:spLocks noChangeShapeType="1"/>
          </p:cNvSpPr>
          <p:nvPr/>
        </p:nvSpPr>
        <p:spPr bwMode="auto">
          <a:xfrm>
            <a:off x="8229600" y="2438400"/>
            <a:ext cx="76200" cy="304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89" name="Oval 177"/>
          <p:cNvSpPr>
            <a:spLocks noChangeArrowheads="1"/>
          </p:cNvSpPr>
          <p:nvPr/>
        </p:nvSpPr>
        <p:spPr bwMode="auto">
          <a:xfrm>
            <a:off x="8382001" y="28194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90" name="Oval 178"/>
          <p:cNvSpPr>
            <a:spLocks noChangeArrowheads="1"/>
          </p:cNvSpPr>
          <p:nvPr/>
        </p:nvSpPr>
        <p:spPr bwMode="auto">
          <a:xfrm>
            <a:off x="8610601" y="2514600"/>
            <a:ext cx="144463"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64691" name="Line 179"/>
          <p:cNvSpPr>
            <a:spLocks noChangeShapeType="1"/>
          </p:cNvSpPr>
          <p:nvPr/>
        </p:nvSpPr>
        <p:spPr bwMode="auto">
          <a:xfrm>
            <a:off x="8534400" y="2438400"/>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92" name="Line 180"/>
          <p:cNvSpPr>
            <a:spLocks noChangeShapeType="1"/>
          </p:cNvSpPr>
          <p:nvPr/>
        </p:nvSpPr>
        <p:spPr bwMode="auto">
          <a:xfrm>
            <a:off x="8305800" y="2743200"/>
            <a:ext cx="152400" cy="152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
        <p:nvSpPr>
          <p:cNvPr id="64693" name="Line 181"/>
          <p:cNvSpPr>
            <a:spLocks noChangeShapeType="1"/>
          </p:cNvSpPr>
          <p:nvPr/>
        </p:nvSpPr>
        <p:spPr bwMode="auto">
          <a:xfrm flipH="1">
            <a:off x="8458200" y="2590800"/>
            <a:ext cx="228600" cy="3810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tr-TR"/>
          </a:p>
        </p:txBody>
      </p:sp>
    </p:spTree>
    <p:extLst>
      <p:ext uri="{BB962C8B-B14F-4D97-AF65-F5344CB8AC3E}">
        <p14:creationId xmlns:p14="http://schemas.microsoft.com/office/powerpoint/2010/main" val="18480577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3D159566-14F4-41B9-B39B-4F55E6514D74}" type="slidenum">
              <a:rPr lang="tr-TR" altLang="tr-TR"/>
              <a:pPr/>
              <a:t>3</a:t>
            </a:fld>
            <a:endParaRPr lang="tr-TR" altLang="tr-TR"/>
          </a:p>
        </p:txBody>
      </p:sp>
      <p:sp>
        <p:nvSpPr>
          <p:cNvPr id="34818" name="Rectangle 2"/>
          <p:cNvSpPr>
            <a:spLocks noGrp="1" noChangeArrowheads="1"/>
          </p:cNvSpPr>
          <p:nvPr>
            <p:ph type="title"/>
          </p:nvPr>
        </p:nvSpPr>
        <p:spPr/>
        <p:txBody>
          <a:bodyPr/>
          <a:lstStyle/>
          <a:p>
            <a:r>
              <a:rPr lang="tr-TR" altLang="tr-TR" sz="4000"/>
              <a:t>Ötelemelerin Eksen Simetrisine Getirdiği Sınırlama</a:t>
            </a:r>
          </a:p>
        </p:txBody>
      </p:sp>
      <p:sp>
        <p:nvSpPr>
          <p:cNvPr id="34819" name="Rectangle 3" descr="Rectangle: Click to edit Master text styles&#10;Second level&#10;Third level&#10;Fourth level&#10;Fifth level"/>
          <p:cNvSpPr>
            <a:spLocks noGrp="1" noChangeArrowheads="1"/>
          </p:cNvSpPr>
          <p:nvPr>
            <p:ph type="body" idx="1"/>
          </p:nvPr>
        </p:nvSpPr>
        <p:spPr>
          <a:xfrm>
            <a:off x="2286000" y="1752600"/>
            <a:ext cx="7772400" cy="4495800"/>
          </a:xfrm>
        </p:spPr>
        <p:txBody>
          <a:bodyPr/>
          <a:lstStyle/>
          <a:p>
            <a:pPr>
              <a:lnSpc>
                <a:spcPct val="90000"/>
              </a:lnSpc>
            </a:pPr>
            <a:r>
              <a:rPr lang="tr-TR" altLang="tr-TR"/>
              <a:t>Kristallerde sadece 1, 2, 3, 4 ve 6’lı eksenlerin var olduğunu görelim.</a:t>
            </a:r>
          </a:p>
          <a:p>
            <a:pPr>
              <a:lnSpc>
                <a:spcPct val="90000"/>
              </a:lnSpc>
            </a:pPr>
            <a:r>
              <a:rPr lang="tr-TR" altLang="tr-TR"/>
              <a:t>A bir örgü noktası olsun ve bu noktadan kağıt düzlemine dik bir A</a:t>
            </a:r>
            <a:r>
              <a:rPr lang="el-GR" altLang="tr-TR" baseline="-25000">
                <a:cs typeface="Arial" panose="020B0604020202020204" pitchFamily="34" charset="0"/>
              </a:rPr>
              <a:t>α</a:t>
            </a:r>
            <a:r>
              <a:rPr lang="tr-TR" altLang="tr-TR">
                <a:cs typeface="Arial" panose="020B0604020202020204" pitchFamily="34" charset="0"/>
              </a:rPr>
              <a:t> </a:t>
            </a:r>
            <a:r>
              <a:rPr lang="tr-TR" altLang="tr-TR"/>
              <a:t>ekseni geçsin.</a:t>
            </a:r>
            <a:r>
              <a:rPr lang="tr-TR" altLang="tr-TR" b="1"/>
              <a:t>t</a:t>
            </a:r>
            <a:r>
              <a:rPr lang="tr-TR" altLang="tr-TR" b="1" baseline="-25000"/>
              <a:t>1</a:t>
            </a:r>
            <a:r>
              <a:rPr lang="tr-TR" altLang="tr-TR" b="1"/>
              <a:t> </a:t>
            </a:r>
            <a:r>
              <a:rPr lang="tr-TR" altLang="tr-TR"/>
              <a:t>ötelemesi, A noktasını B, C, D,…noktalarına taşır. Bu nedenle B, C, D… noktalarından da A</a:t>
            </a:r>
            <a:r>
              <a:rPr lang="el-GR" altLang="tr-TR" baseline="-25000">
                <a:cs typeface="Arial" panose="020B0604020202020204" pitchFamily="34" charset="0"/>
              </a:rPr>
              <a:t>α</a:t>
            </a:r>
            <a:r>
              <a:rPr lang="tr-TR" altLang="tr-TR"/>
              <a:t> ekseni geçer. B deki A</a:t>
            </a:r>
            <a:r>
              <a:rPr lang="el-GR" altLang="tr-TR" baseline="-25000">
                <a:cs typeface="Arial" panose="020B0604020202020204" pitchFamily="34" charset="0"/>
              </a:rPr>
              <a:t>α</a:t>
            </a:r>
            <a:r>
              <a:rPr lang="tr-TR" altLang="tr-TR" baseline="-25000">
                <a:cs typeface="Arial" panose="020B0604020202020204" pitchFamily="34" charset="0"/>
              </a:rPr>
              <a:t> </a:t>
            </a:r>
            <a:r>
              <a:rPr lang="tr-TR" altLang="tr-TR">
                <a:cs typeface="Arial" panose="020B0604020202020204" pitchFamily="34" charset="0"/>
              </a:rPr>
              <a:t> ekseni C yi </a:t>
            </a:r>
            <a:r>
              <a:rPr lang="el-GR" altLang="tr-TR">
                <a:cs typeface="Arial" panose="020B0604020202020204" pitchFamily="34" charset="0"/>
              </a:rPr>
              <a:t>α</a:t>
            </a:r>
            <a:r>
              <a:rPr lang="tr-TR" altLang="tr-TR">
                <a:cs typeface="Arial" panose="020B0604020202020204" pitchFamily="34" charset="0"/>
              </a:rPr>
              <a:t> kadar sola döndürerek C</a:t>
            </a:r>
            <a:r>
              <a:rPr lang="en-US" altLang="tr-TR">
                <a:cs typeface="Arial" panose="020B0604020202020204" pitchFamily="34" charset="0"/>
              </a:rPr>
              <a:t>‘</a:t>
            </a:r>
            <a:r>
              <a:rPr lang="tr-TR" altLang="tr-TR">
                <a:cs typeface="Arial" panose="020B0604020202020204" pitchFamily="34" charset="0"/>
              </a:rPr>
              <a:t> ye, C deki </a:t>
            </a:r>
            <a:r>
              <a:rPr lang="tr-TR" altLang="tr-TR"/>
              <a:t>A</a:t>
            </a:r>
            <a:r>
              <a:rPr lang="el-GR" altLang="tr-TR" baseline="-25000">
                <a:cs typeface="Arial" panose="020B0604020202020204" pitchFamily="34" charset="0"/>
              </a:rPr>
              <a:t>α</a:t>
            </a:r>
            <a:r>
              <a:rPr lang="tr-TR" altLang="tr-TR">
                <a:cs typeface="Arial" panose="020B0604020202020204" pitchFamily="34" charset="0"/>
              </a:rPr>
              <a:t> ekseni B yi </a:t>
            </a:r>
            <a:r>
              <a:rPr lang="el-GR" altLang="tr-TR">
                <a:cs typeface="Arial" panose="020B0604020202020204" pitchFamily="34" charset="0"/>
              </a:rPr>
              <a:t>α</a:t>
            </a:r>
            <a:r>
              <a:rPr lang="tr-TR" altLang="tr-TR">
                <a:cs typeface="Arial" panose="020B0604020202020204" pitchFamily="34" charset="0"/>
              </a:rPr>
              <a:t> kadar sağa döndürerek B</a:t>
            </a:r>
            <a:r>
              <a:rPr lang="en-US" altLang="tr-TR">
                <a:cs typeface="Arial" panose="020B0604020202020204" pitchFamily="34" charset="0"/>
              </a:rPr>
              <a:t>‘</a:t>
            </a:r>
            <a:r>
              <a:rPr lang="tr-TR" altLang="tr-TR">
                <a:cs typeface="Arial" panose="020B0604020202020204" pitchFamily="34" charset="0"/>
              </a:rPr>
              <a:t> ye getirir.</a:t>
            </a:r>
          </a:p>
          <a:p>
            <a:pPr>
              <a:lnSpc>
                <a:spcPct val="90000"/>
              </a:lnSpc>
            </a:pPr>
            <a:r>
              <a:rPr lang="tr-TR" altLang="tr-TR">
                <a:cs typeface="Arial" panose="020B0604020202020204" pitchFamily="34" charset="0"/>
              </a:rPr>
              <a:t>C</a:t>
            </a:r>
            <a:r>
              <a:rPr lang="en-US" altLang="tr-TR">
                <a:cs typeface="Arial" panose="020B0604020202020204" pitchFamily="34" charset="0"/>
              </a:rPr>
              <a:t>‘</a:t>
            </a:r>
            <a:r>
              <a:rPr lang="tr-TR" altLang="tr-TR">
                <a:cs typeface="Arial" panose="020B0604020202020204" pitchFamily="34" charset="0"/>
              </a:rPr>
              <a:t>B</a:t>
            </a:r>
            <a:r>
              <a:rPr lang="en-US" altLang="tr-TR">
                <a:cs typeface="Arial" panose="020B0604020202020204" pitchFamily="34" charset="0"/>
              </a:rPr>
              <a:t>‘</a:t>
            </a:r>
            <a:r>
              <a:rPr lang="tr-TR" altLang="tr-TR">
                <a:cs typeface="Arial" panose="020B0604020202020204" pitchFamily="34" charset="0"/>
              </a:rPr>
              <a:t> uzunluğu 0, t</a:t>
            </a:r>
            <a:r>
              <a:rPr lang="tr-TR" altLang="tr-TR" baseline="-25000">
                <a:cs typeface="Arial" panose="020B0604020202020204" pitchFamily="34" charset="0"/>
              </a:rPr>
              <a:t>1</a:t>
            </a:r>
            <a:r>
              <a:rPr lang="tr-TR" altLang="tr-TR">
                <a:cs typeface="Arial" panose="020B0604020202020204" pitchFamily="34" charset="0"/>
              </a:rPr>
              <a:t>, 2t</a:t>
            </a:r>
            <a:r>
              <a:rPr lang="tr-TR" altLang="tr-TR" baseline="-25000">
                <a:cs typeface="Arial" panose="020B0604020202020204" pitchFamily="34" charset="0"/>
              </a:rPr>
              <a:t>1</a:t>
            </a:r>
            <a:r>
              <a:rPr lang="tr-TR" altLang="tr-TR">
                <a:cs typeface="Arial" panose="020B0604020202020204" pitchFamily="34" charset="0"/>
              </a:rPr>
              <a:t>,…,mt</a:t>
            </a:r>
            <a:r>
              <a:rPr lang="tr-TR" altLang="tr-TR" baseline="-25000">
                <a:cs typeface="Arial" panose="020B0604020202020204" pitchFamily="34" charset="0"/>
              </a:rPr>
              <a:t>1</a:t>
            </a:r>
            <a:r>
              <a:rPr lang="tr-TR" altLang="tr-TR">
                <a:cs typeface="Arial" panose="020B0604020202020204" pitchFamily="34" charset="0"/>
              </a:rPr>
              <a:t> kadar olmalıdır. Yoksa örgü paralel kenar olma özelliğini yitirir.</a:t>
            </a:r>
          </a:p>
        </p:txBody>
      </p:sp>
    </p:spTree>
    <p:extLst>
      <p:ext uri="{BB962C8B-B14F-4D97-AF65-F5344CB8AC3E}">
        <p14:creationId xmlns:p14="http://schemas.microsoft.com/office/powerpoint/2010/main" val="659688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ayt Numarası Yer Tutucusu 6"/>
          <p:cNvSpPr>
            <a:spLocks noGrp="1"/>
          </p:cNvSpPr>
          <p:nvPr>
            <p:ph type="sldNum" sz="quarter" idx="12"/>
          </p:nvPr>
        </p:nvSpPr>
        <p:spPr/>
        <p:txBody>
          <a:bodyPr/>
          <a:lstStyle/>
          <a:p>
            <a:fld id="{463C8476-18AB-4FA3-9787-8320EF398BB5}" type="slidenum">
              <a:rPr lang="tr-TR" altLang="tr-TR"/>
              <a:pPr/>
              <a:t>4</a:t>
            </a:fld>
            <a:endParaRPr lang="tr-TR" altLang="tr-TR"/>
          </a:p>
        </p:txBody>
      </p:sp>
      <p:sp>
        <p:nvSpPr>
          <p:cNvPr id="35842" name="Rectangle 2"/>
          <p:cNvSpPr>
            <a:spLocks noGrp="1" noChangeArrowheads="1"/>
          </p:cNvSpPr>
          <p:nvPr>
            <p:ph type="title"/>
          </p:nvPr>
        </p:nvSpPr>
        <p:spPr/>
        <p:txBody>
          <a:bodyPr/>
          <a:lstStyle/>
          <a:p>
            <a:r>
              <a:rPr lang="tr-TR" altLang="tr-TR"/>
              <a:t> </a:t>
            </a:r>
          </a:p>
        </p:txBody>
      </p:sp>
      <p:sp>
        <p:nvSpPr>
          <p:cNvPr id="35843" name="Rectangle 3" descr="Rectangle: Click to edit Master text styles&#10;Second level&#10;Third level&#10;Fourth level&#10;Fifth level"/>
          <p:cNvSpPr>
            <a:spLocks noGrp="1" noChangeArrowheads="1"/>
          </p:cNvSpPr>
          <p:nvPr>
            <p:ph type="body" sz="half" idx="1"/>
          </p:nvPr>
        </p:nvSpPr>
        <p:spPr>
          <a:xfrm>
            <a:off x="2362200" y="1600200"/>
            <a:ext cx="3810000" cy="4419600"/>
          </a:xfrm>
        </p:spPr>
        <p:txBody>
          <a:bodyPr/>
          <a:lstStyle/>
          <a:p>
            <a:pPr>
              <a:lnSpc>
                <a:spcPct val="90000"/>
              </a:lnSpc>
              <a:buFont typeface="Wingdings" panose="05000000000000000000" pitchFamily="2" charset="2"/>
              <a:buNone/>
            </a:pPr>
            <a:r>
              <a:rPr lang="tr-TR" altLang="tr-TR" sz="2400"/>
              <a:t>C</a:t>
            </a:r>
            <a:r>
              <a:rPr lang="en-US" altLang="tr-TR" sz="2400">
                <a:cs typeface="Arial" panose="020B0604020202020204" pitchFamily="34" charset="0"/>
              </a:rPr>
              <a:t>'</a:t>
            </a:r>
            <a:r>
              <a:rPr lang="tr-TR" altLang="tr-TR" sz="2400">
                <a:cs typeface="Arial" panose="020B0604020202020204" pitchFamily="34" charset="0"/>
              </a:rPr>
              <a:t>B</a:t>
            </a:r>
            <a:r>
              <a:rPr lang="en-US" altLang="tr-TR" sz="2400">
                <a:cs typeface="Arial" panose="020B0604020202020204" pitchFamily="34" charset="0"/>
              </a:rPr>
              <a:t>‘</a:t>
            </a:r>
            <a:r>
              <a:rPr lang="tr-TR" altLang="tr-TR" sz="2400">
                <a:cs typeface="Arial" panose="020B0604020202020204" pitchFamily="34" charset="0"/>
              </a:rPr>
              <a:t> = mt</a:t>
            </a:r>
            <a:r>
              <a:rPr lang="tr-TR" altLang="tr-TR" sz="2400" baseline="-25000">
                <a:cs typeface="Arial" panose="020B0604020202020204" pitchFamily="34" charset="0"/>
              </a:rPr>
              <a:t>1 </a:t>
            </a:r>
            <a:r>
              <a:rPr lang="tr-TR" altLang="tr-TR" sz="2400">
                <a:cs typeface="Arial" panose="020B0604020202020204" pitchFamily="34" charset="0"/>
              </a:rPr>
              <a:t>= t</a:t>
            </a:r>
            <a:r>
              <a:rPr lang="tr-TR" altLang="tr-TR" sz="2400" baseline="-25000">
                <a:cs typeface="Arial" panose="020B0604020202020204" pitchFamily="34" charset="0"/>
              </a:rPr>
              <a:t>1 </a:t>
            </a:r>
            <a:r>
              <a:rPr lang="tr-TR" altLang="tr-TR" sz="2400">
                <a:cs typeface="Arial" panose="020B0604020202020204" pitchFamily="34" charset="0"/>
              </a:rPr>
              <a:t>– 2 t</a:t>
            </a:r>
            <a:r>
              <a:rPr lang="tr-TR" altLang="tr-TR" sz="2400" baseline="-25000">
                <a:cs typeface="Arial" panose="020B0604020202020204" pitchFamily="34" charset="0"/>
              </a:rPr>
              <a:t>1</a:t>
            </a:r>
            <a:r>
              <a:rPr lang="tr-TR" altLang="tr-TR" sz="2400">
                <a:cs typeface="Arial" panose="020B0604020202020204" pitchFamily="34" charset="0"/>
              </a:rPr>
              <a:t> cos</a:t>
            </a:r>
            <a:r>
              <a:rPr lang="el-GR" altLang="tr-TR" sz="2400">
                <a:cs typeface="Arial" panose="020B0604020202020204" pitchFamily="34" charset="0"/>
              </a:rPr>
              <a:t>α</a:t>
            </a:r>
            <a:endParaRPr lang="tr-TR" altLang="tr-TR" sz="2400">
              <a:cs typeface="Arial" panose="020B0604020202020204" pitchFamily="34" charset="0"/>
            </a:endParaRPr>
          </a:p>
          <a:p>
            <a:pPr>
              <a:lnSpc>
                <a:spcPct val="90000"/>
              </a:lnSpc>
              <a:buFont typeface="Wingdings" panose="05000000000000000000" pitchFamily="2" charset="2"/>
              <a:buNone/>
            </a:pPr>
            <a:r>
              <a:rPr lang="tr-TR" altLang="tr-TR" sz="2400">
                <a:cs typeface="Arial" panose="020B0604020202020204" pitchFamily="34" charset="0"/>
              </a:rPr>
              <a:t>    cos</a:t>
            </a:r>
            <a:r>
              <a:rPr lang="el-GR" altLang="tr-TR" sz="2400">
                <a:cs typeface="Arial" panose="020B0604020202020204" pitchFamily="34" charset="0"/>
              </a:rPr>
              <a:t>α</a:t>
            </a:r>
            <a:r>
              <a:rPr lang="tr-TR" altLang="tr-TR" sz="2400">
                <a:cs typeface="Arial" panose="020B0604020202020204" pitchFamily="34" charset="0"/>
              </a:rPr>
              <a:t> = </a:t>
            </a:r>
            <a:r>
              <a:rPr lang="tr-TR" altLang="tr-TR" sz="2400" u="sng">
                <a:cs typeface="Arial" panose="020B0604020202020204" pitchFamily="34" charset="0"/>
              </a:rPr>
              <a:t>1-m</a:t>
            </a:r>
          </a:p>
          <a:p>
            <a:pPr>
              <a:lnSpc>
                <a:spcPct val="90000"/>
              </a:lnSpc>
              <a:buFont typeface="Wingdings" panose="05000000000000000000" pitchFamily="2" charset="2"/>
              <a:buNone/>
            </a:pPr>
            <a:r>
              <a:rPr lang="tr-TR" altLang="tr-TR" sz="2400">
                <a:cs typeface="Arial" panose="020B0604020202020204" pitchFamily="34" charset="0"/>
              </a:rPr>
              <a:t>                  2</a:t>
            </a:r>
          </a:p>
          <a:p>
            <a:pPr>
              <a:lnSpc>
                <a:spcPct val="90000"/>
              </a:lnSpc>
              <a:buFont typeface="Wingdings" panose="05000000000000000000" pitchFamily="2" charset="2"/>
              <a:buNone/>
            </a:pPr>
            <a:r>
              <a:rPr lang="tr-TR" altLang="tr-TR" sz="2400">
                <a:cs typeface="Arial" panose="020B0604020202020204" pitchFamily="34" charset="0"/>
              </a:rPr>
              <a:t>  </a:t>
            </a:r>
            <a:r>
              <a:rPr lang="tr-TR" altLang="tr-TR" sz="2400"/>
              <a:t> </a:t>
            </a:r>
            <a:r>
              <a:rPr lang="tr-TR" altLang="tr-TR" sz="2400">
                <a:cs typeface="Arial" panose="020B0604020202020204" pitchFamily="34" charset="0"/>
              </a:rPr>
              <a:t>1-m = M (tam sayı) diyelim. Cos</a:t>
            </a:r>
            <a:r>
              <a:rPr lang="el-GR" altLang="tr-TR" sz="2400">
                <a:cs typeface="Arial" panose="020B0604020202020204" pitchFamily="34" charset="0"/>
              </a:rPr>
              <a:t>α</a:t>
            </a:r>
            <a:r>
              <a:rPr lang="tr-TR" altLang="tr-TR" sz="2400">
                <a:cs typeface="Arial" panose="020B0604020202020204" pitchFamily="34" charset="0"/>
              </a:rPr>
              <a:t> = M/2; -1 ile +1 arasında bir sayı olduğu takdirde </a:t>
            </a:r>
            <a:r>
              <a:rPr lang="el-GR" altLang="tr-TR" sz="2400">
                <a:cs typeface="Arial" panose="020B0604020202020204" pitchFamily="34" charset="0"/>
              </a:rPr>
              <a:t>α</a:t>
            </a:r>
            <a:r>
              <a:rPr lang="tr-TR" altLang="tr-TR" sz="2400">
                <a:cs typeface="Arial" panose="020B0604020202020204" pitchFamily="34" charset="0"/>
              </a:rPr>
              <a:t> geçerli bir dönmedir ve kristallerde hangi eksenlerin bulunabileceğini gösterir.</a:t>
            </a:r>
            <a:endParaRPr lang="el-GR" altLang="tr-TR" sz="2400">
              <a:cs typeface="Arial" panose="020B0604020202020204" pitchFamily="34" charset="0"/>
            </a:endParaRPr>
          </a:p>
          <a:p>
            <a:pPr>
              <a:lnSpc>
                <a:spcPct val="90000"/>
              </a:lnSpc>
            </a:pPr>
            <a:endParaRPr lang="tr-TR" altLang="tr-TR" sz="2400"/>
          </a:p>
        </p:txBody>
      </p:sp>
      <p:sp>
        <p:nvSpPr>
          <p:cNvPr id="35844" name="Rectangle 4" descr="Rectangle: Click to edit Master text styles&#10;Second level&#10;Third level&#10;Fourth level&#10;Fifth level"/>
          <p:cNvSpPr>
            <a:spLocks noGrp="1" noChangeArrowheads="1"/>
          </p:cNvSpPr>
          <p:nvPr>
            <p:ph type="body" sz="half" idx="2"/>
          </p:nvPr>
        </p:nvSpPr>
        <p:spPr/>
        <p:txBody>
          <a:bodyPr/>
          <a:lstStyle/>
          <a:p>
            <a:r>
              <a:rPr lang="tr-TR" altLang="tr-TR" sz="2400"/>
              <a:t>Öteleme ile dönme            etkileşimi     </a:t>
            </a:r>
          </a:p>
          <a:p>
            <a:pPr>
              <a:buFont typeface="Wingdings" panose="05000000000000000000" pitchFamily="2" charset="2"/>
              <a:buNone/>
            </a:pPr>
            <a:endParaRPr lang="tr-TR" altLang="tr-TR" sz="2400"/>
          </a:p>
          <a:p>
            <a:pPr>
              <a:buFont typeface="Wingdings" panose="05000000000000000000" pitchFamily="2" charset="2"/>
              <a:buNone/>
            </a:pPr>
            <a:r>
              <a:rPr lang="tr-TR" altLang="tr-TR" sz="2400"/>
              <a:t>            C’  m</a:t>
            </a:r>
            <a:r>
              <a:rPr lang="tr-TR" altLang="tr-TR" sz="2400">
                <a:cs typeface="Arial" panose="020B0604020202020204" pitchFamily="34" charset="0"/>
              </a:rPr>
              <a:t>t</a:t>
            </a:r>
            <a:r>
              <a:rPr lang="tr-TR" altLang="tr-TR" sz="2400" baseline="-25000">
                <a:cs typeface="Arial" panose="020B0604020202020204" pitchFamily="34" charset="0"/>
              </a:rPr>
              <a:t>1</a:t>
            </a:r>
            <a:r>
              <a:rPr lang="tr-TR" altLang="tr-TR" sz="2400"/>
              <a:t> B’</a:t>
            </a:r>
          </a:p>
          <a:p>
            <a:pPr>
              <a:buFont typeface="Wingdings" panose="05000000000000000000" pitchFamily="2" charset="2"/>
              <a:buNone/>
            </a:pPr>
            <a:endParaRPr lang="tr-TR" altLang="tr-TR" sz="2400"/>
          </a:p>
          <a:p>
            <a:pPr>
              <a:buFont typeface="Wingdings" panose="05000000000000000000" pitchFamily="2" charset="2"/>
              <a:buNone/>
            </a:pPr>
            <a:r>
              <a:rPr lang="tr-TR" altLang="tr-TR" sz="2400"/>
              <a:t>		 </a:t>
            </a:r>
            <a:r>
              <a:rPr lang="tr-TR" altLang="tr-TR" sz="2400">
                <a:cs typeface="Arial" panose="020B0604020202020204" pitchFamily="34" charset="0"/>
              </a:rPr>
              <a:t>t</a:t>
            </a:r>
            <a:r>
              <a:rPr lang="tr-TR" altLang="tr-TR" sz="2400" baseline="-25000">
                <a:cs typeface="Arial" panose="020B0604020202020204" pitchFamily="34" charset="0"/>
              </a:rPr>
              <a:t>1	          </a:t>
            </a:r>
            <a:r>
              <a:rPr lang="tr-TR" altLang="tr-TR" sz="2400">
                <a:cs typeface="Arial" panose="020B0604020202020204" pitchFamily="34" charset="0"/>
              </a:rPr>
              <a:t>t</a:t>
            </a:r>
            <a:r>
              <a:rPr lang="tr-TR" altLang="tr-TR" sz="2400" baseline="-25000">
                <a:cs typeface="Arial" panose="020B0604020202020204" pitchFamily="34" charset="0"/>
              </a:rPr>
              <a:t>1</a:t>
            </a:r>
          </a:p>
          <a:p>
            <a:pPr>
              <a:buFont typeface="Wingdings" panose="05000000000000000000" pitchFamily="2" charset="2"/>
              <a:buNone/>
            </a:pPr>
            <a:r>
              <a:rPr lang="tr-TR" altLang="tr-TR" sz="2400" baseline="-25000">
                <a:cs typeface="Arial" panose="020B0604020202020204" pitchFamily="34" charset="0"/>
              </a:rPr>
              <a:t>		          </a:t>
            </a:r>
            <a:endParaRPr lang="el-GR" altLang="tr-TR" sz="2400" baseline="-25000">
              <a:cs typeface="Arial" panose="020B0604020202020204" pitchFamily="34" charset="0"/>
            </a:endParaRPr>
          </a:p>
          <a:p>
            <a:pPr>
              <a:buFont typeface="Wingdings" panose="05000000000000000000" pitchFamily="2" charset="2"/>
              <a:buNone/>
            </a:pPr>
            <a:r>
              <a:rPr lang="tr-TR" altLang="tr-TR" sz="2400" baseline="-25000">
                <a:cs typeface="Arial" panose="020B0604020202020204" pitchFamily="34" charset="0"/>
              </a:rPr>
              <a:t>	   </a:t>
            </a:r>
            <a:r>
              <a:rPr lang="tr-TR" altLang="tr-TR" sz="2400">
                <a:cs typeface="Arial" panose="020B0604020202020204" pitchFamily="34" charset="0"/>
              </a:rPr>
              <a:t>t</a:t>
            </a:r>
            <a:r>
              <a:rPr lang="tr-TR" altLang="tr-TR" sz="2400" baseline="-25000">
                <a:cs typeface="Arial" panose="020B0604020202020204" pitchFamily="34" charset="0"/>
              </a:rPr>
              <a:t>1	</a:t>
            </a:r>
            <a:r>
              <a:rPr lang="tr-TR" altLang="tr-TR" sz="2400" baseline="-25000"/>
              <a:t>          </a:t>
            </a:r>
            <a:r>
              <a:rPr lang="tr-TR" altLang="tr-TR" sz="2400" b="1" baseline="-25000">
                <a:cs typeface="Arial" panose="020B0604020202020204" pitchFamily="34" charset="0"/>
                <a:sym typeface="Symbol" panose="05050102010706020507" pitchFamily="18" charset="2"/>
              </a:rPr>
              <a:t></a:t>
            </a:r>
            <a:r>
              <a:rPr lang="tr-TR" altLang="tr-TR" sz="2400" baseline="-25000"/>
              <a:t>  </a:t>
            </a:r>
            <a:r>
              <a:rPr lang="tr-TR" altLang="tr-TR" sz="2400">
                <a:cs typeface="Arial" panose="020B0604020202020204" pitchFamily="34" charset="0"/>
              </a:rPr>
              <a:t>t</a:t>
            </a:r>
            <a:r>
              <a:rPr lang="tr-TR" altLang="tr-TR" sz="2400" baseline="-25000">
                <a:cs typeface="Arial" panose="020B0604020202020204" pitchFamily="34" charset="0"/>
              </a:rPr>
              <a:t>1            </a:t>
            </a:r>
            <a:r>
              <a:rPr lang="tr-TR" altLang="tr-TR" sz="2400">
                <a:cs typeface="Arial" panose="020B0604020202020204" pitchFamily="34" charset="0"/>
              </a:rPr>
              <a:t>t</a:t>
            </a:r>
            <a:r>
              <a:rPr lang="tr-TR" altLang="tr-TR" sz="2400" baseline="-25000">
                <a:cs typeface="Arial" panose="020B0604020202020204" pitchFamily="34" charset="0"/>
              </a:rPr>
              <a:t>1</a:t>
            </a:r>
          </a:p>
          <a:p>
            <a:pPr>
              <a:buFont typeface="Wingdings" panose="05000000000000000000" pitchFamily="2" charset="2"/>
              <a:buNone/>
            </a:pPr>
            <a:r>
              <a:rPr lang="tr-TR" altLang="tr-TR" sz="2400" baseline="-25000">
                <a:cs typeface="Arial" panose="020B0604020202020204" pitchFamily="34" charset="0"/>
              </a:rPr>
              <a:t>    </a:t>
            </a:r>
            <a:r>
              <a:rPr lang="tr-TR" altLang="tr-TR" sz="2400">
                <a:cs typeface="Arial" panose="020B0604020202020204" pitchFamily="34" charset="0"/>
              </a:rPr>
              <a:t>A        B        C         D</a:t>
            </a:r>
            <a:endParaRPr lang="tr-TR" altLang="tr-TR" sz="2400"/>
          </a:p>
        </p:txBody>
      </p:sp>
      <p:sp>
        <p:nvSpPr>
          <p:cNvPr id="35845" name="Line 5"/>
          <p:cNvSpPr>
            <a:spLocks noChangeShapeType="1"/>
          </p:cNvSpPr>
          <p:nvPr/>
        </p:nvSpPr>
        <p:spPr bwMode="auto">
          <a:xfrm>
            <a:off x="6629401" y="5181600"/>
            <a:ext cx="10080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6" name="Line 6"/>
          <p:cNvSpPr>
            <a:spLocks noChangeShapeType="1"/>
          </p:cNvSpPr>
          <p:nvPr/>
        </p:nvSpPr>
        <p:spPr bwMode="auto">
          <a:xfrm>
            <a:off x="7637464" y="5181600"/>
            <a:ext cx="10810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7" name="Line 7"/>
          <p:cNvSpPr>
            <a:spLocks noChangeShapeType="1"/>
          </p:cNvSpPr>
          <p:nvPr/>
        </p:nvSpPr>
        <p:spPr bwMode="auto">
          <a:xfrm>
            <a:off x="8718551" y="5181600"/>
            <a:ext cx="12239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8" name="Oval 8"/>
          <p:cNvSpPr>
            <a:spLocks noChangeArrowheads="1"/>
          </p:cNvSpPr>
          <p:nvPr/>
        </p:nvSpPr>
        <p:spPr bwMode="auto">
          <a:xfrm>
            <a:off x="6557963" y="51101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49" name="Oval 9"/>
          <p:cNvSpPr>
            <a:spLocks noChangeArrowheads="1"/>
          </p:cNvSpPr>
          <p:nvPr/>
        </p:nvSpPr>
        <p:spPr bwMode="auto">
          <a:xfrm>
            <a:off x="9942513" y="51101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0" name="Oval 10"/>
          <p:cNvSpPr>
            <a:spLocks noChangeArrowheads="1"/>
          </p:cNvSpPr>
          <p:nvPr/>
        </p:nvSpPr>
        <p:spPr bwMode="auto">
          <a:xfrm>
            <a:off x="8718551" y="51101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1" name="Oval 11"/>
          <p:cNvSpPr>
            <a:spLocks noChangeArrowheads="1"/>
          </p:cNvSpPr>
          <p:nvPr/>
        </p:nvSpPr>
        <p:spPr bwMode="auto">
          <a:xfrm>
            <a:off x="7637463" y="51101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2" name="Line 12"/>
          <p:cNvSpPr>
            <a:spLocks noChangeShapeType="1"/>
          </p:cNvSpPr>
          <p:nvPr/>
        </p:nvSpPr>
        <p:spPr bwMode="auto">
          <a:xfrm flipV="1">
            <a:off x="7710488" y="3741738"/>
            <a:ext cx="21590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3" name="Line 13"/>
          <p:cNvSpPr>
            <a:spLocks noChangeShapeType="1"/>
          </p:cNvSpPr>
          <p:nvPr/>
        </p:nvSpPr>
        <p:spPr bwMode="auto">
          <a:xfrm flipH="1" flipV="1">
            <a:off x="8645526" y="3741738"/>
            <a:ext cx="144463"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4" name="Line 14"/>
          <p:cNvSpPr>
            <a:spLocks noChangeShapeType="1"/>
          </p:cNvSpPr>
          <p:nvPr/>
        </p:nvSpPr>
        <p:spPr bwMode="auto">
          <a:xfrm>
            <a:off x="7926389" y="3741738"/>
            <a:ext cx="71913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5" name="Arc 15"/>
          <p:cNvSpPr>
            <a:spLocks/>
          </p:cNvSpPr>
          <p:nvPr/>
        </p:nvSpPr>
        <p:spPr bwMode="auto">
          <a:xfrm>
            <a:off x="7781925" y="4895850"/>
            <a:ext cx="158750" cy="300038"/>
          </a:xfrm>
          <a:custGeom>
            <a:avLst/>
            <a:gdLst>
              <a:gd name="G0" fmla="+- 0 0 0"/>
              <a:gd name="G1" fmla="+- 21600 0 0"/>
              <a:gd name="G2" fmla="+- 21600 0 0"/>
              <a:gd name="T0" fmla="*/ 0 w 21600"/>
              <a:gd name="T1" fmla="*/ 0 h 22583"/>
              <a:gd name="T2" fmla="*/ 21578 w 21600"/>
              <a:gd name="T3" fmla="*/ 22583 h 22583"/>
              <a:gd name="T4" fmla="*/ 0 w 21600"/>
              <a:gd name="T5" fmla="*/ 21600 h 22583"/>
            </a:gdLst>
            <a:ahLst/>
            <a:cxnLst>
              <a:cxn ang="0">
                <a:pos x="T0" y="T1"/>
              </a:cxn>
              <a:cxn ang="0">
                <a:pos x="T2" y="T3"/>
              </a:cxn>
              <a:cxn ang="0">
                <a:pos x="T4" y="T5"/>
              </a:cxn>
            </a:cxnLst>
            <a:rect l="0" t="0" r="r" b="b"/>
            <a:pathLst>
              <a:path w="21600" h="22583" fill="none" extrusionOk="0">
                <a:moveTo>
                  <a:pt x="0" y="0"/>
                </a:moveTo>
                <a:cubicBezTo>
                  <a:pt x="11929" y="0"/>
                  <a:pt x="21600" y="9670"/>
                  <a:pt x="21600" y="21600"/>
                </a:cubicBezTo>
                <a:cubicBezTo>
                  <a:pt x="21600" y="21927"/>
                  <a:pt x="21592" y="22255"/>
                  <a:pt x="21577" y="22582"/>
                </a:cubicBezTo>
              </a:path>
              <a:path w="21600" h="22583" stroke="0" extrusionOk="0">
                <a:moveTo>
                  <a:pt x="0" y="0"/>
                </a:moveTo>
                <a:cubicBezTo>
                  <a:pt x="11929" y="0"/>
                  <a:pt x="21600" y="9670"/>
                  <a:pt x="21600" y="21600"/>
                </a:cubicBezTo>
                <a:cubicBezTo>
                  <a:pt x="21600" y="21927"/>
                  <a:pt x="21592" y="22255"/>
                  <a:pt x="21577" y="22582"/>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6" name="Arc 16"/>
          <p:cNvSpPr>
            <a:spLocks/>
          </p:cNvSpPr>
          <p:nvPr/>
        </p:nvSpPr>
        <p:spPr bwMode="auto">
          <a:xfrm flipH="1">
            <a:off x="8574088" y="4894264"/>
            <a:ext cx="215900" cy="287337"/>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0" y="0"/>
                </a:moveTo>
                <a:cubicBezTo>
                  <a:pt x="11929" y="0"/>
                  <a:pt x="21600" y="9670"/>
                  <a:pt x="21600" y="21600"/>
                </a:cubicBezTo>
              </a:path>
              <a:path w="21600" h="21600" stroke="0" extrusionOk="0">
                <a:moveTo>
                  <a:pt x="0" y="0"/>
                </a:moveTo>
                <a:cubicBezTo>
                  <a:pt x="11929" y="0"/>
                  <a:pt x="21600" y="9670"/>
                  <a:pt x="21600" y="21600"/>
                </a:cubicBezTo>
                <a:lnTo>
                  <a:pt x="0" y="21600"/>
                </a:lnTo>
                <a:close/>
              </a:path>
            </a:pathLst>
          </a:cu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7" name="Oval 17"/>
          <p:cNvSpPr>
            <a:spLocks noChangeArrowheads="1"/>
          </p:cNvSpPr>
          <p:nvPr/>
        </p:nvSpPr>
        <p:spPr bwMode="auto">
          <a:xfrm>
            <a:off x="8574088" y="3670301"/>
            <a:ext cx="144462"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8" name="Oval 18"/>
          <p:cNvSpPr>
            <a:spLocks noChangeArrowheads="1"/>
          </p:cNvSpPr>
          <p:nvPr/>
        </p:nvSpPr>
        <p:spPr bwMode="auto">
          <a:xfrm>
            <a:off x="7853363" y="36703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3709849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Slayt Numarası Yer Tutucusu 5"/>
          <p:cNvSpPr>
            <a:spLocks noGrp="1"/>
          </p:cNvSpPr>
          <p:nvPr>
            <p:ph type="sldNum" sz="quarter" idx="12"/>
          </p:nvPr>
        </p:nvSpPr>
        <p:spPr/>
        <p:txBody>
          <a:bodyPr/>
          <a:lstStyle/>
          <a:p>
            <a:fld id="{92839D3F-B22A-4517-A18F-BD4E26924307}" type="slidenum">
              <a:rPr lang="tr-TR" altLang="tr-TR"/>
              <a:pPr/>
              <a:t>5</a:t>
            </a:fld>
            <a:endParaRPr lang="tr-TR" altLang="tr-TR"/>
          </a:p>
        </p:txBody>
      </p:sp>
      <p:sp>
        <p:nvSpPr>
          <p:cNvPr id="36866" name="Rectangle 2"/>
          <p:cNvSpPr>
            <a:spLocks noGrp="1" noChangeArrowheads="1"/>
          </p:cNvSpPr>
          <p:nvPr>
            <p:ph type="title"/>
          </p:nvPr>
        </p:nvSpPr>
        <p:spPr/>
        <p:txBody>
          <a:bodyPr/>
          <a:lstStyle/>
          <a:p>
            <a:r>
              <a:rPr lang="tr-TR" altLang="tr-TR" sz="3600"/>
              <a:t>Kristalografik Dönme Eksenleri</a:t>
            </a:r>
          </a:p>
        </p:txBody>
      </p:sp>
      <p:sp>
        <p:nvSpPr>
          <p:cNvPr id="36867" name="Rectangle 3" descr="Rectangle: Click to edit Master text styles&#10;Second level&#10;Third level&#10;Fourth level&#10;Fifth level"/>
          <p:cNvSpPr>
            <a:spLocks noGrp="1" noChangeArrowheads="1"/>
          </p:cNvSpPr>
          <p:nvPr>
            <p:ph type="body" idx="1"/>
          </p:nvPr>
        </p:nvSpPr>
        <p:spPr/>
        <p:txBody>
          <a:bodyPr/>
          <a:lstStyle/>
          <a:p>
            <a:pPr>
              <a:buFont typeface="Wingdings" panose="05000000000000000000" pitchFamily="2" charset="2"/>
              <a:buNone/>
            </a:pPr>
            <a:endParaRPr lang="tr-TR" altLang="tr-TR"/>
          </a:p>
        </p:txBody>
      </p:sp>
      <p:graphicFrame>
        <p:nvGraphicFramePr>
          <p:cNvPr id="37178" name="Group 314"/>
          <p:cNvGraphicFramePr>
            <a:graphicFrameLocks noGrp="1"/>
          </p:cNvGraphicFramePr>
          <p:nvPr/>
        </p:nvGraphicFramePr>
        <p:xfrm>
          <a:off x="2133600" y="1905001"/>
          <a:ext cx="7239000" cy="7693025"/>
        </p:xfrm>
        <a:graphic>
          <a:graphicData uri="http://schemas.openxmlformats.org/drawingml/2006/table">
            <a:tbl>
              <a:tblPr/>
              <a:tblGrid>
                <a:gridCol w="1531938">
                  <a:extLst>
                    <a:ext uri="{9D8B030D-6E8A-4147-A177-3AD203B41FA5}">
                      <a16:colId xmlns:a16="http://schemas.microsoft.com/office/drawing/2014/main" val="246709062"/>
                    </a:ext>
                  </a:extLst>
                </a:gridCol>
                <a:gridCol w="1530350">
                  <a:extLst>
                    <a:ext uri="{9D8B030D-6E8A-4147-A177-3AD203B41FA5}">
                      <a16:colId xmlns:a16="http://schemas.microsoft.com/office/drawing/2014/main" val="2540376363"/>
                    </a:ext>
                  </a:extLst>
                </a:gridCol>
                <a:gridCol w="835025">
                  <a:extLst>
                    <a:ext uri="{9D8B030D-6E8A-4147-A177-3AD203B41FA5}">
                      <a16:colId xmlns:a16="http://schemas.microsoft.com/office/drawing/2014/main" val="3167187749"/>
                    </a:ext>
                  </a:extLst>
                </a:gridCol>
                <a:gridCol w="1254125">
                  <a:extLst>
                    <a:ext uri="{9D8B030D-6E8A-4147-A177-3AD203B41FA5}">
                      <a16:colId xmlns:a16="http://schemas.microsoft.com/office/drawing/2014/main" val="2703559676"/>
                    </a:ext>
                  </a:extLst>
                </a:gridCol>
                <a:gridCol w="2087562">
                  <a:extLst>
                    <a:ext uri="{9D8B030D-6E8A-4147-A177-3AD203B41FA5}">
                      <a16:colId xmlns:a16="http://schemas.microsoft.com/office/drawing/2014/main" val="2720903688"/>
                    </a:ext>
                  </a:extLst>
                </a:gridCol>
              </a:tblGrid>
              <a:tr h="206375">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rPr>
                        <a:t>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rPr>
                        <a:t>Cos</a:t>
                      </a:r>
                      <a:r>
                        <a:rPr kumimoji="0" lang="el-G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α</a:t>
                      </a:r>
                      <a:r>
                        <a:rPr kumimoji="0" lang="tr-T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 = M/2</a:t>
                      </a:r>
                      <a:endParaRPr kumimoji="0" lang="el-G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el-G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000" b="0" i="0" u="none" strike="noStrike" cap="none" normalizeH="0" baseline="0" smtClean="0">
                          <a:ln>
                            <a:noFill/>
                          </a:ln>
                          <a:solidFill>
                            <a:schemeClr val="tx1"/>
                          </a:solidFill>
                          <a:effectLst/>
                          <a:latin typeface="Tahoma" panose="020B0604030504040204" pitchFamily="34" charset="0"/>
                        </a:rPr>
                        <a:t>n = 360/</a:t>
                      </a:r>
                      <a:r>
                        <a:rPr kumimoji="0" lang="el-GR" altLang="tr-TR" sz="20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α</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1800" b="0" i="0" u="none" strike="noStrike" cap="none" normalizeH="0" baseline="0" smtClean="0">
                          <a:ln>
                            <a:noFill/>
                          </a:ln>
                          <a:solidFill>
                            <a:schemeClr val="tx1"/>
                          </a:solidFill>
                          <a:effectLst/>
                          <a:latin typeface="Tahoma" panose="020B0604030504040204" pitchFamily="34" charset="0"/>
                        </a:rPr>
                        <a:t>C</a:t>
                      </a:r>
                      <a:r>
                        <a:rPr kumimoji="0" lang="en-US" altLang="tr-TR" sz="1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a:t>
                      </a:r>
                      <a:r>
                        <a:rPr kumimoji="0" lang="tr-TR" altLang="tr-TR" sz="1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B</a:t>
                      </a:r>
                      <a:r>
                        <a:rPr kumimoji="0" lang="en-US" altLang="tr-TR" sz="1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a:t>
                      </a:r>
                      <a:r>
                        <a:rPr kumimoji="0" lang="tr-TR" altLang="tr-TR" sz="1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=mt</a:t>
                      </a:r>
                      <a:r>
                        <a:rPr kumimoji="0" lang="tr-TR" altLang="tr-TR" sz="18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 </a:t>
                      </a:r>
                      <a:r>
                        <a:rPr kumimoji="0" lang="tr-TR" altLang="tr-TR" sz="1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 (1</a:t>
                      </a:r>
                      <a:r>
                        <a:rPr kumimoji="0" lang="tr-TR" altLang="tr-TR" sz="1800" b="0" i="0" u="none" strike="noStrike" cap="none" normalizeH="0" baseline="0" smtClean="0">
                          <a:ln>
                            <a:noFill/>
                          </a:ln>
                          <a:solidFill>
                            <a:schemeClr val="tx1"/>
                          </a:solidFill>
                          <a:effectLst/>
                          <a:latin typeface="Tahoma" panose="020B0604030504040204" pitchFamily="34" charset="0"/>
                        </a:rPr>
                        <a:t>-</a:t>
                      </a:r>
                      <a:r>
                        <a:rPr kumimoji="0" lang="tr-TR" altLang="tr-TR" sz="18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m)t</a:t>
                      </a:r>
                      <a:r>
                        <a:rPr kumimoji="0" lang="tr-TR" altLang="tr-TR" sz="18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endParaRPr kumimoji="0" lang="en-US" altLang="tr-TR" sz="18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46086575"/>
                  </a:ext>
                </a:extLst>
              </a:tr>
              <a:tr h="519113">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-3/2</a:t>
                      </a:r>
                      <a:r>
                        <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&gt;</a:t>
                      </a:r>
                      <a:r>
                        <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-1</a:t>
                      </a:r>
                      <a:endPar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14411967"/>
                  </a:ext>
                </a:extLst>
              </a:tr>
              <a:tr h="609600">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180</a:t>
                      </a:r>
                      <a:r>
                        <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3</a:t>
                      </a:r>
                      <a:r>
                        <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4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55414819"/>
                  </a:ext>
                </a:extLst>
              </a:tr>
              <a:tr h="596900">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120</a:t>
                      </a:r>
                      <a:r>
                        <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2</a:t>
                      </a:r>
                      <a:r>
                        <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4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82124"/>
                  </a:ext>
                </a:extLst>
              </a:tr>
              <a:tr h="633413">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0</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90</a:t>
                      </a:r>
                      <a:r>
                        <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4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58701815"/>
                  </a:ext>
                </a:extLst>
              </a:tr>
              <a:tr h="566738">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½</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60</a:t>
                      </a:r>
                      <a:r>
                        <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º</a:t>
                      </a:r>
                      <a:endPar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38012477"/>
                  </a:ext>
                </a:extLst>
              </a:tr>
              <a:tr h="500063">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r>
                        <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t</a:t>
                      </a:r>
                      <a:r>
                        <a:rPr kumimoji="0" lang="tr-TR" altLang="tr-TR" sz="2400" b="0" i="0" u="none" strike="noStrike" cap="none" normalizeH="0" baseline="-25000" smtClean="0">
                          <a:ln>
                            <a:noFill/>
                          </a:ln>
                          <a:solidFill>
                            <a:schemeClr val="tx1"/>
                          </a:solidFill>
                          <a:effectLst/>
                          <a:latin typeface="Tahoma" panose="020B060403050404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10024841"/>
                  </a:ext>
                </a:extLst>
              </a:tr>
              <a:tr h="585788">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3/2 </a:t>
                      </a:r>
                      <a:r>
                        <a:rPr kumimoji="0" lang="en-US"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&gt;</a:t>
                      </a:r>
                      <a:r>
                        <a:rPr kumimoji="0" lang="tr-TR" altLang="tr-TR" sz="2400" b="0" i="0" u="none" strike="noStrike" cap="none" normalizeH="0" baseline="0" smtClean="0">
                          <a:ln>
                            <a:noFill/>
                          </a:ln>
                          <a:solidFill>
                            <a:schemeClr val="tx1"/>
                          </a:solidFill>
                          <a:effectLst/>
                          <a:latin typeface="Tahoma" panose="020B0604030504040204" pitchFamily="34" charset="0"/>
                          <a:cs typeface="Arial" panose="020B0604020202020204" pitchFamily="34"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r>
                        <a:rPr kumimoji="0" lang="tr-TR" altLang="tr-TR" sz="2400" b="0" i="0" u="none" strike="noStrike" cap="none" normalizeH="0" baseline="0" smtClean="0">
                          <a:ln>
                            <a:noFill/>
                          </a:ln>
                          <a:solidFill>
                            <a:schemeClr val="tx1"/>
                          </a:solidFill>
                          <a:effectLst/>
                          <a:latin typeface="Tahoma" panose="020B0604030504040204" pitchFamily="34" charset="0"/>
                        </a:rPr>
                        <a:t>-</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06795478"/>
                  </a:ext>
                </a:extLst>
              </a:tr>
              <a:tr h="180975">
                <a:tc rowSpan="2" grid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400" b="0" i="0" u="none" strike="noStrike" cap="none" normalizeH="0" baseline="0" smtClean="0">
                        <a:ln>
                          <a:noFill/>
                        </a:ln>
                        <a:solidFill>
                          <a:schemeClr val="tx1"/>
                        </a:solidFill>
                        <a:effectLst/>
                        <a:latin typeface="Tahoma" panose="020B0604030504040204" pitchFamily="34" charset="0"/>
                      </a:endParaRPr>
                    </a:p>
                  </a:txBody>
                  <a:tcPr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rowSpan="2" hMerge="1">
                  <a:txBody>
                    <a:bodyPr/>
                    <a:lstStyle/>
                    <a:p>
                      <a:endParaRPr lang="tr-TR"/>
                    </a:p>
                  </a:txBody>
                  <a:tcPr/>
                </a:tc>
                <a:tc rowSpan="5">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4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grid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4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lang="tr-TR"/>
                    </a:p>
                  </a:txBody>
                  <a:tcPr/>
                </a:tc>
                <a:extLst>
                  <a:ext uri="{0D108BD9-81ED-4DB2-BD59-A6C34878D82A}">
                    <a16:rowId xmlns:a16="http://schemas.microsoft.com/office/drawing/2014/main" val="4262898863"/>
                  </a:ext>
                </a:extLst>
              </a:tr>
              <a:tr h="0">
                <a:tc gridSpan="2" vMerge="1">
                  <a:txBody>
                    <a:bodyPr/>
                    <a:lstStyle/>
                    <a:p>
                      <a:endParaRPr lang="tr-TR"/>
                    </a:p>
                  </a:txBody>
                  <a:tcPr/>
                </a:tc>
                <a:tc hMerge="1" vMerge="1">
                  <a:txBody>
                    <a:bodyPr/>
                    <a:lstStyle/>
                    <a:p>
                      <a:endParaRPr lang="tr-TR"/>
                    </a:p>
                  </a:txBody>
                  <a:tcPr/>
                </a:tc>
                <a:tc vMerge="1">
                  <a:txBody>
                    <a:bodyPr/>
                    <a:lstStyle/>
                    <a:p>
                      <a:endParaRPr lang="tr-TR"/>
                    </a:p>
                  </a:txBody>
                  <a:tcPr/>
                </a:tc>
                <a:tc rowSpan="2" grid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4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cap="flat">
                      <a:noFill/>
                    </a:lnR>
                    <a:lnT>
                      <a:noFill/>
                    </a:lnT>
                    <a:lnB>
                      <a:noFill/>
                    </a:lnB>
                    <a:lnTlToBr>
                      <a:noFill/>
                    </a:lnTlToBr>
                    <a:lnBlToTr>
                      <a:noFill/>
                    </a:lnBlToTr>
                    <a:noFill/>
                  </a:tcPr>
                </a:tc>
                <a:tc rowSpan="2" hMerge="1">
                  <a:txBody>
                    <a:bodyPr/>
                    <a:lstStyle/>
                    <a:p>
                      <a:endParaRPr lang="tr-TR"/>
                    </a:p>
                  </a:txBody>
                  <a:tcPr/>
                </a:tc>
                <a:extLst>
                  <a:ext uri="{0D108BD9-81ED-4DB2-BD59-A6C34878D82A}">
                    <a16:rowId xmlns:a16="http://schemas.microsoft.com/office/drawing/2014/main" val="1798836294"/>
                  </a:ext>
                </a:extLst>
              </a:tr>
              <a:tr h="157163">
                <a:tc rowSpan="2" grid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cap="flat">
                      <a:noFill/>
                    </a:lnL>
                    <a:lnR>
                      <a:noFill/>
                    </a:lnR>
                    <a:lnT>
                      <a:noFill/>
                    </a:lnT>
                    <a:lnB>
                      <a:noFill/>
                    </a:lnB>
                    <a:lnTlToBr>
                      <a:noFill/>
                    </a:lnTlToBr>
                    <a:lnBlToTr>
                      <a:noFill/>
                    </a:lnBlToTr>
                    <a:noFill/>
                  </a:tcPr>
                </a:tc>
                <a:tc rowSpan="2" hMerge="1">
                  <a:txBody>
                    <a:bodyPr/>
                    <a:lstStyle/>
                    <a:p>
                      <a:endParaRPr lang="tr-TR"/>
                    </a:p>
                  </a:txBody>
                  <a:tcPr/>
                </a:tc>
                <a:tc vMerge="1">
                  <a:txBody>
                    <a:bodyPr/>
                    <a:lstStyle/>
                    <a:p>
                      <a:endParaRPr lang="tr-TR"/>
                    </a:p>
                  </a:txBody>
                  <a:tcPr/>
                </a:tc>
                <a:tc gridSpan="2" vMerge="1">
                  <a:txBody>
                    <a:bodyPr/>
                    <a:lstStyle/>
                    <a:p>
                      <a:endParaRPr lang="tr-TR"/>
                    </a:p>
                  </a:txBody>
                  <a:tcPr/>
                </a:tc>
                <a:tc hMerge="1" vMerge="1">
                  <a:txBody>
                    <a:bodyPr/>
                    <a:lstStyle/>
                    <a:p>
                      <a:endParaRPr lang="tr-TR"/>
                    </a:p>
                  </a:txBody>
                  <a:tcPr/>
                </a:tc>
                <a:extLst>
                  <a:ext uri="{0D108BD9-81ED-4DB2-BD59-A6C34878D82A}">
                    <a16:rowId xmlns:a16="http://schemas.microsoft.com/office/drawing/2014/main" val="1775388098"/>
                  </a:ext>
                </a:extLst>
              </a:tr>
              <a:tr h="269875">
                <a:tc gridSpan="2" vMerge="1">
                  <a:txBody>
                    <a:bodyPr/>
                    <a:lstStyle/>
                    <a:p>
                      <a:endParaRPr lang="tr-TR"/>
                    </a:p>
                  </a:txBody>
                  <a:tcPr/>
                </a:tc>
                <a:tc hMerge="1" vMerge="1">
                  <a:txBody>
                    <a:bodyPr/>
                    <a:lstStyle/>
                    <a:p>
                      <a:endParaRPr lang="tr-TR"/>
                    </a:p>
                  </a:txBody>
                  <a:tcPr/>
                </a:tc>
                <a:tc vMerge="1">
                  <a:txBody>
                    <a:bodyPr/>
                    <a:lstStyle/>
                    <a:p>
                      <a:endParaRPr lang="tr-TR"/>
                    </a:p>
                  </a:txBody>
                  <a:tcPr/>
                </a:tc>
                <a:tc gridSpan="2">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cap="flat">
                      <a:noFill/>
                    </a:lnR>
                    <a:lnT>
                      <a:noFill/>
                    </a:lnT>
                    <a:lnB>
                      <a:noFill/>
                    </a:lnB>
                    <a:lnTlToBr>
                      <a:noFill/>
                    </a:lnTlToBr>
                    <a:lnBlToTr>
                      <a:noFill/>
                    </a:lnBlToTr>
                    <a:noFill/>
                  </a:tcPr>
                </a:tc>
                <a:tc hMerge="1">
                  <a:txBody>
                    <a:bodyPr/>
                    <a:lstStyle/>
                    <a:p>
                      <a:endParaRPr lang="tr-TR"/>
                    </a:p>
                  </a:txBody>
                  <a:tcPr/>
                </a:tc>
                <a:extLst>
                  <a:ext uri="{0D108BD9-81ED-4DB2-BD59-A6C34878D82A}">
                    <a16:rowId xmlns:a16="http://schemas.microsoft.com/office/drawing/2014/main" val="2164991752"/>
                  </a:ext>
                </a:extLst>
              </a:tr>
              <a:tr h="280988">
                <a:tc rowSpan="3">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cap="flat">
                      <a:noFill/>
                    </a:lnL>
                    <a:lnR>
                      <a:noFill/>
                    </a:lnR>
                    <a:lnT>
                      <a:noFill/>
                    </a:lnT>
                    <a:lnB cap="flat">
                      <a:noFill/>
                    </a:lnB>
                    <a:lnTlToBr>
                      <a:noFill/>
                    </a:lnTlToBr>
                    <a:lnBlToTr>
                      <a:noFill/>
                    </a:lnBlToTr>
                    <a:noFill/>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a:noFill/>
                    </a:lnR>
                    <a:lnT>
                      <a:noFill/>
                    </a:lnT>
                    <a:lnB>
                      <a:noFill/>
                    </a:lnB>
                    <a:lnTlToBr>
                      <a:noFill/>
                    </a:lnTlToBr>
                    <a:lnBlToTr>
                      <a:noFill/>
                    </a:lnBlToTr>
                    <a:noFill/>
                  </a:tcPr>
                </a:tc>
                <a:tc vMerge="1">
                  <a:txBody>
                    <a:bodyPr/>
                    <a:lstStyle/>
                    <a:p>
                      <a:endParaRPr lang="tr-TR"/>
                    </a:p>
                  </a:txBody>
                  <a:tcPr/>
                </a:tc>
                <a:tc>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a:noFill/>
                    </a:lnR>
                    <a:lnT>
                      <a:noFill/>
                    </a:lnT>
                    <a:lnB>
                      <a:noFill/>
                    </a:lnB>
                    <a:lnTlToBr>
                      <a:noFill/>
                    </a:lnTlToBr>
                    <a:lnBlToTr>
                      <a:noFill/>
                    </a:lnBlToTr>
                    <a:noFill/>
                  </a:tcPr>
                </a:tc>
                <a:tc rowSpan="3">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cap="flat">
                      <a:noFill/>
                    </a:lnR>
                    <a:lnT>
                      <a:noFill/>
                    </a:lnT>
                    <a:lnB cap="flat">
                      <a:noFill/>
                    </a:lnB>
                    <a:lnTlToBr>
                      <a:noFill/>
                    </a:lnTlToBr>
                    <a:lnBlToTr>
                      <a:noFill/>
                    </a:lnBlToTr>
                    <a:noFill/>
                  </a:tcPr>
                </a:tc>
                <a:extLst>
                  <a:ext uri="{0D108BD9-81ED-4DB2-BD59-A6C34878D82A}">
                    <a16:rowId xmlns:a16="http://schemas.microsoft.com/office/drawing/2014/main" val="2862703782"/>
                  </a:ext>
                </a:extLst>
              </a:tr>
              <a:tr h="269875">
                <a:tc vMerge="1">
                  <a:txBody>
                    <a:bodyPr/>
                    <a:lstStyle/>
                    <a:p>
                      <a:endParaRPr lang="tr-TR"/>
                    </a:p>
                  </a:txBody>
                  <a:tcPr/>
                </a:tc>
                <a:tc gridSpan="3">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a:noFill/>
                    </a:lnR>
                    <a:lnT>
                      <a:noFill/>
                    </a:lnT>
                    <a:lnB>
                      <a:noFill/>
                    </a:lnB>
                    <a:lnTlToBr>
                      <a:noFill/>
                    </a:lnTlToBr>
                    <a:lnBlToTr>
                      <a:noFill/>
                    </a:lnBlToTr>
                    <a:noFill/>
                  </a:tcPr>
                </a:tc>
                <a:tc hMerge="1">
                  <a:txBody>
                    <a:bodyPr/>
                    <a:lstStyle/>
                    <a:p>
                      <a:endParaRPr lang="tr-TR"/>
                    </a:p>
                  </a:txBody>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497645945"/>
                  </a:ext>
                </a:extLst>
              </a:tr>
              <a:tr h="269875">
                <a:tc vMerge="1">
                  <a:txBody>
                    <a:bodyPr/>
                    <a:lstStyle/>
                    <a:p>
                      <a:endParaRPr lang="tr-TR"/>
                    </a:p>
                  </a:txBody>
                  <a:tcPr/>
                </a:tc>
                <a:tc gridSpan="3">
                  <a:txBody>
                    <a:bodyPr/>
                    <a:lstStyle>
                      <a:lvl1pPr>
                        <a:spcBef>
                          <a:spcPct val="20000"/>
                        </a:spcBef>
                        <a:buClr>
                          <a:schemeClr val="hlink"/>
                        </a:buClr>
                        <a:buSzPct val="110000"/>
                        <a:buFont typeface="Wingdings" panose="05000000000000000000" pitchFamily="2" charset="2"/>
                        <a:defRPr sz="2800">
                          <a:solidFill>
                            <a:schemeClr val="tx1"/>
                          </a:solidFill>
                          <a:latin typeface="Tahoma" panose="020B0604030504040204" pitchFamily="34" charset="0"/>
                        </a:defRPr>
                      </a:lvl1pPr>
                      <a:lvl2pPr>
                        <a:spcBef>
                          <a:spcPct val="20000"/>
                        </a:spcBef>
                        <a:buClr>
                          <a:schemeClr val="tx1"/>
                        </a:buClr>
                        <a:buSzPct val="60000"/>
                        <a:buFont typeface="Wingdings" panose="05000000000000000000" pitchFamily="2" charset="2"/>
                        <a:defRPr sz="2400">
                          <a:solidFill>
                            <a:schemeClr val="tx1"/>
                          </a:solidFill>
                          <a:latin typeface="Tahoma" panose="020B0604030504040204" pitchFamily="34" charset="0"/>
                        </a:defRPr>
                      </a:lvl2pPr>
                      <a:lvl3pPr>
                        <a:spcBef>
                          <a:spcPct val="20000"/>
                        </a:spcBef>
                        <a:buClr>
                          <a:schemeClr val="hlink"/>
                        </a:buClr>
                        <a:buSzPct val="95000"/>
                        <a:buFont typeface="Wingdings" panose="05000000000000000000" pitchFamily="2" charset="2"/>
                        <a:defRPr sz="2000">
                          <a:solidFill>
                            <a:schemeClr val="tx1"/>
                          </a:solidFill>
                          <a:latin typeface="Tahoma" panose="020B0604030504040204" pitchFamily="34" charset="0"/>
                        </a:defRPr>
                      </a:lvl3pPr>
                      <a:lvl4pPr>
                        <a:spcBef>
                          <a:spcPct val="20000"/>
                        </a:spcBef>
                        <a:buClr>
                          <a:schemeClr val="tx1"/>
                        </a:buClr>
                        <a:buSzPct val="65000"/>
                        <a:buFont typeface="Wingdings" panose="05000000000000000000" pitchFamily="2" charset="2"/>
                        <a:defRPr>
                          <a:solidFill>
                            <a:schemeClr val="tx1"/>
                          </a:solidFill>
                          <a:latin typeface="Tahoma" panose="020B0604030504040204" pitchFamily="34" charset="0"/>
                        </a:defRPr>
                      </a:lvl4pPr>
                      <a:lvl5pPr>
                        <a:spcBef>
                          <a:spcPct val="20000"/>
                        </a:spcBef>
                        <a:buClr>
                          <a:schemeClr val="hlink"/>
                        </a:buClr>
                        <a:buSzPct val="60000"/>
                        <a:buFont typeface="Wingdings" panose="05000000000000000000" pitchFamily="2" charset="2"/>
                        <a:defRPr>
                          <a:solidFill>
                            <a:schemeClr val="tx1"/>
                          </a:solidFill>
                          <a:latin typeface="Tahoma" panose="020B0604030504040204" pitchFamily="34" charset="0"/>
                        </a:defRPr>
                      </a:lvl5pPr>
                      <a:lvl6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6pPr>
                      <a:lvl7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7pPr>
                      <a:lvl8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8pPr>
                      <a:lvl9pPr fontAlgn="base">
                        <a:spcBef>
                          <a:spcPct val="20000"/>
                        </a:spcBef>
                        <a:spcAft>
                          <a:spcPct val="0"/>
                        </a:spcAft>
                        <a:buClr>
                          <a:schemeClr val="hlink"/>
                        </a:buClr>
                        <a:buSzPct val="60000"/>
                        <a:buFont typeface="Wingdings" panose="05000000000000000000" pitchFamily="2" charset="2"/>
                        <a:defRPr>
                          <a:solidFill>
                            <a:schemeClr val="tx1"/>
                          </a:solidFill>
                          <a:latin typeface="Tahoma" panose="020B0604030504040204" pitchFamily="34"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110000"/>
                        <a:buFont typeface="Wingdings" panose="05000000000000000000" pitchFamily="2" charset="2"/>
                        <a:buNone/>
                        <a:tabLst/>
                      </a:pPr>
                      <a:endParaRPr kumimoji="0" lang="tr-TR" altLang="tr-TR" sz="2800" b="0" i="0" u="none" strike="noStrike" cap="none" normalizeH="0" baseline="0" smtClean="0">
                        <a:ln>
                          <a:noFill/>
                        </a:ln>
                        <a:solidFill>
                          <a:schemeClr val="tx1"/>
                        </a:solidFill>
                        <a:effectLst/>
                        <a:latin typeface="Tahoma" panose="020B0604030504040204" pitchFamily="34" charset="0"/>
                      </a:endParaRPr>
                    </a:p>
                  </a:txBody>
                  <a:tcPr horzOverflow="overflow">
                    <a:lnL>
                      <a:noFill/>
                    </a:lnL>
                    <a:lnR>
                      <a:noFill/>
                    </a:lnR>
                    <a:lnT>
                      <a:noFill/>
                    </a:lnT>
                    <a:lnB cap="flat">
                      <a:noFill/>
                    </a:lnB>
                    <a:lnTlToBr>
                      <a:noFill/>
                    </a:lnTlToBr>
                    <a:lnBlToTr>
                      <a:noFill/>
                    </a:lnBlToTr>
                    <a:noFill/>
                  </a:tcPr>
                </a:tc>
                <a:tc hMerge="1">
                  <a:txBody>
                    <a:bodyPr/>
                    <a:lstStyle/>
                    <a:p>
                      <a:endParaRPr lang="tr-TR"/>
                    </a:p>
                  </a:txBody>
                  <a:tcPr/>
                </a:tc>
                <a:tc hMerge="1">
                  <a:txBody>
                    <a:bodyPr/>
                    <a:lstStyle/>
                    <a:p>
                      <a:endParaRPr lang="tr-TR"/>
                    </a:p>
                  </a:txBody>
                  <a:tcPr/>
                </a:tc>
                <a:tc vMerge="1">
                  <a:txBody>
                    <a:bodyPr/>
                    <a:lstStyle/>
                    <a:p>
                      <a:endParaRPr lang="tr-TR"/>
                    </a:p>
                  </a:txBody>
                  <a:tcPr/>
                </a:tc>
                <a:extLst>
                  <a:ext uri="{0D108BD9-81ED-4DB2-BD59-A6C34878D82A}">
                    <a16:rowId xmlns:a16="http://schemas.microsoft.com/office/drawing/2014/main" val="1306696675"/>
                  </a:ext>
                </a:extLst>
              </a:tr>
            </a:tbl>
          </a:graphicData>
        </a:graphic>
      </p:graphicFrame>
    </p:spTree>
    <p:extLst>
      <p:ext uri="{BB962C8B-B14F-4D97-AF65-F5344CB8AC3E}">
        <p14:creationId xmlns:p14="http://schemas.microsoft.com/office/powerpoint/2010/main" val="347582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ayt Numarası Yer Tutucusu 6"/>
          <p:cNvSpPr>
            <a:spLocks noGrp="1"/>
          </p:cNvSpPr>
          <p:nvPr>
            <p:ph type="sldNum" sz="quarter" idx="12"/>
          </p:nvPr>
        </p:nvSpPr>
        <p:spPr/>
        <p:txBody>
          <a:bodyPr/>
          <a:lstStyle/>
          <a:p>
            <a:fld id="{04BB3182-7D93-457C-96DA-DA096BDC2E00}" type="slidenum">
              <a:rPr lang="tr-TR" altLang="tr-TR"/>
              <a:pPr/>
              <a:t>6</a:t>
            </a:fld>
            <a:endParaRPr lang="tr-TR" altLang="tr-TR"/>
          </a:p>
        </p:txBody>
      </p:sp>
      <p:sp>
        <p:nvSpPr>
          <p:cNvPr id="43010" name="Rectangle 2"/>
          <p:cNvSpPr>
            <a:spLocks noGrp="1" noChangeArrowheads="1"/>
          </p:cNvSpPr>
          <p:nvPr>
            <p:ph type="title"/>
          </p:nvPr>
        </p:nvSpPr>
        <p:spPr/>
        <p:txBody>
          <a:bodyPr/>
          <a:lstStyle/>
          <a:p>
            <a:r>
              <a:rPr lang="tr-TR" altLang="tr-TR"/>
              <a:t>Düzlemsel Örgü Tipleri</a:t>
            </a:r>
          </a:p>
        </p:txBody>
      </p:sp>
      <p:sp>
        <p:nvSpPr>
          <p:cNvPr id="43011" name="Rectangle 3" descr="Rectangle: Click to edit Master text styles&#10;Second level&#10;Third level&#10;Fourth level&#10;Fifth level"/>
          <p:cNvSpPr>
            <a:spLocks noGrp="1" noChangeArrowheads="1"/>
          </p:cNvSpPr>
          <p:nvPr>
            <p:ph type="body" sz="half" idx="1"/>
          </p:nvPr>
        </p:nvSpPr>
        <p:spPr>
          <a:xfrm>
            <a:off x="2362200" y="1676400"/>
            <a:ext cx="3810000" cy="4724400"/>
          </a:xfrm>
        </p:spPr>
        <p:txBody>
          <a:bodyPr/>
          <a:lstStyle/>
          <a:p>
            <a:pPr>
              <a:lnSpc>
                <a:spcPct val="90000"/>
              </a:lnSpc>
            </a:pPr>
            <a:r>
              <a:rPr lang="tr-TR" altLang="tr-TR" sz="2000"/>
              <a:t>Şimdi bu beş çeşit eksen türü ile uyuşan düzlemsel örgü tiplerini bulalım.</a:t>
            </a:r>
          </a:p>
          <a:p>
            <a:pPr>
              <a:lnSpc>
                <a:spcPct val="90000"/>
              </a:lnSpc>
            </a:pPr>
            <a:r>
              <a:rPr lang="tr-TR" altLang="tr-TR" sz="2000"/>
              <a:t>1’li eksen örgüye bir koşul ve özellik getirmez. </a:t>
            </a:r>
            <a:r>
              <a:rPr lang="tr-TR" altLang="tr-TR" sz="2000" b="1">
                <a:cs typeface="Arial" panose="020B0604020202020204" pitchFamily="34" charset="0"/>
              </a:rPr>
              <a:t>t</a:t>
            </a:r>
            <a:r>
              <a:rPr lang="tr-TR" altLang="tr-TR" sz="2000" b="1" baseline="-25000">
                <a:cs typeface="Arial" panose="020B0604020202020204" pitchFamily="34" charset="0"/>
              </a:rPr>
              <a:t>1 </a:t>
            </a:r>
            <a:r>
              <a:rPr lang="tr-TR" altLang="tr-TR" sz="2000"/>
              <a:t>ve </a:t>
            </a:r>
            <a:r>
              <a:rPr lang="tr-TR" altLang="tr-TR" sz="2000" b="1">
                <a:cs typeface="Arial" panose="020B0604020202020204" pitchFamily="34" charset="0"/>
              </a:rPr>
              <a:t>t</a:t>
            </a:r>
            <a:r>
              <a:rPr lang="tr-TR" altLang="tr-TR" sz="2000" b="1" baseline="-25000">
                <a:cs typeface="Arial" panose="020B0604020202020204" pitchFamily="34" charset="0"/>
              </a:rPr>
              <a:t>2</a:t>
            </a:r>
            <a:r>
              <a:rPr lang="tr-TR" altLang="tr-TR" sz="2000" baseline="-25000">
                <a:cs typeface="Arial" panose="020B0604020202020204" pitchFamily="34" charset="0"/>
              </a:rPr>
              <a:t> </a:t>
            </a:r>
            <a:r>
              <a:rPr lang="tr-TR" altLang="tr-TR" sz="2000"/>
              <a:t>genel bir paralel kenar meydana getirir.</a:t>
            </a:r>
          </a:p>
          <a:p>
            <a:pPr>
              <a:lnSpc>
                <a:spcPct val="90000"/>
              </a:lnSpc>
            </a:pPr>
            <a:r>
              <a:rPr lang="tr-TR" altLang="tr-TR" sz="2000"/>
              <a:t>Örgü noktalarında 2’li eksen olunca, c noktası A noktasına, B noktası D noktasına gider. AD uzaklığı </a:t>
            </a:r>
            <a:r>
              <a:rPr lang="tr-TR" altLang="tr-TR" sz="2000" b="1">
                <a:cs typeface="Arial" panose="020B0604020202020204" pitchFamily="34" charset="0"/>
              </a:rPr>
              <a:t>t</a:t>
            </a:r>
            <a:r>
              <a:rPr lang="tr-TR" altLang="tr-TR" sz="2000" b="1" baseline="-25000">
                <a:cs typeface="Arial" panose="020B0604020202020204" pitchFamily="34" charset="0"/>
              </a:rPr>
              <a:t>2 </a:t>
            </a:r>
            <a:r>
              <a:rPr lang="tr-TR" altLang="tr-TR" sz="2000"/>
              <a:t>ötelemesine bir sınırlama getirmiyor. </a:t>
            </a:r>
            <a:r>
              <a:rPr lang="tr-TR" altLang="tr-TR" sz="2000" b="1">
                <a:cs typeface="Arial" panose="020B0604020202020204" pitchFamily="34" charset="0"/>
              </a:rPr>
              <a:t>t</a:t>
            </a:r>
            <a:r>
              <a:rPr lang="tr-TR" altLang="tr-TR" sz="2000" b="1" baseline="-25000">
                <a:cs typeface="Arial" panose="020B0604020202020204" pitchFamily="34" charset="0"/>
              </a:rPr>
              <a:t>2 </a:t>
            </a:r>
            <a:r>
              <a:rPr lang="tr-TR" altLang="tr-TR" sz="2000"/>
              <a:t>yi istediğimiz doğrultu ve büyüklükte seçeriz. Örgü yine paralel kenar olur.</a:t>
            </a:r>
            <a:endParaRPr lang="tr-TR" altLang="tr-TR" sz="2400"/>
          </a:p>
        </p:txBody>
      </p:sp>
      <p:sp>
        <p:nvSpPr>
          <p:cNvPr id="43012" name="Rectangle 4" descr="Rectangle: Click to edit Master text styles&#10;Second level&#10;Third level&#10;Fourth level&#10;Fifth level"/>
          <p:cNvSpPr>
            <a:spLocks noGrp="1" noChangeArrowheads="1"/>
          </p:cNvSpPr>
          <p:nvPr>
            <p:ph type="body" sz="half" idx="2"/>
          </p:nvPr>
        </p:nvSpPr>
        <p:spPr>
          <a:xfrm>
            <a:off x="6324600" y="1905000"/>
            <a:ext cx="3810000" cy="4419600"/>
          </a:xfrm>
        </p:spPr>
        <p:txBody>
          <a:bodyPr>
            <a:normAutofit fontScale="92500" lnSpcReduction="20000"/>
          </a:bodyPr>
          <a:lstStyle/>
          <a:p>
            <a:pPr>
              <a:lnSpc>
                <a:spcPct val="90000"/>
              </a:lnSpc>
              <a:buFont typeface="Wingdings" panose="05000000000000000000" pitchFamily="2" charset="2"/>
              <a:buNone/>
            </a:pPr>
            <a:r>
              <a:rPr lang="tr-TR" altLang="tr-TR" sz="2000"/>
              <a:t>                                                                                                                   	</a:t>
            </a:r>
          </a:p>
          <a:p>
            <a:pPr>
              <a:lnSpc>
                <a:spcPct val="90000"/>
              </a:lnSpc>
              <a:buFont typeface="Wingdings" panose="05000000000000000000" pitchFamily="2" charset="2"/>
              <a:buNone/>
            </a:pPr>
            <a:r>
              <a:rPr lang="tr-TR" altLang="tr-TR" sz="2000"/>
              <a:t>                   </a:t>
            </a:r>
            <a:r>
              <a:rPr lang="tr-TR" altLang="tr-TR" sz="2000" b="1"/>
              <a:t>b </a:t>
            </a:r>
            <a:r>
              <a:rPr lang="tr-TR" altLang="tr-TR" sz="2000"/>
              <a:t>= </a:t>
            </a:r>
            <a:r>
              <a:rPr lang="tr-TR" altLang="tr-TR" sz="1800" b="1">
                <a:cs typeface="Arial" panose="020B0604020202020204" pitchFamily="34" charset="0"/>
              </a:rPr>
              <a:t>t</a:t>
            </a:r>
            <a:r>
              <a:rPr lang="tr-TR" altLang="tr-TR" sz="1800" b="1" baseline="-25000">
                <a:cs typeface="Arial" panose="020B0604020202020204" pitchFamily="34" charset="0"/>
              </a:rPr>
              <a:t>1</a:t>
            </a:r>
            <a:endParaRPr lang="tr-TR" altLang="tr-TR" sz="1800"/>
          </a:p>
          <a:p>
            <a:pPr>
              <a:lnSpc>
                <a:spcPct val="90000"/>
              </a:lnSpc>
              <a:buFont typeface="Wingdings" panose="05000000000000000000" pitchFamily="2" charset="2"/>
              <a:buNone/>
            </a:pPr>
            <a:r>
              <a:rPr lang="tr-TR" altLang="tr-TR" sz="2000"/>
              <a:t>               O</a:t>
            </a:r>
          </a:p>
          <a:p>
            <a:pPr>
              <a:lnSpc>
                <a:spcPct val="90000"/>
              </a:lnSpc>
              <a:buFont typeface="Wingdings" panose="05000000000000000000" pitchFamily="2" charset="2"/>
              <a:buNone/>
            </a:pPr>
            <a:r>
              <a:rPr lang="tr-TR" altLang="tr-TR" sz="2000"/>
              <a:t>       </a:t>
            </a:r>
            <a:r>
              <a:rPr lang="tr-TR" altLang="tr-TR" sz="2000" b="1"/>
              <a:t>  a</a:t>
            </a:r>
            <a:r>
              <a:rPr lang="tr-TR" altLang="tr-TR" sz="2000"/>
              <a:t> = </a:t>
            </a:r>
            <a:r>
              <a:rPr lang="tr-TR" altLang="tr-TR" sz="1800" b="1">
                <a:cs typeface="Arial" panose="020B0604020202020204" pitchFamily="34" charset="0"/>
              </a:rPr>
              <a:t>t</a:t>
            </a:r>
            <a:r>
              <a:rPr lang="tr-TR" altLang="tr-TR" sz="1800" b="1" baseline="-25000">
                <a:cs typeface="Arial" panose="020B0604020202020204" pitchFamily="34" charset="0"/>
              </a:rPr>
              <a:t>2</a:t>
            </a:r>
          </a:p>
          <a:p>
            <a:pPr>
              <a:lnSpc>
                <a:spcPct val="90000"/>
              </a:lnSpc>
              <a:buFont typeface="Wingdings" panose="05000000000000000000" pitchFamily="2" charset="2"/>
              <a:buNone/>
            </a:pPr>
            <a:endParaRPr lang="tr-TR" altLang="tr-TR" sz="1800" b="1" baseline="-25000">
              <a:cs typeface="Arial" panose="020B0604020202020204" pitchFamily="34" charset="0"/>
            </a:endParaRPr>
          </a:p>
          <a:p>
            <a:pPr>
              <a:lnSpc>
                <a:spcPct val="90000"/>
              </a:lnSpc>
              <a:buFont typeface="Wingdings" panose="05000000000000000000" pitchFamily="2" charset="2"/>
              <a:buNone/>
            </a:pPr>
            <a:endParaRPr lang="tr-TR" altLang="tr-TR" sz="1800" b="1" baseline="-25000">
              <a:cs typeface="Arial" panose="020B0604020202020204" pitchFamily="34" charset="0"/>
            </a:endParaRPr>
          </a:p>
          <a:p>
            <a:pPr>
              <a:lnSpc>
                <a:spcPct val="90000"/>
              </a:lnSpc>
              <a:buFont typeface="Wingdings" panose="05000000000000000000" pitchFamily="2" charset="2"/>
              <a:buNone/>
            </a:pPr>
            <a:endParaRPr lang="tr-TR" altLang="tr-TR" sz="1800" b="1" baseline="-25000">
              <a:cs typeface="Arial" panose="020B0604020202020204" pitchFamily="34" charset="0"/>
            </a:endParaRPr>
          </a:p>
          <a:p>
            <a:pPr>
              <a:lnSpc>
                <a:spcPct val="90000"/>
              </a:lnSpc>
              <a:buFont typeface="Wingdings" panose="05000000000000000000" pitchFamily="2" charset="2"/>
              <a:buNone/>
            </a:pPr>
            <a:endParaRPr lang="tr-TR" altLang="tr-TR" sz="1800" b="1" baseline="-25000">
              <a:cs typeface="Arial" panose="020B0604020202020204" pitchFamily="34" charset="0"/>
            </a:endParaRPr>
          </a:p>
          <a:p>
            <a:pPr>
              <a:lnSpc>
                <a:spcPct val="90000"/>
              </a:lnSpc>
              <a:buFont typeface="Wingdings" panose="05000000000000000000" pitchFamily="2" charset="2"/>
              <a:buNone/>
            </a:pPr>
            <a:r>
              <a:rPr lang="tr-TR" altLang="tr-TR" sz="1800" b="1" baseline="-25000">
                <a:cs typeface="Arial" panose="020B0604020202020204" pitchFamily="34" charset="0"/>
              </a:rPr>
              <a:t> </a:t>
            </a:r>
            <a:r>
              <a:rPr lang="tr-TR" altLang="tr-TR" sz="1800" b="1" baseline="-25000"/>
              <a:t>    </a:t>
            </a:r>
            <a:r>
              <a:rPr lang="tr-TR" altLang="tr-TR" sz="2000" b="1" baseline="-25000">
                <a:cs typeface="Arial" panose="020B0604020202020204" pitchFamily="34" charset="0"/>
              </a:rPr>
              <a:t>C’’            B’               C’           B’’</a:t>
            </a:r>
          </a:p>
          <a:p>
            <a:pPr>
              <a:lnSpc>
                <a:spcPct val="90000"/>
              </a:lnSpc>
              <a:buFont typeface="Wingdings" panose="05000000000000000000" pitchFamily="2" charset="2"/>
              <a:buNone/>
            </a:pPr>
            <a:endParaRPr lang="tr-TR" altLang="tr-TR" sz="2000" b="1" baseline="-25000">
              <a:cs typeface="Arial" panose="020B0604020202020204" pitchFamily="34" charset="0"/>
            </a:endParaRPr>
          </a:p>
          <a:p>
            <a:pPr>
              <a:lnSpc>
                <a:spcPct val="90000"/>
              </a:lnSpc>
              <a:buFont typeface="Wingdings" panose="05000000000000000000" pitchFamily="2" charset="2"/>
              <a:buNone/>
            </a:pPr>
            <a:r>
              <a:rPr lang="tr-TR" altLang="tr-TR" sz="1800" b="1" baseline="-25000">
                <a:cs typeface="Arial" panose="020B0604020202020204" pitchFamily="34" charset="0"/>
              </a:rPr>
              <a:t> </a:t>
            </a:r>
            <a:r>
              <a:rPr lang="tr-TR" altLang="tr-TR" sz="2000" b="1" baseline="-25000">
                <a:cs typeface="Arial" panose="020B0604020202020204" pitchFamily="34" charset="0"/>
              </a:rPr>
              <a:t>A              B        </a:t>
            </a:r>
            <a:r>
              <a:rPr lang="tr-TR" altLang="tr-TR" sz="2000" b="1">
                <a:cs typeface="Arial" panose="020B0604020202020204" pitchFamily="34" charset="0"/>
              </a:rPr>
              <a:t>t</a:t>
            </a:r>
            <a:r>
              <a:rPr lang="tr-TR" altLang="tr-TR" sz="2000" b="1" baseline="-25000">
                <a:cs typeface="Arial" panose="020B0604020202020204" pitchFamily="34" charset="0"/>
              </a:rPr>
              <a:t>1     C            D</a:t>
            </a:r>
          </a:p>
          <a:p>
            <a:pPr>
              <a:lnSpc>
                <a:spcPct val="90000"/>
              </a:lnSpc>
              <a:buFont typeface="Wingdings" panose="05000000000000000000" pitchFamily="2" charset="2"/>
              <a:buNone/>
            </a:pPr>
            <a:endParaRPr lang="tr-TR" altLang="tr-TR" sz="2000" b="1" baseline="-25000">
              <a:cs typeface="Arial" panose="020B0604020202020204" pitchFamily="34" charset="0"/>
            </a:endParaRPr>
          </a:p>
          <a:p>
            <a:pPr>
              <a:lnSpc>
                <a:spcPct val="90000"/>
              </a:lnSpc>
              <a:buFont typeface="Wingdings" panose="05000000000000000000" pitchFamily="2" charset="2"/>
              <a:buNone/>
            </a:pPr>
            <a:r>
              <a:rPr lang="tr-TR" altLang="tr-TR" b="1" baseline="-25000">
                <a:cs typeface="Arial" panose="020B0604020202020204" pitchFamily="34" charset="0"/>
              </a:rPr>
              <a:t>a) 1’li ve 2’li eksenle uyuşan         Paralel kenar örgü</a:t>
            </a:r>
          </a:p>
        </p:txBody>
      </p:sp>
      <p:sp>
        <p:nvSpPr>
          <p:cNvPr id="43013" name="Oval 5"/>
          <p:cNvSpPr>
            <a:spLocks noChangeArrowheads="1"/>
          </p:cNvSpPr>
          <p:nvPr/>
        </p:nvSpPr>
        <p:spPr bwMode="auto">
          <a:xfrm>
            <a:off x="7129463" y="2997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4" name="Oval 6"/>
          <p:cNvSpPr>
            <a:spLocks noChangeArrowheads="1"/>
          </p:cNvSpPr>
          <p:nvPr/>
        </p:nvSpPr>
        <p:spPr bwMode="auto">
          <a:xfrm>
            <a:off x="7850188" y="2997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5" name="Oval 7"/>
          <p:cNvSpPr>
            <a:spLocks noChangeArrowheads="1"/>
          </p:cNvSpPr>
          <p:nvPr/>
        </p:nvSpPr>
        <p:spPr bwMode="auto">
          <a:xfrm>
            <a:off x="8570913" y="2997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6" name="Oval 8"/>
          <p:cNvSpPr>
            <a:spLocks noChangeArrowheads="1"/>
          </p:cNvSpPr>
          <p:nvPr/>
        </p:nvSpPr>
        <p:spPr bwMode="auto">
          <a:xfrm>
            <a:off x="9218613" y="2997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7" name="Oval 9"/>
          <p:cNvSpPr>
            <a:spLocks noChangeArrowheads="1"/>
          </p:cNvSpPr>
          <p:nvPr/>
        </p:nvSpPr>
        <p:spPr bwMode="auto">
          <a:xfrm>
            <a:off x="6913563" y="35734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8" name="Oval 10"/>
          <p:cNvSpPr>
            <a:spLocks noChangeArrowheads="1"/>
          </p:cNvSpPr>
          <p:nvPr/>
        </p:nvSpPr>
        <p:spPr bwMode="auto">
          <a:xfrm>
            <a:off x="7705726" y="3573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19" name="Oval 11"/>
          <p:cNvSpPr>
            <a:spLocks noChangeArrowheads="1"/>
          </p:cNvSpPr>
          <p:nvPr/>
        </p:nvSpPr>
        <p:spPr bwMode="auto">
          <a:xfrm>
            <a:off x="6770688" y="414972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0" name="Oval 12"/>
          <p:cNvSpPr>
            <a:spLocks noChangeArrowheads="1"/>
          </p:cNvSpPr>
          <p:nvPr/>
        </p:nvSpPr>
        <p:spPr bwMode="auto">
          <a:xfrm>
            <a:off x="8426451" y="3573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1" name="Oval 13"/>
          <p:cNvSpPr>
            <a:spLocks noChangeArrowheads="1"/>
          </p:cNvSpPr>
          <p:nvPr/>
        </p:nvSpPr>
        <p:spPr bwMode="auto">
          <a:xfrm>
            <a:off x="9074151" y="3573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2" name="Oval 14"/>
          <p:cNvSpPr>
            <a:spLocks noChangeArrowheads="1"/>
          </p:cNvSpPr>
          <p:nvPr/>
        </p:nvSpPr>
        <p:spPr bwMode="auto">
          <a:xfrm>
            <a:off x="7489826" y="41497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3" name="Oval 15"/>
          <p:cNvSpPr>
            <a:spLocks noChangeArrowheads="1"/>
          </p:cNvSpPr>
          <p:nvPr/>
        </p:nvSpPr>
        <p:spPr bwMode="auto">
          <a:xfrm>
            <a:off x="8210551" y="41497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4" name="Oval 16"/>
          <p:cNvSpPr>
            <a:spLocks noChangeArrowheads="1"/>
          </p:cNvSpPr>
          <p:nvPr/>
        </p:nvSpPr>
        <p:spPr bwMode="auto">
          <a:xfrm>
            <a:off x="8858251" y="41497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5" name="Oval 17"/>
          <p:cNvSpPr>
            <a:spLocks noChangeArrowheads="1"/>
          </p:cNvSpPr>
          <p:nvPr/>
        </p:nvSpPr>
        <p:spPr bwMode="auto">
          <a:xfrm>
            <a:off x="7273926" y="4724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6" name="Oval 18"/>
          <p:cNvSpPr>
            <a:spLocks noChangeArrowheads="1"/>
          </p:cNvSpPr>
          <p:nvPr/>
        </p:nvSpPr>
        <p:spPr bwMode="auto">
          <a:xfrm>
            <a:off x="8066088" y="47244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7" name="Oval 19"/>
          <p:cNvSpPr>
            <a:spLocks noChangeArrowheads="1"/>
          </p:cNvSpPr>
          <p:nvPr/>
        </p:nvSpPr>
        <p:spPr bwMode="auto">
          <a:xfrm>
            <a:off x="8713788" y="47244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8" name="Oval 20"/>
          <p:cNvSpPr>
            <a:spLocks noChangeArrowheads="1"/>
          </p:cNvSpPr>
          <p:nvPr/>
        </p:nvSpPr>
        <p:spPr bwMode="auto">
          <a:xfrm>
            <a:off x="6553201" y="4724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3029" name="Line 21"/>
          <p:cNvSpPr>
            <a:spLocks noChangeShapeType="1"/>
          </p:cNvSpPr>
          <p:nvPr/>
        </p:nvSpPr>
        <p:spPr bwMode="auto">
          <a:xfrm>
            <a:off x="7921625" y="3068638"/>
            <a:ext cx="649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3030" name="Line 22"/>
          <p:cNvSpPr>
            <a:spLocks noChangeShapeType="1"/>
          </p:cNvSpPr>
          <p:nvPr/>
        </p:nvSpPr>
        <p:spPr bwMode="auto">
          <a:xfrm flipH="1">
            <a:off x="7778751" y="3068638"/>
            <a:ext cx="142875" cy="5762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3031" name="Line 23"/>
          <p:cNvSpPr>
            <a:spLocks noChangeShapeType="1"/>
          </p:cNvSpPr>
          <p:nvPr/>
        </p:nvSpPr>
        <p:spPr bwMode="auto">
          <a:xfrm>
            <a:off x="7345364" y="4797425"/>
            <a:ext cx="720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29057624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Slayt Numarası Yer Tutucusu 6"/>
          <p:cNvSpPr>
            <a:spLocks noGrp="1"/>
          </p:cNvSpPr>
          <p:nvPr>
            <p:ph type="sldNum" sz="quarter" idx="12"/>
          </p:nvPr>
        </p:nvSpPr>
        <p:spPr/>
        <p:txBody>
          <a:bodyPr/>
          <a:lstStyle/>
          <a:p>
            <a:fld id="{09C8271B-82DF-4B81-837E-A286AE9E3FA8}" type="slidenum">
              <a:rPr lang="tr-TR" altLang="tr-TR"/>
              <a:pPr/>
              <a:t>7</a:t>
            </a:fld>
            <a:endParaRPr lang="tr-TR" altLang="tr-TR"/>
          </a:p>
        </p:txBody>
      </p:sp>
      <p:sp>
        <p:nvSpPr>
          <p:cNvPr id="44034" name="Rectangle 2"/>
          <p:cNvSpPr>
            <a:spLocks noGrp="1" noChangeArrowheads="1"/>
          </p:cNvSpPr>
          <p:nvPr>
            <p:ph type="title"/>
          </p:nvPr>
        </p:nvSpPr>
        <p:spPr/>
        <p:txBody>
          <a:bodyPr/>
          <a:lstStyle/>
          <a:p>
            <a:endParaRPr lang="tr-TR" altLang="tr-TR"/>
          </a:p>
        </p:txBody>
      </p:sp>
      <p:sp>
        <p:nvSpPr>
          <p:cNvPr id="44035" name="Rectangle 3" descr="Rectangle: Click to edit Master text styles&#10;Second level&#10;Third level&#10;Fourth level&#10;Fifth level"/>
          <p:cNvSpPr>
            <a:spLocks noGrp="1" noChangeArrowheads="1"/>
          </p:cNvSpPr>
          <p:nvPr>
            <p:ph type="body" sz="half" idx="1"/>
          </p:nvPr>
        </p:nvSpPr>
        <p:spPr>
          <a:xfrm>
            <a:off x="2362200" y="1905000"/>
            <a:ext cx="3810000" cy="4343400"/>
          </a:xfrm>
        </p:spPr>
        <p:txBody>
          <a:bodyPr>
            <a:normAutofit fontScale="92500" lnSpcReduction="20000"/>
          </a:bodyPr>
          <a:lstStyle/>
          <a:p>
            <a:pPr>
              <a:lnSpc>
                <a:spcPct val="90000"/>
              </a:lnSpc>
              <a:buFont typeface="Wingdings" panose="05000000000000000000" pitchFamily="2" charset="2"/>
              <a:buNone/>
            </a:pPr>
            <a:r>
              <a:rPr lang="tr-TR" altLang="tr-TR" sz="2000"/>
              <a:t>b) 3’lü 6’lı eksenle uyuşan eşkenar üçgen örgü</a:t>
            </a:r>
          </a:p>
          <a:p>
            <a:pPr>
              <a:lnSpc>
                <a:spcPct val="90000"/>
              </a:lnSpc>
              <a:buFont typeface="Wingdings" panose="05000000000000000000" pitchFamily="2" charset="2"/>
              <a:buNone/>
            </a:pPr>
            <a:r>
              <a:rPr lang="tr-TR" altLang="tr-TR" sz="2000"/>
              <a:t>            O </a:t>
            </a:r>
            <a:r>
              <a:rPr lang="tr-TR" altLang="tr-TR" sz="1800"/>
              <a:t>a</a:t>
            </a:r>
            <a:r>
              <a:rPr lang="tr-TR" altLang="tr-TR" sz="1800" baseline="-25000"/>
              <a:t>2 </a:t>
            </a:r>
            <a:r>
              <a:rPr lang="tr-TR" altLang="tr-TR" sz="1800"/>
              <a:t>= t</a:t>
            </a:r>
            <a:r>
              <a:rPr lang="tr-TR" altLang="tr-TR" sz="1800" baseline="-25000"/>
              <a:t>1</a:t>
            </a:r>
          </a:p>
          <a:p>
            <a:pPr>
              <a:lnSpc>
                <a:spcPct val="90000"/>
              </a:lnSpc>
              <a:buFont typeface="Wingdings" panose="05000000000000000000" pitchFamily="2" charset="2"/>
              <a:buNone/>
            </a:pPr>
            <a:r>
              <a:rPr lang="tr-TR" altLang="tr-TR" sz="1800"/>
              <a:t>  a</a:t>
            </a:r>
            <a:r>
              <a:rPr lang="tr-TR" altLang="tr-TR" sz="1800" baseline="-25000"/>
              <a:t>1</a:t>
            </a:r>
            <a:r>
              <a:rPr lang="tr-TR" altLang="tr-TR" sz="1800"/>
              <a:t>=t</a:t>
            </a:r>
            <a:r>
              <a:rPr lang="tr-TR" altLang="tr-TR" sz="1800" baseline="-25000"/>
              <a:t>2        </a:t>
            </a:r>
            <a:r>
              <a:rPr lang="tr-TR" altLang="tr-TR" sz="1800"/>
              <a:t>120</a:t>
            </a:r>
            <a:r>
              <a:rPr lang="tr-TR" altLang="tr-TR" sz="1800">
                <a:cs typeface="Tahoma" panose="020B0604030504040204" pitchFamily="34" charset="0"/>
              </a:rPr>
              <a:t>°</a:t>
            </a:r>
            <a:endParaRPr lang="tr-TR" altLang="tr-TR" sz="1800"/>
          </a:p>
          <a:p>
            <a:pPr>
              <a:lnSpc>
                <a:spcPct val="90000"/>
              </a:lnSpc>
              <a:buFont typeface="Wingdings" panose="05000000000000000000" pitchFamily="2" charset="2"/>
              <a:buNone/>
            </a:pPr>
            <a:endParaRPr lang="tr-TR" altLang="tr-TR" sz="1800"/>
          </a:p>
          <a:p>
            <a:pPr>
              <a:lnSpc>
                <a:spcPct val="90000"/>
              </a:lnSpc>
              <a:buFont typeface="Wingdings" panose="05000000000000000000" pitchFamily="2" charset="2"/>
              <a:buNone/>
            </a:pPr>
            <a:endParaRPr lang="tr-TR" altLang="tr-TR" sz="1800" baseline="-25000"/>
          </a:p>
          <a:p>
            <a:pPr>
              <a:lnSpc>
                <a:spcPct val="90000"/>
              </a:lnSpc>
              <a:buFont typeface="Wingdings" panose="05000000000000000000" pitchFamily="2" charset="2"/>
              <a:buNone/>
            </a:pPr>
            <a:endParaRPr lang="tr-TR" altLang="tr-TR" sz="1800" baseline="-25000"/>
          </a:p>
          <a:p>
            <a:pPr>
              <a:lnSpc>
                <a:spcPct val="90000"/>
              </a:lnSpc>
              <a:buFont typeface="Wingdings" panose="05000000000000000000" pitchFamily="2" charset="2"/>
              <a:buNone/>
            </a:pPr>
            <a:endParaRPr lang="tr-TR" altLang="tr-TR" sz="1800" baseline="-25000"/>
          </a:p>
          <a:p>
            <a:pPr>
              <a:lnSpc>
                <a:spcPct val="90000"/>
              </a:lnSpc>
              <a:buFont typeface="Wingdings" panose="05000000000000000000" pitchFamily="2" charset="2"/>
              <a:buNone/>
            </a:pPr>
            <a:endParaRPr lang="tr-TR" altLang="tr-TR" sz="1800" baseline="-25000"/>
          </a:p>
          <a:p>
            <a:pPr>
              <a:lnSpc>
                <a:spcPct val="90000"/>
              </a:lnSpc>
              <a:buFont typeface="Wingdings" panose="05000000000000000000" pitchFamily="2" charset="2"/>
              <a:buNone/>
            </a:pPr>
            <a:endParaRPr lang="tr-TR" altLang="tr-TR" sz="1800" baseline="-25000"/>
          </a:p>
          <a:p>
            <a:pPr>
              <a:lnSpc>
                <a:spcPct val="90000"/>
              </a:lnSpc>
              <a:buFont typeface="Wingdings" panose="05000000000000000000" pitchFamily="2" charset="2"/>
              <a:buNone/>
            </a:pPr>
            <a:endParaRPr lang="tr-TR" altLang="tr-TR" sz="1800" baseline="-25000"/>
          </a:p>
          <a:p>
            <a:pPr>
              <a:lnSpc>
                <a:spcPct val="90000"/>
              </a:lnSpc>
              <a:buFont typeface="Wingdings" panose="05000000000000000000" pitchFamily="2" charset="2"/>
              <a:buNone/>
            </a:pPr>
            <a:r>
              <a:rPr lang="tr-TR" altLang="tr-TR" sz="1800" baseline="-25000"/>
              <a:t>        </a:t>
            </a:r>
          </a:p>
          <a:p>
            <a:pPr>
              <a:lnSpc>
                <a:spcPct val="90000"/>
              </a:lnSpc>
              <a:buFont typeface="Wingdings" panose="05000000000000000000" pitchFamily="2" charset="2"/>
              <a:buNone/>
            </a:pPr>
            <a:r>
              <a:rPr lang="tr-TR" altLang="tr-TR" sz="2000" baseline="-25000"/>
              <a:t>        C’              B’  C’’           B</a:t>
            </a:r>
          </a:p>
          <a:p>
            <a:pPr>
              <a:lnSpc>
                <a:spcPct val="90000"/>
              </a:lnSpc>
              <a:buFont typeface="Wingdings" panose="05000000000000000000" pitchFamily="2" charset="2"/>
              <a:buNone/>
            </a:pPr>
            <a:r>
              <a:rPr lang="tr-TR" altLang="tr-TR" sz="1800"/>
              <a:t>               t</a:t>
            </a:r>
            <a:r>
              <a:rPr lang="tr-TR" altLang="tr-TR" sz="1800" baseline="-25000"/>
              <a:t>2    </a:t>
            </a:r>
          </a:p>
          <a:p>
            <a:pPr>
              <a:lnSpc>
                <a:spcPct val="90000"/>
              </a:lnSpc>
              <a:buFont typeface="Wingdings" panose="05000000000000000000" pitchFamily="2" charset="2"/>
              <a:buNone/>
            </a:pPr>
            <a:r>
              <a:rPr lang="tr-TR" altLang="tr-TR" sz="1800" baseline="-25000"/>
              <a:t>                      </a:t>
            </a:r>
          </a:p>
          <a:p>
            <a:pPr>
              <a:lnSpc>
                <a:spcPct val="90000"/>
              </a:lnSpc>
              <a:buFont typeface="Wingdings" panose="05000000000000000000" pitchFamily="2" charset="2"/>
              <a:buNone/>
            </a:pPr>
            <a:r>
              <a:rPr lang="tr-TR" altLang="tr-TR" sz="1800" baseline="-25000"/>
              <a:t>                    </a:t>
            </a:r>
            <a:r>
              <a:rPr lang="tr-TR" altLang="tr-TR" sz="2000" baseline="-25000"/>
              <a:t>B        </a:t>
            </a:r>
            <a:r>
              <a:rPr lang="tr-TR" altLang="tr-TR" sz="1800"/>
              <a:t>t</a:t>
            </a:r>
            <a:r>
              <a:rPr lang="tr-TR" altLang="tr-TR" sz="1800" baseline="-25000"/>
              <a:t>1      </a:t>
            </a:r>
            <a:r>
              <a:rPr lang="tr-TR" altLang="tr-TR" sz="2000" baseline="-25000"/>
              <a:t> C</a:t>
            </a:r>
            <a:endParaRPr lang="tr-TR" altLang="tr-TR" sz="2400"/>
          </a:p>
        </p:txBody>
      </p:sp>
      <p:sp>
        <p:nvSpPr>
          <p:cNvPr id="44036" name="Rectangle 4" descr="Rectangle: Click to edit Master text styles&#10;Second level&#10;Third level&#10;Fourth level&#10;Fifth level"/>
          <p:cNvSpPr>
            <a:spLocks noGrp="1" noChangeArrowheads="1"/>
          </p:cNvSpPr>
          <p:nvPr>
            <p:ph type="body" sz="half" idx="2"/>
          </p:nvPr>
        </p:nvSpPr>
        <p:spPr>
          <a:xfrm>
            <a:off x="6324600" y="1905000"/>
            <a:ext cx="3810000" cy="4419600"/>
          </a:xfrm>
        </p:spPr>
        <p:txBody>
          <a:bodyPr/>
          <a:lstStyle/>
          <a:p>
            <a:pPr>
              <a:buFont typeface="Wingdings" panose="05000000000000000000" pitchFamily="2" charset="2"/>
              <a:buNone/>
            </a:pPr>
            <a:r>
              <a:rPr lang="tr-TR" altLang="tr-TR"/>
              <a:t>c) 4’lü eksenle uyuşan kare örgü</a:t>
            </a:r>
          </a:p>
          <a:p>
            <a:pPr>
              <a:buFont typeface="Wingdings" panose="05000000000000000000" pitchFamily="2" charset="2"/>
              <a:buNone/>
            </a:pPr>
            <a:r>
              <a:rPr lang="tr-TR" altLang="tr-TR"/>
              <a:t>       </a:t>
            </a:r>
            <a:r>
              <a:rPr lang="tr-TR" altLang="tr-TR" sz="2400"/>
              <a:t>a</a:t>
            </a:r>
            <a:r>
              <a:rPr lang="tr-TR" altLang="tr-TR" sz="2400" baseline="-25000"/>
              <a:t>2 </a:t>
            </a:r>
            <a:r>
              <a:rPr lang="tr-TR" altLang="tr-TR" sz="2400"/>
              <a:t>= t</a:t>
            </a:r>
            <a:r>
              <a:rPr lang="tr-TR" altLang="tr-TR" sz="2400" baseline="-25000"/>
              <a:t>1</a:t>
            </a:r>
          </a:p>
          <a:p>
            <a:pPr>
              <a:buFont typeface="Wingdings" panose="05000000000000000000" pitchFamily="2" charset="2"/>
              <a:buNone/>
            </a:pPr>
            <a:endParaRPr lang="tr-TR" altLang="tr-TR" sz="2400" baseline="-25000"/>
          </a:p>
          <a:p>
            <a:pPr>
              <a:buFont typeface="Wingdings" panose="05000000000000000000" pitchFamily="2" charset="2"/>
              <a:buNone/>
            </a:pPr>
            <a:r>
              <a:rPr lang="tr-TR" altLang="tr-TR" sz="2400"/>
              <a:t>a</a:t>
            </a:r>
            <a:r>
              <a:rPr lang="tr-TR" altLang="tr-TR" sz="2400" baseline="-25000"/>
              <a:t>1</a:t>
            </a:r>
            <a:r>
              <a:rPr lang="tr-TR" altLang="tr-TR" sz="2400"/>
              <a:t>=t</a:t>
            </a:r>
            <a:r>
              <a:rPr lang="tr-TR" altLang="tr-TR" sz="2400" baseline="-25000"/>
              <a:t>2</a:t>
            </a:r>
          </a:p>
          <a:p>
            <a:pPr>
              <a:buFont typeface="Wingdings" panose="05000000000000000000" pitchFamily="2" charset="2"/>
              <a:buNone/>
            </a:pPr>
            <a:endParaRPr lang="tr-TR" altLang="tr-TR" sz="2400" baseline="-25000"/>
          </a:p>
          <a:p>
            <a:pPr>
              <a:buFont typeface="Wingdings" panose="05000000000000000000" pitchFamily="2" charset="2"/>
              <a:buNone/>
            </a:pPr>
            <a:r>
              <a:rPr lang="tr-TR" altLang="tr-TR" sz="2400" baseline="-25000"/>
              <a:t>                      C’         B’</a:t>
            </a:r>
          </a:p>
          <a:p>
            <a:pPr>
              <a:buFont typeface="Wingdings" panose="05000000000000000000" pitchFamily="2" charset="2"/>
              <a:buNone/>
            </a:pPr>
            <a:endParaRPr lang="tr-TR" altLang="tr-TR" sz="2400" baseline="-25000"/>
          </a:p>
          <a:p>
            <a:pPr>
              <a:buFont typeface="Wingdings" panose="05000000000000000000" pitchFamily="2" charset="2"/>
              <a:buNone/>
            </a:pPr>
            <a:r>
              <a:rPr lang="tr-TR" altLang="tr-TR" sz="2400" baseline="-25000"/>
              <a:t>                   </a:t>
            </a:r>
          </a:p>
          <a:p>
            <a:pPr>
              <a:buFont typeface="Wingdings" panose="05000000000000000000" pitchFamily="2" charset="2"/>
              <a:buNone/>
            </a:pPr>
            <a:r>
              <a:rPr lang="tr-TR" altLang="tr-TR" sz="2400" baseline="-25000"/>
              <a:t>           A          B          C         D</a:t>
            </a:r>
            <a:endParaRPr lang="tr-TR" altLang="tr-TR"/>
          </a:p>
        </p:txBody>
      </p:sp>
      <p:sp>
        <p:nvSpPr>
          <p:cNvPr id="44037" name="Oval 5"/>
          <p:cNvSpPr>
            <a:spLocks noChangeArrowheads="1"/>
          </p:cNvSpPr>
          <p:nvPr/>
        </p:nvSpPr>
        <p:spPr bwMode="auto">
          <a:xfrm>
            <a:off x="3813176" y="33242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38" name="Oval 6"/>
          <p:cNvSpPr>
            <a:spLocks noChangeArrowheads="1"/>
          </p:cNvSpPr>
          <p:nvPr/>
        </p:nvSpPr>
        <p:spPr bwMode="auto">
          <a:xfrm>
            <a:off x="2949576" y="33242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39" name="Oval 7"/>
          <p:cNvSpPr>
            <a:spLocks noChangeArrowheads="1"/>
          </p:cNvSpPr>
          <p:nvPr/>
        </p:nvSpPr>
        <p:spPr bwMode="auto">
          <a:xfrm>
            <a:off x="3381376" y="2819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0" name="Oval 8"/>
          <p:cNvSpPr>
            <a:spLocks noChangeArrowheads="1"/>
          </p:cNvSpPr>
          <p:nvPr/>
        </p:nvSpPr>
        <p:spPr bwMode="auto">
          <a:xfrm>
            <a:off x="3381376" y="37560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1" name="Oval 9"/>
          <p:cNvSpPr>
            <a:spLocks noChangeArrowheads="1"/>
          </p:cNvSpPr>
          <p:nvPr/>
        </p:nvSpPr>
        <p:spPr bwMode="auto">
          <a:xfrm>
            <a:off x="5181601" y="2819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2" name="Oval 10"/>
          <p:cNvSpPr>
            <a:spLocks noChangeArrowheads="1"/>
          </p:cNvSpPr>
          <p:nvPr/>
        </p:nvSpPr>
        <p:spPr bwMode="auto">
          <a:xfrm>
            <a:off x="4676776" y="32512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3" name="Oval 11"/>
          <p:cNvSpPr>
            <a:spLocks noChangeArrowheads="1"/>
          </p:cNvSpPr>
          <p:nvPr/>
        </p:nvSpPr>
        <p:spPr bwMode="auto">
          <a:xfrm>
            <a:off x="4244976" y="2819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4" name="Oval 12"/>
          <p:cNvSpPr>
            <a:spLocks noChangeArrowheads="1"/>
          </p:cNvSpPr>
          <p:nvPr/>
        </p:nvSpPr>
        <p:spPr bwMode="auto">
          <a:xfrm>
            <a:off x="3813176" y="41878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5" name="Oval 13"/>
          <p:cNvSpPr>
            <a:spLocks noChangeArrowheads="1"/>
          </p:cNvSpPr>
          <p:nvPr/>
        </p:nvSpPr>
        <p:spPr bwMode="auto">
          <a:xfrm>
            <a:off x="2949576" y="42592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6" name="Oval 14"/>
          <p:cNvSpPr>
            <a:spLocks noChangeArrowheads="1"/>
          </p:cNvSpPr>
          <p:nvPr/>
        </p:nvSpPr>
        <p:spPr bwMode="auto">
          <a:xfrm>
            <a:off x="5110163" y="375602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7" name="Oval 15"/>
          <p:cNvSpPr>
            <a:spLocks noChangeArrowheads="1"/>
          </p:cNvSpPr>
          <p:nvPr/>
        </p:nvSpPr>
        <p:spPr bwMode="auto">
          <a:xfrm>
            <a:off x="4244976" y="37560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8" name="Oval 16"/>
          <p:cNvSpPr>
            <a:spLocks noChangeArrowheads="1"/>
          </p:cNvSpPr>
          <p:nvPr/>
        </p:nvSpPr>
        <p:spPr bwMode="auto">
          <a:xfrm>
            <a:off x="2876551" y="512445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49" name="Oval 17"/>
          <p:cNvSpPr>
            <a:spLocks noChangeArrowheads="1"/>
          </p:cNvSpPr>
          <p:nvPr/>
        </p:nvSpPr>
        <p:spPr bwMode="auto">
          <a:xfrm>
            <a:off x="4244976" y="46910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0" name="Oval 18"/>
          <p:cNvSpPr>
            <a:spLocks noChangeArrowheads="1"/>
          </p:cNvSpPr>
          <p:nvPr/>
        </p:nvSpPr>
        <p:spPr bwMode="auto">
          <a:xfrm>
            <a:off x="5110163" y="46910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1" name="Oval 19"/>
          <p:cNvSpPr>
            <a:spLocks noChangeArrowheads="1"/>
          </p:cNvSpPr>
          <p:nvPr/>
        </p:nvSpPr>
        <p:spPr bwMode="auto">
          <a:xfrm>
            <a:off x="3381376" y="46910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2" name="Oval 20"/>
          <p:cNvSpPr>
            <a:spLocks noChangeArrowheads="1"/>
          </p:cNvSpPr>
          <p:nvPr/>
        </p:nvSpPr>
        <p:spPr bwMode="auto">
          <a:xfrm>
            <a:off x="4676776" y="418782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3" name="Oval 21"/>
          <p:cNvSpPr>
            <a:spLocks noChangeArrowheads="1"/>
          </p:cNvSpPr>
          <p:nvPr/>
        </p:nvSpPr>
        <p:spPr bwMode="auto">
          <a:xfrm>
            <a:off x="3381376" y="562768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4" name="Oval 22"/>
          <p:cNvSpPr>
            <a:spLocks noChangeArrowheads="1"/>
          </p:cNvSpPr>
          <p:nvPr/>
        </p:nvSpPr>
        <p:spPr bwMode="auto">
          <a:xfrm>
            <a:off x="4676776" y="519588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5" name="Oval 23"/>
          <p:cNvSpPr>
            <a:spLocks noChangeArrowheads="1"/>
          </p:cNvSpPr>
          <p:nvPr/>
        </p:nvSpPr>
        <p:spPr bwMode="auto">
          <a:xfrm>
            <a:off x="3813176" y="512445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6" name="Oval 24"/>
          <p:cNvSpPr>
            <a:spLocks noChangeArrowheads="1"/>
          </p:cNvSpPr>
          <p:nvPr/>
        </p:nvSpPr>
        <p:spPr bwMode="auto">
          <a:xfrm>
            <a:off x="5110163" y="5627689"/>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7" name="Oval 25"/>
          <p:cNvSpPr>
            <a:spLocks noChangeArrowheads="1"/>
          </p:cNvSpPr>
          <p:nvPr/>
        </p:nvSpPr>
        <p:spPr bwMode="auto">
          <a:xfrm>
            <a:off x="4244976" y="562768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8" name="Oval 26"/>
          <p:cNvSpPr>
            <a:spLocks noChangeArrowheads="1"/>
          </p:cNvSpPr>
          <p:nvPr/>
        </p:nvSpPr>
        <p:spPr bwMode="auto">
          <a:xfrm>
            <a:off x="5541963" y="5195889"/>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59" name="Oval 27"/>
          <p:cNvSpPr>
            <a:spLocks noChangeArrowheads="1"/>
          </p:cNvSpPr>
          <p:nvPr/>
        </p:nvSpPr>
        <p:spPr bwMode="auto">
          <a:xfrm>
            <a:off x="5541963" y="418782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60" name="Oval 28"/>
          <p:cNvSpPr>
            <a:spLocks noChangeArrowheads="1"/>
          </p:cNvSpPr>
          <p:nvPr/>
        </p:nvSpPr>
        <p:spPr bwMode="auto">
          <a:xfrm>
            <a:off x="5541963" y="3251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61" name="Line 29"/>
          <p:cNvSpPr>
            <a:spLocks noChangeShapeType="1"/>
          </p:cNvSpPr>
          <p:nvPr/>
        </p:nvSpPr>
        <p:spPr bwMode="auto">
          <a:xfrm>
            <a:off x="3525839" y="2890838"/>
            <a:ext cx="71913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2" name="Line 30"/>
          <p:cNvSpPr>
            <a:spLocks noChangeShapeType="1"/>
          </p:cNvSpPr>
          <p:nvPr/>
        </p:nvSpPr>
        <p:spPr bwMode="auto">
          <a:xfrm flipH="1">
            <a:off x="3028951" y="2890838"/>
            <a:ext cx="423863" cy="48101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3" name="Line 31"/>
          <p:cNvSpPr>
            <a:spLocks noChangeShapeType="1"/>
          </p:cNvSpPr>
          <p:nvPr/>
        </p:nvSpPr>
        <p:spPr bwMode="auto">
          <a:xfrm flipH="1">
            <a:off x="3452813" y="5195889"/>
            <a:ext cx="4318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4" name="Line 32"/>
          <p:cNvSpPr>
            <a:spLocks noChangeShapeType="1"/>
          </p:cNvSpPr>
          <p:nvPr/>
        </p:nvSpPr>
        <p:spPr bwMode="auto">
          <a:xfrm>
            <a:off x="3884614" y="5195889"/>
            <a:ext cx="4333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5" name="Line 33"/>
          <p:cNvSpPr>
            <a:spLocks noChangeShapeType="1"/>
          </p:cNvSpPr>
          <p:nvPr/>
        </p:nvSpPr>
        <p:spPr bwMode="auto">
          <a:xfrm>
            <a:off x="3525838" y="5700713"/>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6" name="Line 34"/>
          <p:cNvSpPr>
            <a:spLocks noChangeShapeType="1"/>
          </p:cNvSpPr>
          <p:nvPr/>
        </p:nvSpPr>
        <p:spPr bwMode="auto">
          <a:xfrm>
            <a:off x="4389438" y="3827463"/>
            <a:ext cx="7921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7" name="Line 35"/>
          <p:cNvSpPr>
            <a:spLocks noChangeShapeType="1"/>
          </p:cNvSpPr>
          <p:nvPr/>
        </p:nvSpPr>
        <p:spPr bwMode="auto">
          <a:xfrm flipH="1">
            <a:off x="3884614" y="3900489"/>
            <a:ext cx="433387"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8" name="Line 36"/>
          <p:cNvSpPr>
            <a:spLocks noChangeShapeType="1"/>
          </p:cNvSpPr>
          <p:nvPr/>
        </p:nvSpPr>
        <p:spPr bwMode="auto">
          <a:xfrm>
            <a:off x="3884614" y="4259264"/>
            <a:ext cx="433387"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69" name="Line 37"/>
          <p:cNvSpPr>
            <a:spLocks noChangeShapeType="1"/>
          </p:cNvSpPr>
          <p:nvPr/>
        </p:nvSpPr>
        <p:spPr bwMode="auto">
          <a:xfrm>
            <a:off x="4318000" y="4764088"/>
            <a:ext cx="863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0" name="Line 38"/>
          <p:cNvSpPr>
            <a:spLocks noChangeShapeType="1"/>
          </p:cNvSpPr>
          <p:nvPr/>
        </p:nvSpPr>
        <p:spPr bwMode="auto">
          <a:xfrm>
            <a:off x="5181600" y="3827463"/>
            <a:ext cx="431800"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1" name="Line 39"/>
          <p:cNvSpPr>
            <a:spLocks noChangeShapeType="1"/>
          </p:cNvSpPr>
          <p:nvPr/>
        </p:nvSpPr>
        <p:spPr bwMode="auto">
          <a:xfrm flipH="1">
            <a:off x="5181600" y="4259264"/>
            <a:ext cx="431800" cy="5048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72" name="Oval 40"/>
          <p:cNvSpPr>
            <a:spLocks noChangeArrowheads="1"/>
          </p:cNvSpPr>
          <p:nvPr/>
        </p:nvSpPr>
        <p:spPr bwMode="auto">
          <a:xfrm>
            <a:off x="7089776" y="34337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3" name="Oval 41"/>
          <p:cNvSpPr>
            <a:spLocks noChangeArrowheads="1"/>
          </p:cNvSpPr>
          <p:nvPr/>
        </p:nvSpPr>
        <p:spPr bwMode="auto">
          <a:xfrm>
            <a:off x="7810501" y="34337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4" name="Oval 42"/>
          <p:cNvSpPr>
            <a:spLocks noChangeArrowheads="1"/>
          </p:cNvSpPr>
          <p:nvPr/>
        </p:nvSpPr>
        <p:spPr bwMode="auto">
          <a:xfrm>
            <a:off x="8458201" y="34337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5" name="Oval 43"/>
          <p:cNvSpPr>
            <a:spLocks noChangeArrowheads="1"/>
          </p:cNvSpPr>
          <p:nvPr/>
        </p:nvSpPr>
        <p:spPr bwMode="auto">
          <a:xfrm>
            <a:off x="9105901" y="34337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6" name="Oval 44"/>
          <p:cNvSpPr>
            <a:spLocks noChangeArrowheads="1"/>
          </p:cNvSpPr>
          <p:nvPr/>
        </p:nvSpPr>
        <p:spPr bwMode="auto">
          <a:xfrm>
            <a:off x="7089776" y="4081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7" name="Oval 45"/>
          <p:cNvSpPr>
            <a:spLocks noChangeArrowheads="1"/>
          </p:cNvSpPr>
          <p:nvPr/>
        </p:nvSpPr>
        <p:spPr bwMode="auto">
          <a:xfrm>
            <a:off x="7810501" y="4081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8" name="Oval 46"/>
          <p:cNvSpPr>
            <a:spLocks noChangeArrowheads="1"/>
          </p:cNvSpPr>
          <p:nvPr/>
        </p:nvSpPr>
        <p:spPr bwMode="auto">
          <a:xfrm>
            <a:off x="8458201" y="4081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79" name="Oval 47"/>
          <p:cNvSpPr>
            <a:spLocks noChangeArrowheads="1"/>
          </p:cNvSpPr>
          <p:nvPr/>
        </p:nvSpPr>
        <p:spPr bwMode="auto">
          <a:xfrm>
            <a:off x="9105901" y="40814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0" name="Oval 48"/>
          <p:cNvSpPr>
            <a:spLocks noChangeArrowheads="1"/>
          </p:cNvSpPr>
          <p:nvPr/>
        </p:nvSpPr>
        <p:spPr bwMode="auto">
          <a:xfrm>
            <a:off x="7089776" y="47291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1" name="Oval 49"/>
          <p:cNvSpPr>
            <a:spLocks noChangeArrowheads="1"/>
          </p:cNvSpPr>
          <p:nvPr/>
        </p:nvSpPr>
        <p:spPr bwMode="auto">
          <a:xfrm>
            <a:off x="7810501" y="47291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2" name="Oval 50"/>
          <p:cNvSpPr>
            <a:spLocks noChangeArrowheads="1"/>
          </p:cNvSpPr>
          <p:nvPr/>
        </p:nvSpPr>
        <p:spPr bwMode="auto">
          <a:xfrm>
            <a:off x="7089776" y="537845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3" name="Oval 51"/>
          <p:cNvSpPr>
            <a:spLocks noChangeArrowheads="1"/>
          </p:cNvSpPr>
          <p:nvPr/>
        </p:nvSpPr>
        <p:spPr bwMode="auto">
          <a:xfrm>
            <a:off x="7810501" y="537845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4" name="Oval 52"/>
          <p:cNvSpPr>
            <a:spLocks noChangeArrowheads="1"/>
          </p:cNvSpPr>
          <p:nvPr/>
        </p:nvSpPr>
        <p:spPr bwMode="auto">
          <a:xfrm>
            <a:off x="9105901" y="47291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5" name="Oval 53"/>
          <p:cNvSpPr>
            <a:spLocks noChangeArrowheads="1"/>
          </p:cNvSpPr>
          <p:nvPr/>
        </p:nvSpPr>
        <p:spPr bwMode="auto">
          <a:xfrm>
            <a:off x="8458201" y="47291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6" name="Oval 54"/>
          <p:cNvSpPr>
            <a:spLocks noChangeArrowheads="1"/>
          </p:cNvSpPr>
          <p:nvPr/>
        </p:nvSpPr>
        <p:spPr bwMode="auto">
          <a:xfrm>
            <a:off x="9105901" y="537845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7" name="Oval 55"/>
          <p:cNvSpPr>
            <a:spLocks noChangeArrowheads="1"/>
          </p:cNvSpPr>
          <p:nvPr/>
        </p:nvSpPr>
        <p:spPr bwMode="auto">
          <a:xfrm>
            <a:off x="8458201" y="537845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4088" name="Line 56"/>
          <p:cNvSpPr>
            <a:spLocks noChangeShapeType="1"/>
          </p:cNvSpPr>
          <p:nvPr/>
        </p:nvSpPr>
        <p:spPr bwMode="auto">
          <a:xfrm>
            <a:off x="7234238" y="3505200"/>
            <a:ext cx="576262"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89" name="Line 57"/>
          <p:cNvSpPr>
            <a:spLocks noChangeShapeType="1"/>
          </p:cNvSpPr>
          <p:nvPr/>
        </p:nvSpPr>
        <p:spPr bwMode="auto">
          <a:xfrm>
            <a:off x="7162800" y="3505201"/>
            <a:ext cx="0" cy="5762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0" name="Line 58"/>
          <p:cNvSpPr>
            <a:spLocks noChangeShapeType="1"/>
          </p:cNvSpPr>
          <p:nvPr/>
        </p:nvSpPr>
        <p:spPr bwMode="auto">
          <a:xfrm>
            <a:off x="7881938" y="4802188"/>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1" name="Line 59"/>
          <p:cNvSpPr>
            <a:spLocks noChangeShapeType="1"/>
          </p:cNvSpPr>
          <p:nvPr/>
        </p:nvSpPr>
        <p:spPr bwMode="auto">
          <a:xfrm>
            <a:off x="7881939" y="5449888"/>
            <a:ext cx="6492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4092" name="Line 60"/>
          <p:cNvSpPr>
            <a:spLocks noChangeShapeType="1"/>
          </p:cNvSpPr>
          <p:nvPr/>
        </p:nvSpPr>
        <p:spPr bwMode="auto">
          <a:xfrm>
            <a:off x="8531225" y="4802188"/>
            <a:ext cx="0" cy="6477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12537637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layt Numarası Yer Tutucusu 6"/>
          <p:cNvSpPr>
            <a:spLocks noGrp="1"/>
          </p:cNvSpPr>
          <p:nvPr>
            <p:ph type="sldNum" sz="quarter" idx="12"/>
          </p:nvPr>
        </p:nvSpPr>
        <p:spPr/>
        <p:txBody>
          <a:bodyPr/>
          <a:lstStyle/>
          <a:p>
            <a:fld id="{A09B5857-6182-426C-A46A-3BE61DBD6E52}" type="slidenum">
              <a:rPr lang="tr-TR" altLang="tr-TR"/>
              <a:pPr/>
              <a:t>8</a:t>
            </a:fld>
            <a:endParaRPr lang="tr-TR" altLang="tr-TR"/>
          </a:p>
        </p:txBody>
      </p:sp>
      <p:sp>
        <p:nvSpPr>
          <p:cNvPr id="45058" name="Rectangle 2"/>
          <p:cNvSpPr>
            <a:spLocks noGrp="1" noChangeArrowheads="1"/>
          </p:cNvSpPr>
          <p:nvPr>
            <p:ph type="title"/>
          </p:nvPr>
        </p:nvSpPr>
        <p:spPr/>
        <p:txBody>
          <a:bodyPr/>
          <a:lstStyle/>
          <a:p>
            <a:endParaRPr lang="tr-TR" altLang="tr-TR"/>
          </a:p>
        </p:txBody>
      </p:sp>
      <p:sp>
        <p:nvSpPr>
          <p:cNvPr id="45059" name="Rectangle 3" descr="Rectangle: Click to edit Master text styles&#10;Second level&#10;Third level&#10;Fourth level&#10;Fifth level"/>
          <p:cNvSpPr>
            <a:spLocks noGrp="1" noChangeArrowheads="1"/>
          </p:cNvSpPr>
          <p:nvPr>
            <p:ph type="body" sz="half" idx="1"/>
          </p:nvPr>
        </p:nvSpPr>
        <p:spPr/>
        <p:txBody>
          <a:bodyPr/>
          <a:lstStyle/>
          <a:p>
            <a:pPr>
              <a:buFont typeface="Wingdings" panose="05000000000000000000" pitchFamily="2" charset="2"/>
              <a:buNone/>
            </a:pPr>
            <a:r>
              <a:rPr lang="tr-TR" altLang="tr-TR"/>
              <a:t>d) m simetrisiyle uyuşan dikdörtgen örgü</a:t>
            </a:r>
          </a:p>
          <a:p>
            <a:pPr>
              <a:buFont typeface="Wingdings" panose="05000000000000000000" pitchFamily="2" charset="2"/>
              <a:buNone/>
            </a:pPr>
            <a:r>
              <a:rPr lang="tr-TR" altLang="tr-TR"/>
              <a:t>        b</a:t>
            </a:r>
          </a:p>
          <a:p>
            <a:pPr>
              <a:buFont typeface="Wingdings" panose="05000000000000000000" pitchFamily="2" charset="2"/>
              <a:buNone/>
            </a:pPr>
            <a:r>
              <a:rPr lang="tr-TR" altLang="tr-TR"/>
              <a:t>  a</a:t>
            </a:r>
          </a:p>
          <a:p>
            <a:pPr>
              <a:buFont typeface="Wingdings" panose="05000000000000000000" pitchFamily="2" charset="2"/>
              <a:buNone/>
            </a:pPr>
            <a:r>
              <a:rPr lang="tr-TR" altLang="tr-TR"/>
              <a:t>    </a:t>
            </a:r>
          </a:p>
          <a:p>
            <a:pPr>
              <a:buFont typeface="Wingdings" panose="05000000000000000000" pitchFamily="2" charset="2"/>
              <a:buNone/>
            </a:pPr>
            <a:r>
              <a:rPr lang="tr-TR" altLang="tr-TR"/>
              <a:t>      </a:t>
            </a:r>
            <a:r>
              <a:rPr lang="tr-TR" altLang="tr-TR" sz="2400"/>
              <a:t>A’     B’      C’       D’</a:t>
            </a:r>
          </a:p>
          <a:p>
            <a:pPr>
              <a:buFont typeface="Wingdings" panose="05000000000000000000" pitchFamily="2" charset="2"/>
              <a:buNone/>
            </a:pPr>
            <a:r>
              <a:rPr lang="tr-TR" altLang="tr-TR"/>
              <a:t>      </a:t>
            </a:r>
            <a:r>
              <a:rPr lang="tr-TR" altLang="tr-TR" sz="2400"/>
              <a:t>A      B       C       D</a:t>
            </a:r>
            <a:endParaRPr lang="tr-TR" altLang="tr-TR"/>
          </a:p>
        </p:txBody>
      </p:sp>
      <p:sp>
        <p:nvSpPr>
          <p:cNvPr id="45060" name="Rectangle 4" descr="Rectangle: Click to edit Master text styles&#10;Second level&#10;Third level&#10;Fourth level&#10;Fifth level"/>
          <p:cNvSpPr>
            <a:spLocks noGrp="1" noChangeArrowheads="1"/>
          </p:cNvSpPr>
          <p:nvPr>
            <p:ph type="body" sz="half" idx="2"/>
          </p:nvPr>
        </p:nvSpPr>
        <p:spPr>
          <a:xfrm>
            <a:off x="6324600" y="1905000"/>
            <a:ext cx="3810000" cy="4419600"/>
          </a:xfrm>
        </p:spPr>
        <p:txBody>
          <a:bodyPr/>
          <a:lstStyle/>
          <a:p>
            <a:pPr>
              <a:buFont typeface="Wingdings" panose="05000000000000000000" pitchFamily="2" charset="2"/>
              <a:buNone/>
            </a:pPr>
            <a:r>
              <a:rPr lang="tr-TR" altLang="tr-TR" sz="2400"/>
              <a:t>e) m simetriyle uyuşan elmas ya da merkezli dikdörtgen  örgü</a:t>
            </a:r>
          </a:p>
          <a:p>
            <a:pPr>
              <a:buFont typeface="Wingdings" panose="05000000000000000000" pitchFamily="2" charset="2"/>
              <a:buNone/>
            </a:pPr>
            <a:endParaRPr lang="tr-TR" altLang="tr-TR" sz="2400"/>
          </a:p>
          <a:p>
            <a:pPr>
              <a:buFont typeface="Wingdings" panose="05000000000000000000" pitchFamily="2" charset="2"/>
              <a:buNone/>
            </a:pPr>
            <a:r>
              <a:rPr lang="tr-TR" altLang="tr-TR" sz="2400"/>
              <a:t>        </a:t>
            </a:r>
            <a:r>
              <a:rPr lang="tr-TR" altLang="tr-TR" sz="2400" b="1"/>
              <a:t> a</a:t>
            </a:r>
            <a:r>
              <a:rPr lang="tr-TR" altLang="tr-TR" sz="2400" b="1" baseline="-25000"/>
              <a:t>1</a:t>
            </a:r>
            <a:r>
              <a:rPr lang="tr-TR" altLang="tr-TR" sz="2400" b="1"/>
              <a:t> </a:t>
            </a:r>
            <a:r>
              <a:rPr lang="tr-TR" altLang="tr-TR" sz="2400"/>
              <a:t>        </a:t>
            </a:r>
            <a:r>
              <a:rPr lang="tr-TR" altLang="tr-TR" sz="2400" b="1"/>
              <a:t>a</a:t>
            </a:r>
            <a:r>
              <a:rPr lang="tr-TR" altLang="tr-TR" sz="2400" b="1" baseline="-25000"/>
              <a:t>2</a:t>
            </a:r>
            <a:r>
              <a:rPr lang="tr-TR" altLang="tr-TR" sz="2400" b="1"/>
              <a:t> </a:t>
            </a:r>
          </a:p>
          <a:p>
            <a:pPr>
              <a:buFont typeface="Wingdings" panose="05000000000000000000" pitchFamily="2" charset="2"/>
              <a:buNone/>
            </a:pPr>
            <a:r>
              <a:rPr lang="tr-TR" altLang="tr-TR" sz="2400"/>
              <a:t>    </a:t>
            </a:r>
          </a:p>
          <a:p>
            <a:pPr>
              <a:buFont typeface="Wingdings" panose="05000000000000000000" pitchFamily="2" charset="2"/>
              <a:buNone/>
            </a:pPr>
            <a:r>
              <a:rPr lang="tr-TR" altLang="tr-TR" sz="2400"/>
              <a:t>			 </a:t>
            </a:r>
            <a:r>
              <a:rPr lang="tr-TR" altLang="tr-TR" sz="2000" b="1"/>
              <a:t>b’</a:t>
            </a:r>
            <a:endParaRPr lang="tr-TR" altLang="tr-TR" sz="2000" b="1" baseline="-25000"/>
          </a:p>
          <a:p>
            <a:pPr>
              <a:buFont typeface="Wingdings" panose="05000000000000000000" pitchFamily="2" charset="2"/>
              <a:buNone/>
            </a:pPr>
            <a:r>
              <a:rPr lang="tr-TR" altLang="tr-TR" sz="2400" b="1" baseline="-25000"/>
              <a:t>	                 a’      </a:t>
            </a:r>
            <a:endParaRPr lang="tr-TR" altLang="tr-TR"/>
          </a:p>
        </p:txBody>
      </p:sp>
      <p:sp>
        <p:nvSpPr>
          <p:cNvPr id="45061" name="Oval 5"/>
          <p:cNvSpPr>
            <a:spLocks noChangeArrowheads="1"/>
          </p:cNvSpPr>
          <p:nvPr/>
        </p:nvSpPr>
        <p:spPr bwMode="auto">
          <a:xfrm>
            <a:off x="2895601" y="36703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2" name="Oval 6"/>
          <p:cNvSpPr>
            <a:spLocks noChangeArrowheads="1"/>
          </p:cNvSpPr>
          <p:nvPr/>
        </p:nvSpPr>
        <p:spPr bwMode="auto">
          <a:xfrm>
            <a:off x="3687763" y="36703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3" name="Oval 7"/>
          <p:cNvSpPr>
            <a:spLocks noChangeArrowheads="1"/>
          </p:cNvSpPr>
          <p:nvPr/>
        </p:nvSpPr>
        <p:spPr bwMode="auto">
          <a:xfrm>
            <a:off x="4479926" y="36703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4" name="Oval 8"/>
          <p:cNvSpPr>
            <a:spLocks noChangeArrowheads="1"/>
          </p:cNvSpPr>
          <p:nvPr/>
        </p:nvSpPr>
        <p:spPr bwMode="auto">
          <a:xfrm>
            <a:off x="5272088" y="36703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5" name="Oval 9"/>
          <p:cNvSpPr>
            <a:spLocks noChangeArrowheads="1"/>
          </p:cNvSpPr>
          <p:nvPr/>
        </p:nvSpPr>
        <p:spPr bwMode="auto">
          <a:xfrm>
            <a:off x="2895601" y="417353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6" name="Oval 10"/>
          <p:cNvSpPr>
            <a:spLocks noChangeArrowheads="1"/>
          </p:cNvSpPr>
          <p:nvPr/>
        </p:nvSpPr>
        <p:spPr bwMode="auto">
          <a:xfrm>
            <a:off x="3687763" y="4173539"/>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7" name="Oval 11"/>
          <p:cNvSpPr>
            <a:spLocks noChangeArrowheads="1"/>
          </p:cNvSpPr>
          <p:nvPr/>
        </p:nvSpPr>
        <p:spPr bwMode="auto">
          <a:xfrm>
            <a:off x="4479926" y="417353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8" name="Oval 12"/>
          <p:cNvSpPr>
            <a:spLocks noChangeArrowheads="1"/>
          </p:cNvSpPr>
          <p:nvPr/>
        </p:nvSpPr>
        <p:spPr bwMode="auto">
          <a:xfrm>
            <a:off x="2895601" y="46783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69" name="Oval 13"/>
          <p:cNvSpPr>
            <a:spLocks noChangeArrowheads="1"/>
          </p:cNvSpPr>
          <p:nvPr/>
        </p:nvSpPr>
        <p:spPr bwMode="auto">
          <a:xfrm>
            <a:off x="3687763" y="46783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0" name="Oval 14"/>
          <p:cNvSpPr>
            <a:spLocks noChangeArrowheads="1"/>
          </p:cNvSpPr>
          <p:nvPr/>
        </p:nvSpPr>
        <p:spPr bwMode="auto">
          <a:xfrm>
            <a:off x="4479926" y="46783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1" name="Oval 15"/>
          <p:cNvSpPr>
            <a:spLocks noChangeArrowheads="1"/>
          </p:cNvSpPr>
          <p:nvPr/>
        </p:nvSpPr>
        <p:spPr bwMode="auto">
          <a:xfrm>
            <a:off x="5272088" y="46783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2" name="Oval 16"/>
          <p:cNvSpPr>
            <a:spLocks noChangeArrowheads="1"/>
          </p:cNvSpPr>
          <p:nvPr/>
        </p:nvSpPr>
        <p:spPr bwMode="auto">
          <a:xfrm>
            <a:off x="2895601" y="51816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3" name="Oval 17"/>
          <p:cNvSpPr>
            <a:spLocks noChangeArrowheads="1"/>
          </p:cNvSpPr>
          <p:nvPr/>
        </p:nvSpPr>
        <p:spPr bwMode="auto">
          <a:xfrm>
            <a:off x="5272088" y="4173539"/>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4" name="Oval 18"/>
          <p:cNvSpPr>
            <a:spLocks noChangeArrowheads="1"/>
          </p:cNvSpPr>
          <p:nvPr/>
        </p:nvSpPr>
        <p:spPr bwMode="auto">
          <a:xfrm>
            <a:off x="3687763" y="51816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5" name="Oval 19"/>
          <p:cNvSpPr>
            <a:spLocks noChangeArrowheads="1"/>
          </p:cNvSpPr>
          <p:nvPr/>
        </p:nvSpPr>
        <p:spPr bwMode="auto">
          <a:xfrm>
            <a:off x="4479926" y="51816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6" name="Oval 20"/>
          <p:cNvSpPr>
            <a:spLocks noChangeArrowheads="1"/>
          </p:cNvSpPr>
          <p:nvPr/>
        </p:nvSpPr>
        <p:spPr bwMode="auto">
          <a:xfrm>
            <a:off x="5272088" y="51816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77" name="Line 21"/>
          <p:cNvSpPr>
            <a:spLocks noChangeShapeType="1"/>
          </p:cNvSpPr>
          <p:nvPr/>
        </p:nvSpPr>
        <p:spPr bwMode="auto">
          <a:xfrm>
            <a:off x="2967039" y="3741738"/>
            <a:ext cx="720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5078" name="Line 22"/>
          <p:cNvSpPr>
            <a:spLocks noChangeShapeType="1"/>
          </p:cNvSpPr>
          <p:nvPr/>
        </p:nvSpPr>
        <p:spPr bwMode="auto">
          <a:xfrm>
            <a:off x="2967038" y="3741738"/>
            <a:ext cx="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5079" name="Oval 23"/>
          <p:cNvSpPr>
            <a:spLocks noChangeArrowheads="1"/>
          </p:cNvSpPr>
          <p:nvPr/>
        </p:nvSpPr>
        <p:spPr bwMode="auto">
          <a:xfrm>
            <a:off x="2895601" y="57150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0" name="Oval 24"/>
          <p:cNvSpPr>
            <a:spLocks noChangeArrowheads="1"/>
          </p:cNvSpPr>
          <p:nvPr/>
        </p:nvSpPr>
        <p:spPr bwMode="auto">
          <a:xfrm>
            <a:off x="3687763" y="57150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1" name="Oval 25"/>
          <p:cNvSpPr>
            <a:spLocks noChangeArrowheads="1"/>
          </p:cNvSpPr>
          <p:nvPr/>
        </p:nvSpPr>
        <p:spPr bwMode="auto">
          <a:xfrm>
            <a:off x="4479926" y="57150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2" name="Oval 26"/>
          <p:cNvSpPr>
            <a:spLocks noChangeArrowheads="1"/>
          </p:cNvSpPr>
          <p:nvPr/>
        </p:nvSpPr>
        <p:spPr bwMode="auto">
          <a:xfrm>
            <a:off x="5272088" y="57150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3" name="Oval 27"/>
          <p:cNvSpPr>
            <a:spLocks noChangeArrowheads="1"/>
          </p:cNvSpPr>
          <p:nvPr/>
        </p:nvSpPr>
        <p:spPr bwMode="auto">
          <a:xfrm>
            <a:off x="6845301" y="347027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4" name="Oval 28"/>
          <p:cNvSpPr>
            <a:spLocks noChangeArrowheads="1"/>
          </p:cNvSpPr>
          <p:nvPr/>
        </p:nvSpPr>
        <p:spPr bwMode="auto">
          <a:xfrm>
            <a:off x="9437688" y="397351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5" name="Oval 29"/>
          <p:cNvSpPr>
            <a:spLocks noChangeArrowheads="1"/>
          </p:cNvSpPr>
          <p:nvPr/>
        </p:nvSpPr>
        <p:spPr bwMode="auto">
          <a:xfrm>
            <a:off x="8932863" y="4478339"/>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6" name="Oval 30"/>
          <p:cNvSpPr>
            <a:spLocks noChangeArrowheads="1"/>
          </p:cNvSpPr>
          <p:nvPr/>
        </p:nvSpPr>
        <p:spPr bwMode="auto">
          <a:xfrm>
            <a:off x="8932863" y="347027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7" name="Oval 31"/>
          <p:cNvSpPr>
            <a:spLocks noChangeArrowheads="1"/>
          </p:cNvSpPr>
          <p:nvPr/>
        </p:nvSpPr>
        <p:spPr bwMode="auto">
          <a:xfrm>
            <a:off x="8429626" y="397351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8" name="Oval 32"/>
          <p:cNvSpPr>
            <a:spLocks noChangeArrowheads="1"/>
          </p:cNvSpPr>
          <p:nvPr/>
        </p:nvSpPr>
        <p:spPr bwMode="auto">
          <a:xfrm>
            <a:off x="7924801" y="447833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89" name="Oval 33"/>
          <p:cNvSpPr>
            <a:spLocks noChangeArrowheads="1"/>
          </p:cNvSpPr>
          <p:nvPr/>
        </p:nvSpPr>
        <p:spPr bwMode="auto">
          <a:xfrm>
            <a:off x="6845301" y="4478339"/>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0" name="Oval 34"/>
          <p:cNvSpPr>
            <a:spLocks noChangeArrowheads="1"/>
          </p:cNvSpPr>
          <p:nvPr/>
        </p:nvSpPr>
        <p:spPr bwMode="auto">
          <a:xfrm>
            <a:off x="7421563" y="397351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1" name="Oval 35"/>
          <p:cNvSpPr>
            <a:spLocks noChangeArrowheads="1"/>
          </p:cNvSpPr>
          <p:nvPr/>
        </p:nvSpPr>
        <p:spPr bwMode="auto">
          <a:xfrm>
            <a:off x="7924801" y="347027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2" name="Oval 36"/>
          <p:cNvSpPr>
            <a:spLocks noChangeArrowheads="1"/>
          </p:cNvSpPr>
          <p:nvPr/>
        </p:nvSpPr>
        <p:spPr bwMode="auto">
          <a:xfrm>
            <a:off x="9005888" y="54864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3" name="Oval 37"/>
          <p:cNvSpPr>
            <a:spLocks noChangeArrowheads="1"/>
          </p:cNvSpPr>
          <p:nvPr/>
        </p:nvSpPr>
        <p:spPr bwMode="auto">
          <a:xfrm>
            <a:off x="9437688" y="4910139"/>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4" name="Oval 38"/>
          <p:cNvSpPr>
            <a:spLocks noChangeArrowheads="1"/>
          </p:cNvSpPr>
          <p:nvPr/>
        </p:nvSpPr>
        <p:spPr bwMode="auto">
          <a:xfrm>
            <a:off x="8429626" y="4981575"/>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5" name="Oval 39"/>
          <p:cNvSpPr>
            <a:spLocks noChangeArrowheads="1"/>
          </p:cNvSpPr>
          <p:nvPr/>
        </p:nvSpPr>
        <p:spPr bwMode="auto">
          <a:xfrm>
            <a:off x="7421563" y="4981575"/>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6" name="Oval 40"/>
          <p:cNvSpPr>
            <a:spLocks noChangeArrowheads="1"/>
          </p:cNvSpPr>
          <p:nvPr/>
        </p:nvSpPr>
        <p:spPr bwMode="auto">
          <a:xfrm>
            <a:off x="7924801" y="5486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7" name="Oval 41"/>
          <p:cNvSpPr>
            <a:spLocks noChangeArrowheads="1"/>
          </p:cNvSpPr>
          <p:nvPr/>
        </p:nvSpPr>
        <p:spPr bwMode="auto">
          <a:xfrm>
            <a:off x="6845301" y="54864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5098" name="Line 42"/>
          <p:cNvSpPr>
            <a:spLocks noChangeShapeType="1"/>
          </p:cNvSpPr>
          <p:nvPr/>
        </p:nvSpPr>
        <p:spPr bwMode="auto">
          <a:xfrm flipH="1">
            <a:off x="7564439" y="3613151"/>
            <a:ext cx="433387"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5099" name="Line 43"/>
          <p:cNvSpPr>
            <a:spLocks noChangeShapeType="1"/>
          </p:cNvSpPr>
          <p:nvPr/>
        </p:nvSpPr>
        <p:spPr bwMode="auto">
          <a:xfrm>
            <a:off x="7997825" y="3541713"/>
            <a:ext cx="431800" cy="431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5100" name="Line 44"/>
          <p:cNvSpPr>
            <a:spLocks noChangeShapeType="1"/>
          </p:cNvSpPr>
          <p:nvPr/>
        </p:nvSpPr>
        <p:spPr bwMode="auto">
          <a:xfrm>
            <a:off x="7997825" y="4549775"/>
            <a:ext cx="93503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5101" name="Line 45"/>
          <p:cNvSpPr>
            <a:spLocks noChangeShapeType="1"/>
          </p:cNvSpPr>
          <p:nvPr/>
        </p:nvSpPr>
        <p:spPr bwMode="auto">
          <a:xfrm>
            <a:off x="7997825" y="4549776"/>
            <a:ext cx="0" cy="936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7746113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Slayt Numarası Yer Tutucusu 6"/>
          <p:cNvSpPr>
            <a:spLocks noGrp="1"/>
          </p:cNvSpPr>
          <p:nvPr>
            <p:ph type="sldNum" sz="quarter" idx="12"/>
          </p:nvPr>
        </p:nvSpPr>
        <p:spPr/>
        <p:txBody>
          <a:bodyPr/>
          <a:lstStyle/>
          <a:p>
            <a:fld id="{ADED3A7E-34B4-4F87-BDE0-3FAE14B1CC1D}" type="slidenum">
              <a:rPr lang="tr-TR" altLang="tr-TR"/>
              <a:pPr/>
              <a:t>9</a:t>
            </a:fld>
            <a:endParaRPr lang="tr-TR" altLang="tr-TR"/>
          </a:p>
        </p:txBody>
      </p:sp>
      <p:sp>
        <p:nvSpPr>
          <p:cNvPr id="49154" name="Rectangle 2"/>
          <p:cNvSpPr>
            <a:spLocks noGrp="1" noChangeArrowheads="1"/>
          </p:cNvSpPr>
          <p:nvPr>
            <p:ph type="title"/>
          </p:nvPr>
        </p:nvSpPr>
        <p:spPr/>
        <p:txBody>
          <a:bodyPr/>
          <a:lstStyle/>
          <a:p>
            <a:r>
              <a:rPr lang="tr-TR" altLang="tr-TR" sz="3600"/>
              <a:t>m Ayna Düzleminin Ötelemeye Getirdiği Sınırlama</a:t>
            </a:r>
          </a:p>
        </p:txBody>
      </p:sp>
      <p:sp>
        <p:nvSpPr>
          <p:cNvPr id="49155" name="Rectangle 3" descr="Rectangle: Click to edit Master text styles&#10;Second level&#10;Third level&#10;Fourth level&#10;Fifth level"/>
          <p:cNvSpPr>
            <a:spLocks noGrp="1" noChangeArrowheads="1"/>
          </p:cNvSpPr>
          <p:nvPr>
            <p:ph type="body" sz="half" idx="1"/>
          </p:nvPr>
        </p:nvSpPr>
        <p:spPr/>
        <p:txBody>
          <a:bodyPr/>
          <a:lstStyle/>
          <a:p>
            <a:r>
              <a:rPr lang="tr-TR" altLang="tr-TR"/>
              <a:t>A örgü noktası ile </a:t>
            </a:r>
            <a:r>
              <a:rPr lang="tr-TR" altLang="tr-TR" b="1">
                <a:cs typeface="Arial" panose="020B0604020202020204" pitchFamily="34" charset="0"/>
              </a:rPr>
              <a:t>t</a:t>
            </a:r>
            <a:r>
              <a:rPr lang="tr-TR" altLang="tr-TR" b="1" baseline="-25000">
                <a:cs typeface="Arial" panose="020B0604020202020204" pitchFamily="34" charset="0"/>
              </a:rPr>
              <a:t>1 </a:t>
            </a:r>
            <a:r>
              <a:rPr lang="tr-TR" altLang="tr-TR"/>
              <a:t>ötelemesi verilmiş olsun. </a:t>
            </a:r>
            <a:r>
              <a:rPr lang="tr-TR" altLang="tr-TR" b="1">
                <a:cs typeface="Arial" panose="020B0604020202020204" pitchFamily="34" charset="0"/>
              </a:rPr>
              <a:t>t</a:t>
            </a:r>
            <a:r>
              <a:rPr lang="tr-TR" altLang="tr-TR" b="1" baseline="-25000">
                <a:cs typeface="Arial" panose="020B0604020202020204" pitchFamily="34" charset="0"/>
              </a:rPr>
              <a:t>1</a:t>
            </a:r>
            <a:r>
              <a:rPr lang="tr-TR" altLang="tr-TR" baseline="-25000">
                <a:cs typeface="Arial" panose="020B0604020202020204" pitchFamily="34" charset="0"/>
              </a:rPr>
              <a:t> </a:t>
            </a:r>
            <a:r>
              <a:rPr lang="tr-TR" altLang="tr-TR"/>
              <a:t>ötelemesine dik bir m yansıma düzlemi varsa </a:t>
            </a:r>
            <a:r>
              <a:rPr lang="tr-TR" altLang="tr-TR" i="1" u="sng">
                <a:solidFill>
                  <a:schemeClr val="bg2"/>
                </a:solidFill>
              </a:rPr>
              <a:t>dikdörtgen örgü</a:t>
            </a:r>
            <a:r>
              <a:rPr lang="tr-TR" altLang="tr-TR"/>
              <a:t> elde edilir.</a:t>
            </a:r>
          </a:p>
        </p:txBody>
      </p:sp>
      <p:sp>
        <p:nvSpPr>
          <p:cNvPr id="49156" name="Rectangle 4" descr="Rectangle: Click to edit Master text styles&#10;Second level&#10;Third level&#10;Fourth level&#10;Fifth level"/>
          <p:cNvSpPr>
            <a:spLocks noGrp="1" noChangeArrowheads="1"/>
          </p:cNvSpPr>
          <p:nvPr>
            <p:ph type="body" sz="half" idx="2"/>
          </p:nvPr>
        </p:nvSpPr>
        <p:spPr>
          <a:xfrm>
            <a:off x="6172200" y="1905000"/>
            <a:ext cx="3962400" cy="4114800"/>
          </a:xfrm>
        </p:spPr>
        <p:txBody>
          <a:bodyPr/>
          <a:lstStyle/>
          <a:p>
            <a:pPr>
              <a:buFont typeface="Wingdings" panose="05000000000000000000" pitchFamily="2" charset="2"/>
              <a:buNone/>
            </a:pPr>
            <a:r>
              <a:rPr lang="tr-TR" altLang="tr-TR"/>
              <a:t>  m       m      m     m</a:t>
            </a:r>
          </a:p>
          <a:p>
            <a:pPr>
              <a:buFont typeface="Wingdings" panose="05000000000000000000" pitchFamily="2" charset="2"/>
              <a:buNone/>
            </a:pPr>
            <a:endParaRPr lang="tr-TR" altLang="tr-TR"/>
          </a:p>
          <a:p>
            <a:pPr>
              <a:buFont typeface="Wingdings" panose="05000000000000000000" pitchFamily="2" charset="2"/>
              <a:buNone/>
            </a:pPr>
            <a:r>
              <a:rPr lang="tr-TR" altLang="tr-TR"/>
              <a:t>  </a:t>
            </a:r>
            <a:r>
              <a:rPr lang="tr-TR" altLang="tr-TR" sz="2000"/>
              <a:t>A’          B’        C’          D’</a:t>
            </a:r>
            <a:r>
              <a:rPr lang="tr-TR" altLang="tr-TR"/>
              <a:t>  </a:t>
            </a:r>
          </a:p>
          <a:p>
            <a:pPr>
              <a:buFont typeface="Wingdings" panose="05000000000000000000" pitchFamily="2" charset="2"/>
              <a:buNone/>
            </a:pPr>
            <a:r>
              <a:rPr lang="tr-TR" altLang="tr-TR" b="1">
                <a:cs typeface="Arial" panose="020B0604020202020204" pitchFamily="34" charset="0"/>
              </a:rPr>
              <a:t> t</a:t>
            </a:r>
            <a:r>
              <a:rPr lang="tr-TR" altLang="tr-TR" b="1" baseline="-25000">
                <a:cs typeface="Arial" panose="020B0604020202020204" pitchFamily="34" charset="0"/>
              </a:rPr>
              <a:t>2</a:t>
            </a:r>
            <a:endParaRPr lang="tr-TR" altLang="tr-TR"/>
          </a:p>
          <a:p>
            <a:pPr>
              <a:buFont typeface="Wingdings" panose="05000000000000000000" pitchFamily="2" charset="2"/>
              <a:buNone/>
            </a:pPr>
            <a:r>
              <a:rPr lang="tr-TR" altLang="tr-TR" sz="2400"/>
              <a:t>A  </a:t>
            </a:r>
            <a:r>
              <a:rPr lang="tr-TR" altLang="tr-TR" b="1">
                <a:cs typeface="Arial" panose="020B0604020202020204" pitchFamily="34" charset="0"/>
              </a:rPr>
              <a:t>t</a:t>
            </a:r>
            <a:r>
              <a:rPr lang="tr-TR" altLang="tr-TR" b="1" baseline="-25000">
                <a:cs typeface="Arial" panose="020B0604020202020204" pitchFamily="34" charset="0"/>
              </a:rPr>
              <a:t>1   </a:t>
            </a:r>
            <a:r>
              <a:rPr lang="tr-TR" altLang="tr-TR" sz="2400"/>
              <a:t> B      C        D</a:t>
            </a:r>
            <a:r>
              <a:rPr lang="tr-TR" altLang="tr-TR"/>
              <a:t>     </a:t>
            </a:r>
          </a:p>
          <a:p>
            <a:pPr>
              <a:buFont typeface="Wingdings" panose="05000000000000000000" pitchFamily="2" charset="2"/>
              <a:buNone/>
            </a:pPr>
            <a:endParaRPr lang="tr-TR" altLang="tr-TR"/>
          </a:p>
        </p:txBody>
      </p:sp>
      <p:sp>
        <p:nvSpPr>
          <p:cNvPr id="49157" name="Line 5"/>
          <p:cNvSpPr>
            <a:spLocks noChangeShapeType="1"/>
          </p:cNvSpPr>
          <p:nvPr/>
        </p:nvSpPr>
        <p:spPr bwMode="auto">
          <a:xfrm>
            <a:off x="6824663" y="2547938"/>
            <a:ext cx="0" cy="1871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9158" name="Line 6"/>
          <p:cNvSpPr>
            <a:spLocks noChangeShapeType="1"/>
          </p:cNvSpPr>
          <p:nvPr/>
        </p:nvSpPr>
        <p:spPr bwMode="auto">
          <a:xfrm>
            <a:off x="7759700" y="2547938"/>
            <a:ext cx="0" cy="1871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9159" name="Line 7"/>
          <p:cNvSpPr>
            <a:spLocks noChangeShapeType="1"/>
          </p:cNvSpPr>
          <p:nvPr/>
        </p:nvSpPr>
        <p:spPr bwMode="auto">
          <a:xfrm>
            <a:off x="8696325" y="2547938"/>
            <a:ext cx="0" cy="1871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9160" name="Line 8"/>
          <p:cNvSpPr>
            <a:spLocks noChangeShapeType="1"/>
          </p:cNvSpPr>
          <p:nvPr/>
        </p:nvSpPr>
        <p:spPr bwMode="auto">
          <a:xfrm>
            <a:off x="9632950" y="2547938"/>
            <a:ext cx="0" cy="18716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9161" name="Line 9"/>
          <p:cNvSpPr>
            <a:spLocks noChangeShapeType="1"/>
          </p:cNvSpPr>
          <p:nvPr/>
        </p:nvSpPr>
        <p:spPr bwMode="auto">
          <a:xfrm>
            <a:off x="6319838" y="3987800"/>
            <a:ext cx="38163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9162" name="Oval 10"/>
          <p:cNvSpPr>
            <a:spLocks noChangeArrowheads="1"/>
          </p:cNvSpPr>
          <p:nvPr/>
        </p:nvSpPr>
        <p:spPr bwMode="auto">
          <a:xfrm>
            <a:off x="10064751" y="39163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3" name="Oval 11"/>
          <p:cNvSpPr>
            <a:spLocks noChangeArrowheads="1"/>
          </p:cNvSpPr>
          <p:nvPr/>
        </p:nvSpPr>
        <p:spPr bwMode="auto">
          <a:xfrm>
            <a:off x="9128126" y="39163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4" name="Oval 12"/>
          <p:cNvSpPr>
            <a:spLocks noChangeArrowheads="1"/>
          </p:cNvSpPr>
          <p:nvPr/>
        </p:nvSpPr>
        <p:spPr bwMode="auto">
          <a:xfrm>
            <a:off x="8120063" y="39163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5" name="Oval 13"/>
          <p:cNvSpPr>
            <a:spLocks noChangeArrowheads="1"/>
          </p:cNvSpPr>
          <p:nvPr/>
        </p:nvSpPr>
        <p:spPr bwMode="auto">
          <a:xfrm>
            <a:off x="7256463" y="3916364"/>
            <a:ext cx="144462"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6" name="Oval 14"/>
          <p:cNvSpPr>
            <a:spLocks noChangeArrowheads="1"/>
          </p:cNvSpPr>
          <p:nvPr/>
        </p:nvSpPr>
        <p:spPr bwMode="auto">
          <a:xfrm>
            <a:off x="6248401" y="3916364"/>
            <a:ext cx="144463" cy="122237"/>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7" name="Oval 15"/>
          <p:cNvSpPr>
            <a:spLocks noChangeArrowheads="1"/>
          </p:cNvSpPr>
          <p:nvPr/>
        </p:nvSpPr>
        <p:spPr bwMode="auto">
          <a:xfrm>
            <a:off x="9128126" y="31242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8" name="Oval 16"/>
          <p:cNvSpPr>
            <a:spLocks noChangeArrowheads="1"/>
          </p:cNvSpPr>
          <p:nvPr/>
        </p:nvSpPr>
        <p:spPr bwMode="auto">
          <a:xfrm>
            <a:off x="8120063" y="3124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69" name="Oval 17"/>
          <p:cNvSpPr>
            <a:spLocks noChangeArrowheads="1"/>
          </p:cNvSpPr>
          <p:nvPr/>
        </p:nvSpPr>
        <p:spPr bwMode="auto">
          <a:xfrm>
            <a:off x="7256463" y="3124200"/>
            <a:ext cx="144462"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70" name="Oval 18"/>
          <p:cNvSpPr>
            <a:spLocks noChangeArrowheads="1"/>
          </p:cNvSpPr>
          <p:nvPr/>
        </p:nvSpPr>
        <p:spPr bwMode="auto">
          <a:xfrm>
            <a:off x="6248401" y="3124201"/>
            <a:ext cx="144463" cy="142875"/>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71" name="Oval 19"/>
          <p:cNvSpPr>
            <a:spLocks noChangeArrowheads="1"/>
          </p:cNvSpPr>
          <p:nvPr/>
        </p:nvSpPr>
        <p:spPr bwMode="auto">
          <a:xfrm>
            <a:off x="10064751" y="3124200"/>
            <a:ext cx="144463" cy="122238"/>
          </a:xfrm>
          <a:prstGeom prst="ellipse">
            <a:avLst/>
          </a:prstGeom>
          <a:solidFill>
            <a:schemeClr val="fo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9172" name="Line 20"/>
          <p:cNvSpPr>
            <a:spLocks noChangeShapeType="1"/>
          </p:cNvSpPr>
          <p:nvPr/>
        </p:nvSpPr>
        <p:spPr bwMode="auto">
          <a:xfrm flipV="1">
            <a:off x="6319838" y="3267075"/>
            <a:ext cx="0" cy="6492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9173" name="Line 21"/>
          <p:cNvSpPr>
            <a:spLocks noChangeShapeType="1"/>
          </p:cNvSpPr>
          <p:nvPr/>
        </p:nvSpPr>
        <p:spPr bwMode="auto">
          <a:xfrm>
            <a:off x="6319839" y="3987800"/>
            <a:ext cx="9366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4201193075"/>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1477</Words>
  <Application>Microsoft Office PowerPoint</Application>
  <PresentationFormat>Geniş ekran</PresentationFormat>
  <Paragraphs>259</Paragraphs>
  <Slides>25</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25</vt:i4>
      </vt:variant>
    </vt:vector>
  </HeadingPairs>
  <TitlesOfParts>
    <vt:vector size="32" baseType="lpstr">
      <vt:lpstr>Arial</vt:lpstr>
      <vt:lpstr>Calibri</vt:lpstr>
      <vt:lpstr>Calibri Light</vt:lpstr>
      <vt:lpstr>Symbol</vt:lpstr>
      <vt:lpstr>Tahoma</vt:lpstr>
      <vt:lpstr>Wingdings</vt:lpstr>
      <vt:lpstr>Office Teması</vt:lpstr>
      <vt:lpstr>X-IŞINLARI KRİSTALOGRAFİSİ</vt:lpstr>
      <vt:lpstr>Düzlemsel Örgü Tipleri</vt:lpstr>
      <vt:lpstr>Ötelemelerin Eksen Simetrisine Getirdiği Sınırlama</vt:lpstr>
      <vt:lpstr> </vt:lpstr>
      <vt:lpstr>Kristalografik Dönme Eksenleri</vt:lpstr>
      <vt:lpstr>Düzlemsel Örgü Tipleri</vt:lpstr>
      <vt:lpstr>PowerPoint Sunusu</vt:lpstr>
      <vt:lpstr>PowerPoint Sunusu</vt:lpstr>
      <vt:lpstr>m Ayna Düzleminin Ötelemeye Getirdiği Sınırlama</vt:lpstr>
      <vt:lpstr>PowerPoint Sunusu</vt:lpstr>
      <vt:lpstr>Uzay Örgü Tipleri</vt:lpstr>
      <vt:lpstr>PowerPoint Sunusu</vt:lpstr>
      <vt:lpstr>PowerPoint Sunusu</vt:lpstr>
      <vt:lpstr>PowerPoint Sunusu</vt:lpstr>
      <vt:lpstr>PowerPoint Sunusu</vt:lpstr>
      <vt:lpstr>İkili Eksenle Ötelemenin Bileşimi</vt:lpstr>
      <vt:lpstr>PowerPoint Sunusu</vt:lpstr>
      <vt:lpstr>Düzlemsel örgü ile uyuşan ve örgüye dik simetri eksenlerinin örgüdeki konumları</vt:lpstr>
      <vt:lpstr>Uzay Örgü Tiplerinin (Bravais Örgüleri) Çıkarılışı</vt:lpstr>
      <vt:lpstr>Monoklinik P Örgü Tipi</vt:lpstr>
      <vt:lpstr>  </vt:lpstr>
      <vt:lpstr>PowerPoint Sunusu</vt:lpstr>
      <vt:lpstr>PowerPoint Sunusu</vt:lpstr>
      <vt:lpstr>Uzay örgü tipleri ya da Bravais Örgü Tipleri</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X-IŞINLARI KRİSTALOGRAFİSİ</dc:title>
  <dc:creator>Ayhan ELMALI</dc:creator>
  <cp:lastModifiedBy>Ayhan ELMALI</cp:lastModifiedBy>
  <cp:revision>1</cp:revision>
  <dcterms:created xsi:type="dcterms:W3CDTF">2017-03-14T13:44:35Z</dcterms:created>
  <dcterms:modified xsi:type="dcterms:W3CDTF">2017-03-14T13:45:04Z</dcterms:modified>
</cp:coreProperties>
</file>