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5F066-5D3F-4BD2-97DB-343333BC0028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CEE79-1A22-417D-85F9-F6DF4D58E8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9510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5F066-5D3F-4BD2-97DB-343333BC0028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CEE79-1A22-417D-85F9-F6DF4D58E8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254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5F066-5D3F-4BD2-97DB-343333BC0028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CEE79-1A22-417D-85F9-F6DF4D58E8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7426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5F066-5D3F-4BD2-97DB-343333BC0028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CEE79-1A22-417D-85F9-F6DF4D58E8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2516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5F066-5D3F-4BD2-97DB-343333BC0028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CEE79-1A22-417D-85F9-F6DF4D58E8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0823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5F066-5D3F-4BD2-97DB-343333BC0028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CEE79-1A22-417D-85F9-F6DF4D58E8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2773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5F066-5D3F-4BD2-97DB-343333BC0028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CEE79-1A22-417D-85F9-F6DF4D58E8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2883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5F066-5D3F-4BD2-97DB-343333BC0028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CEE79-1A22-417D-85F9-F6DF4D58E8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6220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5F066-5D3F-4BD2-97DB-343333BC0028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CEE79-1A22-417D-85F9-F6DF4D58E8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0365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5F066-5D3F-4BD2-97DB-343333BC0028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CEE79-1A22-417D-85F9-F6DF4D58E8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2472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5F066-5D3F-4BD2-97DB-343333BC0028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CEE79-1A22-417D-85F9-F6DF4D58E8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9259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066-5D3F-4BD2-97DB-343333BC0028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CEE79-1A22-417D-85F9-F6DF4D58E8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708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itapyurdu.com/yazar/prof-dr-nevzat-artik/198832.html" TargetMode="External"/><Relationship Id="rId2" Type="http://schemas.openxmlformats.org/officeDocument/2006/relationships/hyperlink" Target="https://www.kitapyurdu.com/yazar/docdr-nevin-sanlier/27475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sgip.gov.tr/" TargetMode="External"/><Relationship Id="rId5" Type="http://schemas.openxmlformats.org/officeDocument/2006/relationships/hyperlink" Target="https://www.kitapyurdu.com/yayinevi/detay-yayincilik/1013.html" TargetMode="External"/><Relationship Id="rId4" Type="http://schemas.openxmlformats.org/officeDocument/2006/relationships/hyperlink" Target="https://www.kitapyurdu.com/yazar/yrd-doc-dr-aybuke-ceyhun-sezgin/198833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Yiyecek ve İçecek İşletmelerinde Gıda ve İş Güvenliği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8459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/>
              <a:t>Kas, iskelet sistemi </a:t>
            </a:r>
            <a:r>
              <a:rPr lang="tr-TR" b="1" dirty="0" smtClean="0"/>
              <a:t>rahatsızlıkları</a:t>
            </a:r>
          </a:p>
          <a:p>
            <a:r>
              <a:rPr lang="tr-TR" dirty="0" smtClean="0"/>
              <a:t>Bedeni zorlayacak denli ağır yükleri tek başına kaldırmaya çalışmak</a:t>
            </a:r>
          </a:p>
          <a:p>
            <a:r>
              <a:rPr lang="tr-TR" dirty="0" smtClean="0"/>
              <a:t>Ağır yükleri doğru şekilde kaldırmamak</a:t>
            </a:r>
          </a:p>
          <a:p>
            <a:r>
              <a:rPr lang="tr-TR" dirty="0" smtClean="0"/>
              <a:t>İtme, çekme ya da taşıma eylemlerinin doğru şekilde yapılmaması</a:t>
            </a:r>
          </a:p>
          <a:p>
            <a:r>
              <a:rPr lang="tr-TR" dirty="0" smtClean="0"/>
              <a:t>Yüksek alanlara uzanırken bedeni zorlamak</a:t>
            </a:r>
          </a:p>
          <a:p>
            <a:r>
              <a:rPr lang="tr-TR" dirty="0" smtClean="0"/>
              <a:t>Çalışma saatleri uzun olduğundan, uzun süre aynı pozisyonda kalmak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9378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Önlem olarak, </a:t>
            </a:r>
          </a:p>
          <a:p>
            <a:r>
              <a:rPr lang="tr-TR" dirty="0" smtClean="0"/>
              <a:t>Ağır yükleri tek kişi kaldırmamak</a:t>
            </a:r>
          </a:p>
          <a:p>
            <a:r>
              <a:rPr lang="tr-TR" dirty="0" smtClean="0"/>
              <a:t>Bacaklardan destek alarak kaldırma ve indirme işlemini gerçekleştirmek</a:t>
            </a:r>
          </a:p>
          <a:p>
            <a:r>
              <a:rPr lang="tr-TR" dirty="0" smtClean="0"/>
              <a:t>Bel kısmından destek almamak</a:t>
            </a:r>
          </a:p>
          <a:p>
            <a:r>
              <a:rPr lang="tr-TR" dirty="0" smtClean="0"/>
              <a:t>Sürekli kullanılan ağır ekipmanları kolay yerlere yerleştirmek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71407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Ağır ekipmanları almak için merdiven gibi yardımcı araç gereçler kullanmak</a:t>
            </a:r>
          </a:p>
          <a:p>
            <a:r>
              <a:rPr lang="tr-TR" dirty="0" smtClean="0"/>
              <a:t>Bedeni zorlayacak hareketlerden kaçınmak</a:t>
            </a:r>
          </a:p>
          <a:p>
            <a:r>
              <a:rPr lang="tr-TR" dirty="0" smtClean="0"/>
              <a:t>Uzun süre aynı pozisyonda kalmamak</a:t>
            </a:r>
          </a:p>
          <a:p>
            <a:r>
              <a:rPr lang="tr-TR" dirty="0" smtClean="0"/>
              <a:t>Uzun süre ayakta kalmamak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2293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Psikolojik etmenler</a:t>
            </a:r>
          </a:p>
          <a:p>
            <a:r>
              <a:rPr lang="tr-TR" dirty="0" smtClean="0"/>
              <a:t>İş stresi</a:t>
            </a:r>
          </a:p>
          <a:p>
            <a:r>
              <a:rPr lang="tr-TR" dirty="0" smtClean="0"/>
              <a:t>Şiddet</a:t>
            </a:r>
          </a:p>
          <a:p>
            <a:r>
              <a:rPr lang="tr-TR" dirty="0" smtClean="0"/>
              <a:t>Uygunsuz muamele</a:t>
            </a:r>
          </a:p>
          <a:p>
            <a:r>
              <a:rPr lang="tr-TR" dirty="0" smtClean="0"/>
              <a:t>Aşırı fiziksel/zihinsel yüklenme</a:t>
            </a:r>
          </a:p>
          <a:p>
            <a:r>
              <a:rPr lang="tr-TR" dirty="0" smtClean="0"/>
              <a:t>İdare ve çalışan arası gruplaşma problemleri</a:t>
            </a:r>
          </a:p>
          <a:p>
            <a:r>
              <a:rPr lang="tr-TR" dirty="0" smtClean="0"/>
              <a:t>Çalışanların, yeterince bilgilendirilmemesi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346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Gürültü de mutfak ortamında etkin çalışmayı engelleyen faktörlerden birisidir. Gıda ve içecek ürünleri imalatı sektöründe çalışanlar çalışma işlemlerinin hemen her aşamasında limitleri aşan gürültü seviyesine maruz kalmaktadır.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4552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Aydınlatma: Gıda ve içecek ürünleri imalatı sektöründe uygulanan süreçlere bağlı olarak oldukça büyük boyutlarda üretim alanlarına ihtiyaç duyulmaktadır. Tüm alanların bu anlamda çalışanların kullanımına uygun bir aydınlatma sistemlerinin bulunması gerekmektedir.</a:t>
            </a:r>
          </a:p>
          <a:p>
            <a:r>
              <a:rPr lang="tr-TR" dirty="0" smtClean="0"/>
              <a:t>Aksi takdirde aydınlatma yetersizliklerine bağlı, görüş yetersizliği, bunların sonucu takılma kayma, düşme, vb. riskler aydınlatma sistemi ve koruma sınıfının uygun olmamasına, </a:t>
            </a:r>
            <a:r>
              <a:rPr lang="tr-TR" smtClean="0"/>
              <a:t>toz birikmesine, ısınma </a:t>
            </a:r>
            <a:r>
              <a:rPr lang="tr-TR" dirty="0" smtClean="0"/>
              <a:t>ve yangınlar, yangınlar sonucu cilt ve dokularda yanık hasarları, yanıklara bağlı nekroz, </a:t>
            </a:r>
            <a:r>
              <a:rPr lang="tr-TR" dirty="0" err="1" smtClean="0"/>
              <a:t>infeksiyon</a:t>
            </a:r>
            <a:r>
              <a:rPr lang="tr-TR" dirty="0" smtClean="0"/>
              <a:t>, stres ülserleri, doku hasarları, ölüm vb.  gözlenmektedir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088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err="1"/>
              <a:t>Karaali</a:t>
            </a:r>
            <a:r>
              <a:rPr lang="en-US" dirty="0"/>
              <a:t>, a. (2003). Gıda </a:t>
            </a:r>
            <a:r>
              <a:rPr lang="en-US" dirty="0" err="1"/>
              <a:t>işletmelerinde</a:t>
            </a:r>
            <a:r>
              <a:rPr lang="en-US" dirty="0"/>
              <a:t> </a:t>
            </a:r>
            <a:r>
              <a:rPr lang="en-US" dirty="0" err="1"/>
              <a:t>haccp</a:t>
            </a:r>
            <a:r>
              <a:rPr lang="en-US" dirty="0"/>
              <a:t> </a:t>
            </a:r>
            <a:r>
              <a:rPr lang="en-US" dirty="0" err="1"/>
              <a:t>uygulamaları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denetimi</a:t>
            </a:r>
            <a:r>
              <a:rPr lang="en-US" dirty="0"/>
              <a:t>. Ankara: t. C. </a:t>
            </a:r>
            <a:r>
              <a:rPr lang="en-US" dirty="0" err="1"/>
              <a:t>Sağlık</a:t>
            </a:r>
            <a:r>
              <a:rPr lang="en-US" dirty="0"/>
              <a:t> </a:t>
            </a:r>
            <a:r>
              <a:rPr lang="en-US" dirty="0" err="1"/>
              <a:t>bakanlığı</a:t>
            </a:r>
            <a:r>
              <a:rPr lang="en-US" dirty="0"/>
              <a:t>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sağlık</a:t>
            </a:r>
            <a:r>
              <a:rPr lang="en-US" dirty="0"/>
              <a:t> </a:t>
            </a:r>
            <a:r>
              <a:rPr lang="en-US" dirty="0" err="1"/>
              <a:t>hizmetleri</a:t>
            </a:r>
            <a:r>
              <a:rPr lang="en-US" dirty="0"/>
              <a:t> </a:t>
            </a: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müdürlüğü</a:t>
            </a:r>
            <a:r>
              <a:rPr lang="en-US" dirty="0"/>
              <a:t> </a:t>
            </a:r>
            <a:r>
              <a:rPr lang="en-US" dirty="0" err="1"/>
              <a:t>yayını</a:t>
            </a:r>
            <a:endParaRPr lang="tr-TR" dirty="0"/>
          </a:p>
          <a:p>
            <a:r>
              <a:rPr lang="en-US" dirty="0" err="1"/>
              <a:t>Mahmutoğlu</a:t>
            </a:r>
            <a:r>
              <a:rPr lang="en-US" dirty="0"/>
              <a:t>, t. (2010). Gıda </a:t>
            </a:r>
            <a:r>
              <a:rPr lang="en-US" dirty="0" err="1"/>
              <a:t>endüstrisinde</a:t>
            </a:r>
            <a:r>
              <a:rPr lang="en-US" dirty="0"/>
              <a:t> </a:t>
            </a:r>
            <a:r>
              <a:rPr lang="en-US" dirty="0" err="1"/>
              <a:t>güvenli</a:t>
            </a:r>
            <a:r>
              <a:rPr lang="en-US" dirty="0"/>
              <a:t> </a:t>
            </a:r>
            <a:r>
              <a:rPr lang="en-US" dirty="0" err="1"/>
              <a:t>gıda</a:t>
            </a:r>
            <a:r>
              <a:rPr lang="en-US" dirty="0"/>
              <a:t> </a:t>
            </a:r>
            <a:r>
              <a:rPr lang="en-US" dirty="0" err="1"/>
              <a:t>üretmek</a:t>
            </a:r>
            <a:r>
              <a:rPr lang="en-US" dirty="0"/>
              <a:t>. Ankara: </a:t>
            </a:r>
            <a:r>
              <a:rPr lang="en-US" dirty="0" err="1"/>
              <a:t>odtü</a:t>
            </a:r>
            <a:r>
              <a:rPr lang="en-US" dirty="0"/>
              <a:t> </a:t>
            </a:r>
            <a:r>
              <a:rPr lang="en-US" dirty="0" err="1"/>
              <a:t>geliştirme</a:t>
            </a:r>
            <a:r>
              <a:rPr lang="en-US" dirty="0"/>
              <a:t> </a:t>
            </a:r>
            <a:r>
              <a:rPr lang="en-US" dirty="0" err="1"/>
              <a:t>vakfı</a:t>
            </a:r>
            <a:r>
              <a:rPr lang="en-US" dirty="0"/>
              <a:t> </a:t>
            </a:r>
            <a:r>
              <a:rPr lang="en-US" dirty="0" err="1"/>
              <a:t>yayıncılık</a:t>
            </a:r>
            <a:endParaRPr lang="tr-TR" dirty="0"/>
          </a:p>
          <a:p>
            <a:r>
              <a:rPr lang="en-US" dirty="0" err="1"/>
              <a:t>Topal</a:t>
            </a:r>
            <a:r>
              <a:rPr lang="en-US" dirty="0"/>
              <a:t>, ş. (1996). Gıda </a:t>
            </a:r>
            <a:r>
              <a:rPr lang="en-US" dirty="0" err="1"/>
              <a:t>güvenliği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kalite</a:t>
            </a:r>
            <a:r>
              <a:rPr lang="en-US" dirty="0"/>
              <a:t> </a:t>
            </a:r>
            <a:r>
              <a:rPr lang="en-US" dirty="0" err="1"/>
              <a:t>yönetim</a:t>
            </a:r>
            <a:r>
              <a:rPr lang="en-US" dirty="0"/>
              <a:t> </a:t>
            </a:r>
            <a:r>
              <a:rPr lang="en-US" dirty="0" err="1"/>
              <a:t>sistemleri</a:t>
            </a:r>
            <a:r>
              <a:rPr lang="en-US" dirty="0"/>
              <a:t> </a:t>
            </a:r>
            <a:r>
              <a:rPr lang="en-US" dirty="0" err="1"/>
              <a:t>ankara</a:t>
            </a:r>
            <a:r>
              <a:rPr lang="en-US" dirty="0"/>
              <a:t>: </a:t>
            </a:r>
            <a:r>
              <a:rPr lang="en-US" dirty="0" err="1"/>
              <a:t>tübitak</a:t>
            </a:r>
            <a:r>
              <a:rPr lang="en-US" dirty="0"/>
              <a:t> </a:t>
            </a:r>
            <a:r>
              <a:rPr lang="en-US" dirty="0" err="1"/>
              <a:t>yayınları</a:t>
            </a:r>
            <a:endParaRPr lang="tr-TR" dirty="0"/>
          </a:p>
          <a:p>
            <a:r>
              <a:rPr lang="tr-TR" dirty="0" err="1"/>
              <a:t>T.c.</a:t>
            </a:r>
            <a:r>
              <a:rPr lang="tr-TR" dirty="0"/>
              <a:t> Anadolu üniversitesi yayını </a:t>
            </a:r>
            <a:r>
              <a:rPr lang="tr-TR" dirty="0" err="1"/>
              <a:t>no</a:t>
            </a:r>
            <a:r>
              <a:rPr lang="tr-TR" dirty="0"/>
              <a:t>: 3462 </a:t>
            </a:r>
            <a:r>
              <a:rPr lang="tr-TR" dirty="0" err="1"/>
              <a:t>açıköğretim</a:t>
            </a:r>
            <a:r>
              <a:rPr lang="tr-TR" dirty="0"/>
              <a:t> fakültesi yayını </a:t>
            </a:r>
            <a:r>
              <a:rPr lang="tr-TR" dirty="0" err="1"/>
              <a:t>no</a:t>
            </a:r>
            <a:r>
              <a:rPr lang="tr-TR" dirty="0"/>
              <a:t>: 2310</a:t>
            </a:r>
          </a:p>
          <a:p>
            <a:r>
              <a:rPr lang="tr-TR" dirty="0"/>
              <a:t>Besin güvenliği ve hijyen</a:t>
            </a:r>
          </a:p>
          <a:p>
            <a:r>
              <a:rPr lang="tr-TR" dirty="0"/>
              <a:t>Yazarlar </a:t>
            </a:r>
            <a:r>
              <a:rPr lang="tr-TR" dirty="0" err="1"/>
              <a:t>doç.dr</a:t>
            </a:r>
            <a:r>
              <a:rPr lang="tr-TR" dirty="0"/>
              <a:t>. Ali coşkun dalgıç (ünite 1, 8) </a:t>
            </a:r>
            <a:r>
              <a:rPr lang="tr-TR" dirty="0" err="1"/>
              <a:t>doç.dr</a:t>
            </a:r>
            <a:r>
              <a:rPr lang="tr-TR" dirty="0"/>
              <a:t>. Gökalp </a:t>
            </a:r>
            <a:r>
              <a:rPr lang="tr-TR" dirty="0" err="1"/>
              <a:t>işcan</a:t>
            </a:r>
            <a:r>
              <a:rPr lang="tr-TR" dirty="0"/>
              <a:t> (ünite 2) </a:t>
            </a:r>
            <a:r>
              <a:rPr lang="tr-TR" dirty="0" err="1"/>
              <a:t>prof.dr</a:t>
            </a:r>
            <a:r>
              <a:rPr lang="tr-TR" dirty="0"/>
              <a:t>. Fatih demirci (ünite 3) </a:t>
            </a:r>
            <a:r>
              <a:rPr lang="tr-TR" dirty="0" err="1"/>
              <a:t>doç.dr</a:t>
            </a:r>
            <a:r>
              <a:rPr lang="tr-TR" dirty="0"/>
              <a:t>. Mehmet </a:t>
            </a:r>
            <a:r>
              <a:rPr lang="tr-TR" dirty="0" err="1"/>
              <a:t>burçin</a:t>
            </a:r>
            <a:r>
              <a:rPr lang="tr-TR" dirty="0"/>
              <a:t> mutlu (ünite 4) ozan sezgin (ünite 5, 6, 7)</a:t>
            </a:r>
          </a:p>
          <a:p>
            <a:r>
              <a:rPr lang="tr-TR" dirty="0"/>
              <a:t>Editör </a:t>
            </a:r>
            <a:r>
              <a:rPr lang="tr-TR" dirty="0" err="1"/>
              <a:t>prof.dr</a:t>
            </a:r>
            <a:r>
              <a:rPr lang="tr-TR" dirty="0"/>
              <a:t>. Adnan </a:t>
            </a:r>
            <a:r>
              <a:rPr lang="tr-TR" dirty="0" err="1"/>
              <a:t>özcan</a:t>
            </a:r>
            <a:r>
              <a:rPr lang="tr-TR" dirty="0"/>
              <a:t>, 2019, Eskişehir</a:t>
            </a:r>
          </a:p>
          <a:p>
            <a:r>
              <a:rPr lang="tr-TR" dirty="0"/>
              <a:t>Gıda Güvenliği ve Gıda Mevzuatı, </a:t>
            </a:r>
            <a:r>
              <a:rPr lang="tr-TR" u="sng" dirty="0" err="1">
                <a:hlinkClick r:id="rId2"/>
              </a:rPr>
              <a:t>Doç.Dr</a:t>
            </a:r>
            <a:r>
              <a:rPr lang="tr-TR" u="sng" dirty="0">
                <a:hlinkClick r:id="rId2"/>
              </a:rPr>
              <a:t>. Nevin </a:t>
            </a:r>
            <a:r>
              <a:rPr lang="tr-TR" u="sng" dirty="0" err="1">
                <a:hlinkClick r:id="rId2"/>
              </a:rPr>
              <a:t>Şanlıer</a:t>
            </a:r>
            <a:r>
              <a:rPr lang="tr-TR" dirty="0"/>
              <a:t> </a:t>
            </a:r>
            <a:r>
              <a:rPr lang="tr-TR" u="sng" dirty="0">
                <a:hlinkClick r:id="rId3"/>
              </a:rPr>
              <a:t>, Prof. Dr. Nevzat Artık </a:t>
            </a:r>
            <a:r>
              <a:rPr lang="tr-TR" u="sng" dirty="0">
                <a:hlinkClick r:id="rId4"/>
              </a:rPr>
              <a:t>, Yrd. Doç. Dr. </a:t>
            </a:r>
            <a:r>
              <a:rPr lang="tr-TR" u="sng" dirty="0" err="1">
                <a:hlinkClick r:id="rId4"/>
              </a:rPr>
              <a:t>Aybuke</a:t>
            </a:r>
            <a:r>
              <a:rPr lang="tr-TR" u="sng" dirty="0">
                <a:hlinkClick r:id="rId4"/>
              </a:rPr>
              <a:t> Ceyhun Sezgin</a:t>
            </a:r>
            <a:endParaRPr lang="tr-TR" dirty="0"/>
          </a:p>
          <a:p>
            <a:r>
              <a:rPr lang="tr-TR" u="sng" dirty="0">
                <a:hlinkClick r:id="rId5"/>
              </a:rPr>
              <a:t>Detay Yayıncılık</a:t>
            </a:r>
            <a:r>
              <a:rPr lang="tr-TR" dirty="0"/>
              <a:t>, 2019</a:t>
            </a:r>
          </a:p>
          <a:p>
            <a:r>
              <a:rPr lang="tr-TR" dirty="0"/>
              <a:t> Gıda Güvenliğinde Hijyen- </a:t>
            </a:r>
            <a:r>
              <a:rPr lang="tr-TR" dirty="0" err="1"/>
              <a:t>Megep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 İşletmelerde Temizlik Ve Dezenfeksiyon- </a:t>
            </a:r>
            <a:r>
              <a:rPr lang="tr-TR" dirty="0" err="1"/>
              <a:t>Megep</a:t>
            </a:r>
            <a:endParaRPr lang="tr-TR" dirty="0"/>
          </a:p>
          <a:p>
            <a:r>
              <a:rPr lang="en-US" dirty="0"/>
              <a:t> </a:t>
            </a:r>
            <a:endParaRPr lang="tr-TR" dirty="0"/>
          </a:p>
          <a:p>
            <a:r>
              <a:rPr lang="tr-TR" u="sng">
                <a:hlinkClick r:id="rId6"/>
              </a:rPr>
              <a:t>www.isgip.gov.tr</a:t>
            </a:r>
            <a:r>
              <a:rPr lang="tr-TR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045425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390</Words>
  <Application>Microsoft Office PowerPoint</Application>
  <PresentationFormat>Ekran Gösterisi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Yiyecek ve İçecek İşletmelerinde Gıda ve İş Güvenliği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Yiyecek ve İçecek İşletmelerinde Gıda ve İş Güvenliği</dc:title>
  <dc:creator>EDA</dc:creator>
  <cp:lastModifiedBy>EDA</cp:lastModifiedBy>
  <cp:revision>14</cp:revision>
  <dcterms:created xsi:type="dcterms:W3CDTF">2020-04-24T20:42:11Z</dcterms:created>
  <dcterms:modified xsi:type="dcterms:W3CDTF">2020-04-25T16:28:07Z</dcterms:modified>
</cp:coreProperties>
</file>