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1" r:id="rId4"/>
    <p:sldId id="262" r:id="rId5"/>
    <p:sldId id="263" r:id="rId6"/>
    <p:sldId id="264" r:id="rId7"/>
    <p:sldId id="265"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16DA482-73F5-4B0A-9A7D-B2BE772442C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1214318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6DA482-73F5-4B0A-9A7D-B2BE772442C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2059890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6DA482-73F5-4B0A-9A7D-B2BE772442C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1510845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6DA482-73F5-4B0A-9A7D-B2BE772442C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386714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16DA482-73F5-4B0A-9A7D-B2BE772442CA}"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1770723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16DA482-73F5-4B0A-9A7D-B2BE772442C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3714771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16DA482-73F5-4B0A-9A7D-B2BE772442CA}"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3841024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16DA482-73F5-4B0A-9A7D-B2BE772442CA}"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745878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16DA482-73F5-4B0A-9A7D-B2BE772442CA}"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356255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16DA482-73F5-4B0A-9A7D-B2BE772442C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79850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16DA482-73F5-4B0A-9A7D-B2BE772442CA}"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C36E5C7-793B-4E65-B128-01E48CEFA973}" type="slidenum">
              <a:rPr lang="tr-TR" smtClean="0"/>
              <a:t>‹#›</a:t>
            </a:fld>
            <a:endParaRPr lang="tr-TR"/>
          </a:p>
        </p:txBody>
      </p:sp>
    </p:spTree>
    <p:extLst>
      <p:ext uri="{BB962C8B-B14F-4D97-AF65-F5344CB8AC3E}">
        <p14:creationId xmlns:p14="http://schemas.microsoft.com/office/powerpoint/2010/main" val="284902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DA482-73F5-4B0A-9A7D-B2BE772442CA}"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36E5C7-793B-4E65-B128-01E48CEFA973}" type="slidenum">
              <a:rPr lang="tr-TR" smtClean="0"/>
              <a:t>‹#›</a:t>
            </a:fld>
            <a:endParaRPr lang="tr-TR"/>
          </a:p>
        </p:txBody>
      </p:sp>
    </p:spTree>
    <p:extLst>
      <p:ext uri="{BB962C8B-B14F-4D97-AF65-F5344CB8AC3E}">
        <p14:creationId xmlns:p14="http://schemas.microsoft.com/office/powerpoint/2010/main" val="2945125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tr-TR" altLang="tr-TR">
                <a:solidFill>
                  <a:srgbClr val="66FF33"/>
                </a:solidFill>
              </a:rPr>
              <a:t>ECZACILIK ETİĞİ</a:t>
            </a:r>
          </a:p>
        </p:txBody>
      </p:sp>
      <p:sp>
        <p:nvSpPr>
          <p:cNvPr id="103427" name="Rectangle 3"/>
          <p:cNvSpPr>
            <a:spLocks noGrp="1" noChangeArrowheads="1"/>
          </p:cNvSpPr>
          <p:nvPr>
            <p:ph type="body" idx="1"/>
          </p:nvPr>
        </p:nvSpPr>
        <p:spPr/>
        <p:txBody>
          <a:bodyPr/>
          <a:lstStyle/>
          <a:p>
            <a:pPr algn="just">
              <a:buClr>
                <a:srgbClr val="66FF33"/>
              </a:buClr>
            </a:pPr>
            <a:r>
              <a:rPr lang="tr-TR" altLang="tr-TR" b="1"/>
              <a:t>Eczacılık uğraşının yürütülmesi sırasında ortaya çıkan değer sorunlarının tartışıldığı, açıklığa kavuşturulduğu ve çözüm yollarının bulunmaya çalışıldığı bir etkinliktir.</a:t>
            </a:r>
            <a:r>
              <a:rPr lang="tr-TR" altLang="tr-TR"/>
              <a:t> </a:t>
            </a:r>
          </a:p>
        </p:txBody>
      </p:sp>
    </p:spTree>
    <p:extLst>
      <p:ext uri="{BB962C8B-B14F-4D97-AF65-F5344CB8AC3E}">
        <p14:creationId xmlns:p14="http://schemas.microsoft.com/office/powerpoint/2010/main" val="2535468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AF35DC76-B892-4750-B740-D766519A3614}" type="slidenum">
              <a:rPr lang="tr-TR" altLang="tr-TR"/>
              <a:pPr/>
              <a:t>2</a:t>
            </a:fld>
            <a:endParaRPr lang="tr-TR" altLang="tr-TR"/>
          </a:p>
        </p:txBody>
      </p:sp>
      <p:sp>
        <p:nvSpPr>
          <p:cNvPr id="420866" name="Rectangle 2"/>
          <p:cNvSpPr>
            <a:spLocks noGrp="1" noChangeArrowheads="1"/>
          </p:cNvSpPr>
          <p:nvPr>
            <p:ph type="title"/>
          </p:nvPr>
        </p:nvSpPr>
        <p:spPr/>
        <p:txBody>
          <a:bodyPr/>
          <a:lstStyle/>
          <a:p>
            <a:r>
              <a:rPr lang="tr-TR" altLang="tr-TR" sz="2400"/>
              <a:t>ECZACILIKTA SIKLIKLA KARŞILAŞILAN ETİK SORUNLAR</a:t>
            </a:r>
          </a:p>
        </p:txBody>
      </p:sp>
      <p:sp>
        <p:nvSpPr>
          <p:cNvPr id="420867" name="Rectangle 3"/>
          <p:cNvSpPr>
            <a:spLocks noGrp="1" noChangeArrowheads="1"/>
          </p:cNvSpPr>
          <p:nvPr>
            <p:ph type="body" idx="1"/>
          </p:nvPr>
        </p:nvSpPr>
        <p:spPr/>
        <p:txBody>
          <a:bodyPr/>
          <a:lstStyle/>
          <a:p>
            <a:pPr>
              <a:lnSpc>
                <a:spcPct val="80000"/>
              </a:lnSpc>
            </a:pPr>
            <a:endParaRPr lang="tr-TR" altLang="tr-TR" sz="1900"/>
          </a:p>
          <a:p>
            <a:pPr algn="just">
              <a:lnSpc>
                <a:spcPct val="80000"/>
              </a:lnSpc>
            </a:pPr>
            <a:r>
              <a:rPr lang="tr-TR" altLang="tr-TR" sz="1900"/>
              <a:t>Şüpheli durumlar için ilaç bilgisi sağlama</a:t>
            </a:r>
          </a:p>
          <a:p>
            <a:pPr algn="just">
              <a:lnSpc>
                <a:spcPct val="80000"/>
              </a:lnSpc>
            </a:pPr>
            <a:r>
              <a:rPr lang="tr-TR" altLang="tr-TR" sz="1900"/>
              <a:t>Miyadı dolmak üzere olan ilaçların dağıtımı</a:t>
            </a:r>
          </a:p>
          <a:p>
            <a:pPr algn="just">
              <a:lnSpc>
                <a:spcPct val="80000"/>
              </a:lnSpc>
            </a:pPr>
            <a:r>
              <a:rPr lang="tr-TR" altLang="tr-TR" sz="1900"/>
              <a:t>Endikasyonları onaylanmamış yada kanıtlanmamış ilaçların kullanımı</a:t>
            </a:r>
          </a:p>
          <a:p>
            <a:pPr algn="just">
              <a:lnSpc>
                <a:spcPct val="80000"/>
              </a:lnSpc>
            </a:pPr>
            <a:r>
              <a:rPr lang="tr-TR" altLang="tr-TR" sz="1900"/>
              <a:t>Ürün seçimi</a:t>
            </a:r>
          </a:p>
          <a:p>
            <a:pPr algn="just">
              <a:lnSpc>
                <a:spcPct val="80000"/>
              </a:lnSpc>
            </a:pPr>
            <a:r>
              <a:rPr lang="tr-TR" altLang="tr-TR" sz="1900"/>
              <a:t>Eczacı-Endüstri ilişkisi</a:t>
            </a:r>
          </a:p>
          <a:p>
            <a:pPr algn="just">
              <a:lnSpc>
                <a:spcPct val="80000"/>
              </a:lnSpc>
            </a:pPr>
            <a:r>
              <a:rPr lang="tr-TR" altLang="tr-TR" sz="1900"/>
              <a:t>Hastaları teşhis konusunda bilgilendirme veya açıklama yapma</a:t>
            </a:r>
          </a:p>
          <a:p>
            <a:pPr algn="just">
              <a:lnSpc>
                <a:spcPct val="80000"/>
              </a:lnSpc>
            </a:pPr>
            <a:r>
              <a:rPr lang="tr-TR" altLang="tr-TR" sz="1900"/>
              <a:t>Bir AIDS hastasının veya intihara teşebbüs etmiş bir hastanın gizliliğini koruma</a:t>
            </a:r>
          </a:p>
          <a:p>
            <a:pPr algn="just">
              <a:lnSpc>
                <a:spcPct val="80000"/>
              </a:lnSpc>
            </a:pPr>
            <a:r>
              <a:rPr lang="tr-TR" altLang="tr-TR" sz="1900"/>
              <a:t>Eczacının kendi değer yargılarına ters düşen bir durumda eczanesinde bununla ilgili ilaç bulundurmaması</a:t>
            </a:r>
          </a:p>
        </p:txBody>
      </p:sp>
    </p:spTree>
    <p:extLst>
      <p:ext uri="{BB962C8B-B14F-4D97-AF65-F5344CB8AC3E}">
        <p14:creationId xmlns:p14="http://schemas.microsoft.com/office/powerpoint/2010/main" val="17017734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endParaRPr lang="tr-TR" altLang="tr-TR" smtClean="0"/>
          </a:p>
        </p:txBody>
      </p:sp>
      <p:sp>
        <p:nvSpPr>
          <p:cNvPr id="2051" name="Rectangle 3"/>
          <p:cNvSpPr>
            <a:spLocks noGrp="1" noChangeArrowheads="1"/>
          </p:cNvSpPr>
          <p:nvPr>
            <p:ph type="subTitle" idx="1"/>
          </p:nvPr>
        </p:nvSpPr>
        <p:spPr>
          <a:xfrm>
            <a:off x="2135189" y="404814"/>
            <a:ext cx="8137525" cy="5233987"/>
          </a:xfrm>
        </p:spPr>
        <p:txBody>
          <a:bodyPr/>
          <a:lstStyle/>
          <a:p>
            <a:pPr eaLnBrk="1" hangingPunct="1">
              <a:defRPr/>
            </a:pPr>
            <a:endParaRPr lang="tr-TR" altLang="tr-TR" dirty="0" smtClean="0"/>
          </a:p>
          <a:p>
            <a:pPr eaLnBrk="1" hangingPunct="1">
              <a:defRPr/>
            </a:pPr>
            <a:endParaRPr lang="tr-TR" altLang="tr-TR" dirty="0" smtClean="0"/>
          </a:p>
          <a:p>
            <a:pPr eaLnBrk="1" hangingPunct="1">
              <a:defRPr/>
            </a:pPr>
            <a:r>
              <a:rPr lang="tr-TR" altLang="tr-TR" dirty="0" smtClean="0"/>
              <a:t>1- Bir eczane </a:t>
            </a:r>
            <a:r>
              <a:rPr lang="tr-TR" altLang="tr-TR" dirty="0" err="1" smtClean="0"/>
              <a:t>tekniskeri</a:t>
            </a:r>
            <a:r>
              <a:rPr lang="tr-TR" altLang="tr-TR" dirty="0" smtClean="0"/>
              <a:t> oral </a:t>
            </a:r>
            <a:r>
              <a:rPr lang="tr-TR" altLang="tr-TR" dirty="0" err="1" smtClean="0"/>
              <a:t>kontraseptiflerin</a:t>
            </a:r>
            <a:r>
              <a:rPr lang="tr-TR" altLang="tr-TR" dirty="0" smtClean="0"/>
              <a:t> doğum kontrolünde kullanılmasına karşıdır. Bu ilaç reçetesinde yazılı olarak gelen hastaya bile bu ilacı satmak istememektedir. </a:t>
            </a:r>
          </a:p>
        </p:txBody>
      </p:sp>
    </p:spTree>
    <p:extLst>
      <p:ext uri="{BB962C8B-B14F-4D97-AF65-F5344CB8AC3E}">
        <p14:creationId xmlns:p14="http://schemas.microsoft.com/office/powerpoint/2010/main" val="798975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endParaRPr lang="tr-TR" altLang="tr-TR" smtClean="0"/>
          </a:p>
        </p:txBody>
      </p:sp>
      <p:sp>
        <p:nvSpPr>
          <p:cNvPr id="4099" name="Rectangle 3"/>
          <p:cNvSpPr>
            <a:spLocks noGrp="1" noChangeArrowheads="1"/>
          </p:cNvSpPr>
          <p:nvPr>
            <p:ph type="body" idx="1"/>
          </p:nvPr>
        </p:nvSpPr>
        <p:spPr/>
        <p:txBody>
          <a:bodyPr/>
          <a:lstStyle/>
          <a:p>
            <a:pPr algn="ctr" eaLnBrk="1" hangingPunct="1"/>
            <a:r>
              <a:rPr lang="tr-TR" altLang="tr-TR" smtClean="0"/>
              <a:t>2- Hasta, akne tedavisinde kullanılan, retinoik asit içeren bir ilacı, cildini gençleştirmek üzere satın almak istemektedir ve bu ilacın yan etkilerinden habersizdir. </a:t>
            </a:r>
          </a:p>
        </p:txBody>
      </p:sp>
    </p:spTree>
    <p:extLst>
      <p:ext uri="{BB962C8B-B14F-4D97-AF65-F5344CB8AC3E}">
        <p14:creationId xmlns:p14="http://schemas.microsoft.com/office/powerpoint/2010/main" val="13147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endParaRPr lang="tr-TR" altLang="tr-TR" smtClean="0"/>
          </a:p>
        </p:txBody>
      </p:sp>
      <p:sp>
        <p:nvSpPr>
          <p:cNvPr id="5123" name="Rectangle 3"/>
          <p:cNvSpPr>
            <a:spLocks noGrp="1" noChangeArrowheads="1"/>
          </p:cNvSpPr>
          <p:nvPr>
            <p:ph type="body" idx="1"/>
          </p:nvPr>
        </p:nvSpPr>
        <p:spPr/>
        <p:txBody>
          <a:bodyPr/>
          <a:lstStyle/>
          <a:p>
            <a:pPr algn="ctr" eaLnBrk="1" hangingPunct="1"/>
            <a:r>
              <a:rPr lang="tr-TR" altLang="tr-TR" smtClean="0"/>
              <a:t>3- 16 yaşındaki genç bir kız, eczaneden doğum kontrol hapı satın almaktadır. Eczane teknisyeni, kızın ailesini çok yakından tanıyor, bu durumu bildirmiştir ve kıza bu ilacı yazan doktorun sert tepkisiyle karşılaşmıştır. Eczane teknikeridurumu kızın ailesine bildirmekle haklı mıdır?</a:t>
            </a:r>
          </a:p>
        </p:txBody>
      </p:sp>
    </p:spTree>
    <p:extLst>
      <p:ext uri="{BB962C8B-B14F-4D97-AF65-F5344CB8AC3E}">
        <p14:creationId xmlns:p14="http://schemas.microsoft.com/office/powerpoint/2010/main" val="195155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endParaRPr lang="tr-TR" altLang="tr-TR" smtClean="0"/>
          </a:p>
        </p:txBody>
      </p:sp>
      <p:sp>
        <p:nvSpPr>
          <p:cNvPr id="6147" name="Rectangle 3"/>
          <p:cNvSpPr>
            <a:spLocks noGrp="1" noChangeArrowheads="1"/>
          </p:cNvSpPr>
          <p:nvPr>
            <p:ph type="body" idx="1"/>
          </p:nvPr>
        </p:nvSpPr>
        <p:spPr/>
        <p:txBody>
          <a:bodyPr/>
          <a:lstStyle/>
          <a:p>
            <a:pPr algn="ctr" eaLnBrk="1" hangingPunct="1"/>
            <a:r>
              <a:rPr lang="tr-TR" altLang="tr-TR" smtClean="0"/>
              <a:t>4- Eczaneye gelen bir polisin ağır antidepresif ilaçlar kullandığını bilen eczane teknikeri polis teşkilatına durumu haber vermeyi düşünmektedir. Bu durumda doğru mudur?</a:t>
            </a:r>
          </a:p>
        </p:txBody>
      </p:sp>
    </p:spTree>
    <p:extLst>
      <p:ext uri="{BB962C8B-B14F-4D97-AF65-F5344CB8AC3E}">
        <p14:creationId xmlns:p14="http://schemas.microsoft.com/office/powerpoint/2010/main" val="3573133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endParaRPr lang="tr-TR" altLang="tr-TR" smtClean="0"/>
          </a:p>
        </p:txBody>
      </p:sp>
      <p:sp>
        <p:nvSpPr>
          <p:cNvPr id="7171" name="Rectangle 3"/>
          <p:cNvSpPr>
            <a:spLocks noGrp="1" noChangeArrowheads="1"/>
          </p:cNvSpPr>
          <p:nvPr>
            <p:ph type="body" idx="1"/>
          </p:nvPr>
        </p:nvSpPr>
        <p:spPr/>
        <p:txBody>
          <a:bodyPr/>
          <a:lstStyle/>
          <a:p>
            <a:pPr algn="ctr" eaLnBrk="1" hangingPunct="1"/>
            <a:r>
              <a:rPr lang="tr-TR" altLang="tr-TR"/>
              <a:t>5- Çatı tamiri işiyle uğraşan bir işçi, trafik kazası geçirmiştir. Grand mal tipinde nöbet geçirmemesi için fenitoin ve primidon kombinasyonu antikonvülsan ilaçlarla tedavi edilmektedir. Buna rağmen hasta, günde ortalama bir kez nöbet geçirir hale gelmiştir. Bu arada eczaneye gelen hasta, size işine geri döndüğünü söylemiştir. Hastanın nöbet geçireceği ve çatıda ölüm tehlikesi altında olduğunu patronu bilmemektedir. </a:t>
            </a:r>
          </a:p>
        </p:txBody>
      </p:sp>
    </p:spTree>
    <p:extLst>
      <p:ext uri="{BB962C8B-B14F-4D97-AF65-F5344CB8AC3E}">
        <p14:creationId xmlns:p14="http://schemas.microsoft.com/office/powerpoint/2010/main" val="128634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10461515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358</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ECZACILIK ETİĞİ</vt:lpstr>
      <vt:lpstr>ECZACILIKTA SIKLIKLA KARŞILAŞILAN ETİK SORUNLAR</vt:lpstr>
      <vt:lpstr>PowerPoint Sunusu</vt:lpstr>
      <vt:lpstr>PowerPoint Sunusu</vt:lpstr>
      <vt:lpstr>PowerPoint Sunusu</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ECZACILIK ETİĞİ</dc:title>
  <dc:creator>gülbin özçelikay</dc:creator>
  <cp:lastModifiedBy>gülbin özçelikay</cp:lastModifiedBy>
  <cp:revision>2</cp:revision>
  <dcterms:created xsi:type="dcterms:W3CDTF">2018-03-20T12:28:35Z</dcterms:created>
  <dcterms:modified xsi:type="dcterms:W3CDTF">2018-03-20T13:03:24Z</dcterms:modified>
</cp:coreProperties>
</file>