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7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33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8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11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08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45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59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99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44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80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6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7886F-EC51-42F9-B207-7202B5F56B5A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E69AD-3CE1-476A-88E2-7BA9559C2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9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smtClean="0">
                <a:solidFill>
                  <a:srgbClr val="7030A0"/>
                </a:solidFill>
              </a:rPr>
              <a:t>ÜNİTE </a:t>
            </a:r>
            <a:r>
              <a:rPr lang="en-GB" b="1" smtClean="0">
                <a:solidFill>
                  <a:srgbClr val="7030A0"/>
                </a:solidFill>
              </a:rPr>
              <a:t>10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8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i="1" dirty="0" smtClean="0"/>
              <a:t>Hangi ölçme aracının kullanılacağı kararının verilmesinde;</a:t>
            </a:r>
          </a:p>
          <a:p>
            <a:r>
              <a:rPr lang="tr-TR" dirty="0" smtClean="0"/>
              <a:t>Ölçülmek istenilen özellik,</a:t>
            </a:r>
          </a:p>
          <a:p>
            <a:r>
              <a:rPr lang="tr-TR" dirty="0" smtClean="0"/>
              <a:t>Ölçmenin amacı,</a:t>
            </a:r>
          </a:p>
          <a:p>
            <a:r>
              <a:rPr lang="tr-TR" dirty="0" smtClean="0"/>
              <a:t>Yoklanmak istenen davranışlar ve bu davranışların örüntüsü,</a:t>
            </a:r>
          </a:p>
          <a:p>
            <a:r>
              <a:rPr lang="tr-TR" dirty="0" smtClean="0"/>
              <a:t>Davranışların sayısı ve dağılımı,</a:t>
            </a:r>
          </a:p>
          <a:p>
            <a:r>
              <a:rPr lang="tr-TR" dirty="0" smtClean="0"/>
              <a:t>Örneklemin özellikleri,</a:t>
            </a:r>
          </a:p>
          <a:p>
            <a:r>
              <a:rPr lang="tr-TR" dirty="0" smtClean="0"/>
              <a:t>Uygulama koşulları,</a:t>
            </a:r>
          </a:p>
          <a:p>
            <a:pPr marL="0" indent="0">
              <a:buNone/>
            </a:pPr>
            <a:r>
              <a:rPr lang="tr-TR" i="1" dirty="0" smtClean="0"/>
              <a:t>ve</a:t>
            </a:r>
          </a:p>
          <a:p>
            <a:r>
              <a:rPr lang="tr-TR" dirty="0" smtClean="0"/>
              <a:t>Ölçme aracının özellikleri,</a:t>
            </a:r>
          </a:p>
          <a:p>
            <a:r>
              <a:rPr lang="tr-TR" dirty="0" smtClean="0"/>
              <a:t>Gözlemcinin/Uygulayıcının yeterlik düzeyleri</a:t>
            </a:r>
          </a:p>
          <a:p>
            <a:pPr marL="0" indent="0">
              <a:buNone/>
            </a:pPr>
            <a:r>
              <a:rPr lang="tr-TR" i="1" dirty="0"/>
              <a:t>b</a:t>
            </a:r>
            <a:r>
              <a:rPr lang="tr-TR" i="1" dirty="0" smtClean="0"/>
              <a:t>ir bütün olarak dikkate alınmalıdır.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i="1" dirty="0" smtClean="0">
                <a:solidFill>
                  <a:srgbClr val="FF0000"/>
                </a:solidFill>
              </a:rPr>
              <a:t>Dikkat!!!</a:t>
            </a:r>
          </a:p>
          <a:p>
            <a:pPr marL="0" indent="0">
              <a:buNone/>
            </a:pPr>
            <a:r>
              <a:rPr lang="tr-TR" b="1" i="1" dirty="0" smtClean="0">
                <a:solidFill>
                  <a:srgbClr val="FF0000"/>
                </a:solidFill>
              </a:rPr>
              <a:t>Araca göre ölçme mi, ölçmeye uygun araç mı?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0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Olumlu-Olumsuz Yönler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i="1" dirty="0" smtClean="0"/>
              <a:t>Hazırlama Kolaylığı/Güçlüğü</a:t>
            </a:r>
          </a:p>
          <a:p>
            <a:r>
              <a:rPr lang="tr-TR" dirty="0" smtClean="0"/>
              <a:t>Hangi ölçme araçlarını hazırlamak daha </a:t>
            </a:r>
            <a:r>
              <a:rPr lang="tr-TR" u="sng" dirty="0" smtClean="0"/>
              <a:t>kolaydır</a:t>
            </a:r>
            <a:r>
              <a:rPr lang="tr-TR" dirty="0" smtClean="0"/>
              <a:t>?</a:t>
            </a:r>
          </a:p>
          <a:p>
            <a:r>
              <a:rPr lang="tr-TR" dirty="0" smtClean="0"/>
              <a:t>Hangi ölçme araçlarını hazırlamak </a:t>
            </a:r>
            <a:r>
              <a:rPr lang="tr-TR" u="sng" dirty="0" smtClean="0"/>
              <a:t>teknik yeterlilik </a:t>
            </a:r>
            <a:r>
              <a:rPr lang="tr-TR" dirty="0" smtClean="0"/>
              <a:t>gerektirir?</a:t>
            </a:r>
          </a:p>
          <a:p>
            <a:r>
              <a:rPr lang="tr-TR" dirty="0" smtClean="0"/>
              <a:t>Hangi ölçme araçlarını hazırlamak </a:t>
            </a:r>
            <a:r>
              <a:rPr lang="tr-TR" u="sng" dirty="0" smtClean="0"/>
              <a:t>teknik uzmanlık</a:t>
            </a:r>
            <a:r>
              <a:rPr lang="tr-TR" dirty="0" smtClean="0"/>
              <a:t> gerektirir?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i="1" dirty="0" smtClean="0"/>
              <a:t>Uygulama Kolaylığı/Güçlüğü</a:t>
            </a:r>
          </a:p>
          <a:p>
            <a:pPr marL="0" indent="0">
              <a:buNone/>
            </a:pPr>
            <a:r>
              <a:rPr lang="tr-TR" dirty="0" smtClean="0"/>
              <a:t>Hangi ölçme araçlarını uygulamak daha </a:t>
            </a:r>
            <a:r>
              <a:rPr lang="tr-TR" u="sng" dirty="0" smtClean="0"/>
              <a:t>kolaydır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64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i="1" dirty="0"/>
              <a:t>Yoklanan Davranışlar</a:t>
            </a:r>
          </a:p>
          <a:p>
            <a:r>
              <a:rPr lang="tr-TR" dirty="0"/>
              <a:t>Hangi ölçme araçları temel beceri ve davranışları yoklamada daha kullanışlı ve işlevseldir?</a:t>
            </a:r>
          </a:p>
          <a:p>
            <a:r>
              <a:rPr lang="tr-TR" dirty="0"/>
              <a:t>Hangi ölçme araçları üst düzey beceri ve davranışları yoklamada daha kullanışlı ve işlevseldir?</a:t>
            </a:r>
          </a:p>
          <a:p>
            <a:r>
              <a:rPr lang="tr-TR" dirty="0"/>
              <a:t>Çoktan seçmeli testler ile üst düzey davranışlar yoklanabilir mi</a:t>
            </a:r>
            <a:r>
              <a:rPr lang="tr-TR" dirty="0" smtClean="0"/>
              <a:t>?</a:t>
            </a:r>
          </a:p>
          <a:p>
            <a:r>
              <a:rPr lang="tr-TR" dirty="0" smtClean="0"/>
              <a:t>Yazılı yoklama olmasa olmaz mı?</a:t>
            </a:r>
          </a:p>
          <a:p>
            <a:r>
              <a:rPr lang="tr-TR" dirty="0" smtClean="0"/>
              <a:t>Sözlü yoklama olmasa olmaz mı?</a:t>
            </a:r>
            <a:endParaRPr lang="tr-TR" dirty="0"/>
          </a:p>
          <a:p>
            <a:r>
              <a:rPr lang="tr-TR" dirty="0" smtClean="0"/>
              <a:t>Ölçme araçları, birbirinin </a:t>
            </a:r>
            <a:r>
              <a:rPr lang="tr-TR" u="sng" dirty="0" smtClean="0"/>
              <a:t>alternatifi</a:t>
            </a:r>
            <a:r>
              <a:rPr lang="tr-TR" dirty="0" smtClean="0"/>
              <a:t> olarak kullanılabilir mi?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26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i="1" dirty="0"/>
              <a:t>Geçerlik ve Güvenirlik</a:t>
            </a:r>
          </a:p>
          <a:p>
            <a:r>
              <a:rPr lang="tr-TR" dirty="0"/>
              <a:t>Geçerlik ve güvenirlik düzeyi yüksek ve düşük olan ölçme araçları hangileridir?</a:t>
            </a:r>
          </a:p>
          <a:p>
            <a:r>
              <a:rPr lang="tr-TR" dirty="0"/>
              <a:t>Ölçme aracının geçerlik ve güvenirlik düzeyi nasıl artırılabilir?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Puanlama</a:t>
            </a:r>
            <a:endParaRPr lang="tr-TR" b="1" i="1" dirty="0"/>
          </a:p>
          <a:p>
            <a:r>
              <a:rPr lang="tr-TR" dirty="0"/>
              <a:t>Tek tip ve kısmî puanlanan maddelerden oluşan ölçme araçları hangileridir?</a:t>
            </a:r>
          </a:p>
          <a:p>
            <a:r>
              <a:rPr lang="tr-TR" dirty="0"/>
              <a:t>Hangi durumlarda hangisini tercih etmeliyiz?</a:t>
            </a:r>
          </a:p>
          <a:p>
            <a:r>
              <a:rPr lang="tr-TR" dirty="0" err="1"/>
              <a:t>Polythom</a:t>
            </a:r>
            <a:r>
              <a:rPr lang="tr-TR" dirty="0"/>
              <a:t> puanlamada verilecek puanlar nasıl belirlenir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02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/>
              <a:t>Puanlama Güvenirliği</a:t>
            </a:r>
          </a:p>
          <a:p>
            <a:r>
              <a:rPr lang="tr-TR" u="sng" dirty="0"/>
              <a:t>Puanlama ve </a:t>
            </a:r>
            <a:r>
              <a:rPr lang="tr-TR" u="sng" dirty="0" err="1"/>
              <a:t>puanlayıcı</a:t>
            </a:r>
            <a:r>
              <a:rPr lang="tr-TR" u="sng" dirty="0"/>
              <a:t> yanlılığı</a:t>
            </a:r>
            <a:r>
              <a:rPr lang="tr-TR" dirty="0"/>
              <a:t> yüksek ve düşük olan ölçme araçları hangileridir?</a:t>
            </a:r>
          </a:p>
          <a:p>
            <a:r>
              <a:rPr lang="tr-TR" u="sng" dirty="0"/>
              <a:t>Puanlama ve </a:t>
            </a:r>
            <a:r>
              <a:rPr lang="tr-TR" u="sng" dirty="0" err="1"/>
              <a:t>puanlayıcı</a:t>
            </a:r>
            <a:r>
              <a:rPr lang="tr-TR" u="sng" dirty="0"/>
              <a:t> güvenirliği</a:t>
            </a:r>
            <a:r>
              <a:rPr lang="tr-TR" dirty="0"/>
              <a:t> nasıl yükseltilebilir? 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Şans Başarısı</a:t>
            </a:r>
          </a:p>
          <a:p>
            <a:r>
              <a:rPr lang="tr-TR" dirty="0" smtClean="0"/>
              <a:t>Şans başarı yüksek ve düşük olan ölçme araçları hangileridir?</a:t>
            </a:r>
          </a:p>
          <a:p>
            <a:r>
              <a:rPr lang="tr-TR" dirty="0" smtClean="0"/>
              <a:t>Şans başarısı ile nasıl başa çıkılabilir?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15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BAŞARININ ÖLÇÜLMESİ VE BAŞARI TESTLERİ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10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Başarının Ölçülmesi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i="1" dirty="0" smtClean="0"/>
              <a:t>Davranışçı yaklaşımla, genel anlamda başarı; belirlenen ve tanımlanan tipik ve kritik bilişsel davranışlar düzeyinde, bireylerin bu davranışlara sahip olma düzeyidir. 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i="1" dirty="0" smtClean="0"/>
              <a:t>Eğitim alanında başarı ise planlı </a:t>
            </a:r>
            <a:r>
              <a:rPr lang="tr-TR" i="1" u="sng" dirty="0" smtClean="0"/>
              <a:t>öğrenme yaşantıları </a:t>
            </a:r>
            <a:r>
              <a:rPr lang="tr-TR" i="1" dirty="0" smtClean="0"/>
              <a:t>sürecinde ve sürecin sonunda, başarı ile ilişkilendirilmiş bilişsel davranışlar ya da beceriler düzeyinde istendik yönde değişimin ortaya çıkma düzeyidir.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74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Eğitim ve öğretim süreçlerinde başarı;</a:t>
            </a:r>
          </a:p>
          <a:p>
            <a:pPr lvl="1"/>
            <a:r>
              <a:rPr lang="tr-TR" dirty="0"/>
              <a:t>Öğrenme başarısı</a:t>
            </a:r>
          </a:p>
          <a:p>
            <a:pPr lvl="1"/>
            <a:r>
              <a:rPr lang="tr-TR" dirty="0"/>
              <a:t>Akademik başarı</a:t>
            </a:r>
          </a:p>
          <a:p>
            <a:pPr lvl="1"/>
            <a:r>
              <a:rPr lang="tr-TR" dirty="0"/>
              <a:t>Ders başarısı</a:t>
            </a:r>
          </a:p>
          <a:p>
            <a:pPr lvl="1"/>
            <a:r>
              <a:rPr lang="tr-TR" dirty="0"/>
              <a:t>Konu/Ünite başarısı</a:t>
            </a:r>
          </a:p>
          <a:p>
            <a:pPr lvl="1"/>
            <a:r>
              <a:rPr lang="tr-TR" dirty="0" smtClean="0"/>
              <a:t>Dönem/Yıl/Kademe </a:t>
            </a:r>
            <a:r>
              <a:rPr lang="tr-TR" dirty="0"/>
              <a:t>başarısı</a:t>
            </a:r>
          </a:p>
          <a:p>
            <a:pPr marL="0" indent="0">
              <a:buNone/>
            </a:pPr>
            <a:r>
              <a:rPr lang="tr-TR" dirty="0"/>
              <a:t>gibi farklı kavramlarla ve farklı biçimlerde </a:t>
            </a:r>
            <a:r>
              <a:rPr lang="tr-TR" dirty="0" smtClean="0"/>
              <a:t>tanımlanabilmektedir.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Başarı</a:t>
            </a:r>
            <a:r>
              <a:rPr lang="tr-TR" dirty="0"/>
              <a:t>, bilişsel (ya da bilişsel yönü baskın) </a:t>
            </a:r>
            <a:r>
              <a:rPr lang="tr-TR" dirty="0" smtClean="0"/>
              <a:t>örtük bir </a:t>
            </a:r>
            <a:r>
              <a:rPr lang="tr-TR" dirty="0"/>
              <a:t>özelliktir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3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Başarının öğrenmeye bağlı olarak gelişimi;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u="sng" dirty="0" smtClean="0"/>
              <a:t>Klasik </a:t>
            </a:r>
            <a:r>
              <a:rPr lang="tr-TR" u="sng" dirty="0" err="1" smtClean="0"/>
              <a:t>Bloom</a:t>
            </a:r>
            <a:r>
              <a:rPr lang="tr-TR" u="sng" dirty="0" smtClean="0"/>
              <a:t> Taksonomisine </a:t>
            </a:r>
            <a:r>
              <a:rPr lang="tr-TR" dirty="0" smtClean="0"/>
              <a:t>göre 6 aşamada gerçekleşir: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Bilgi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Kavrama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Uygulama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Analiz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Sentez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Değerlendirme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u="sng" dirty="0" err="1" smtClean="0"/>
              <a:t>Haladyna</a:t>
            </a:r>
            <a:r>
              <a:rPr lang="tr-TR" u="sng" dirty="0" smtClean="0"/>
              <a:t> Taksonomisine </a:t>
            </a:r>
            <a:r>
              <a:rPr lang="tr-TR" dirty="0" smtClean="0"/>
              <a:t>göre 3 aşamada gerçekleşir: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Bilgi </a:t>
            </a:r>
            <a:r>
              <a:rPr lang="tr-TR" i="1" dirty="0" smtClean="0"/>
              <a:t>(Information)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Beceri </a:t>
            </a:r>
            <a:r>
              <a:rPr lang="tr-TR" i="1" dirty="0" smtClean="0"/>
              <a:t>(</a:t>
            </a:r>
            <a:r>
              <a:rPr lang="tr-TR" i="1" dirty="0" err="1" smtClean="0"/>
              <a:t>Skill</a:t>
            </a:r>
            <a:r>
              <a:rPr lang="tr-TR" i="1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Yetenek / Yetkinlik </a:t>
            </a:r>
            <a:r>
              <a:rPr lang="tr-TR" i="1" dirty="0" smtClean="0"/>
              <a:t>(</a:t>
            </a:r>
            <a:r>
              <a:rPr lang="tr-TR" i="1" dirty="0" err="1" smtClean="0"/>
              <a:t>Ability</a:t>
            </a:r>
            <a:r>
              <a:rPr lang="tr-TR" i="1" dirty="0" smtClean="0"/>
              <a:t>)</a:t>
            </a:r>
            <a:endParaRPr lang="tr-TR" i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17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4807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Başarının ölçülmesine yönelik klasik model;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  <p:grpSp>
        <p:nvGrpSpPr>
          <p:cNvPr id="2" name="Grup 1"/>
          <p:cNvGrpSpPr/>
          <p:nvPr/>
        </p:nvGrpSpPr>
        <p:grpSpPr>
          <a:xfrm>
            <a:off x="827584" y="1268760"/>
            <a:ext cx="7560840" cy="4896544"/>
            <a:chOff x="827584" y="1268760"/>
            <a:chExt cx="7560840" cy="4896544"/>
          </a:xfrm>
        </p:grpSpPr>
        <p:sp>
          <p:nvSpPr>
            <p:cNvPr id="5" name="Oval 4"/>
            <p:cNvSpPr/>
            <p:nvPr/>
          </p:nvSpPr>
          <p:spPr>
            <a:xfrm>
              <a:off x="827584" y="1268760"/>
              <a:ext cx="2232248" cy="165618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BAŞARI</a:t>
              </a:r>
              <a:endParaRPr lang="tr-TR" sz="2400" b="1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3635896" y="1268760"/>
              <a:ext cx="2214246" cy="165618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DAVRANIŞLAR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627784" y="3295360"/>
              <a:ext cx="1728192" cy="13681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Evreni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112060" y="3284984"/>
              <a:ext cx="1764196" cy="137852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Örneklemi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6714238" y="5013176"/>
              <a:ext cx="1674186" cy="11521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Göstergeler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Uyarıcılar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Maddeler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Sorular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Düz Ok Bağlayıcısı 11"/>
            <p:cNvCxnSpPr>
              <a:stCxn id="5" idx="6"/>
              <a:endCxn id="7" idx="2"/>
            </p:cNvCxnSpPr>
            <p:nvPr/>
          </p:nvCxnSpPr>
          <p:spPr>
            <a:xfrm>
              <a:off x="3059832" y="2096852"/>
              <a:ext cx="5760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>
              <a:stCxn id="7" idx="4"/>
              <a:endCxn id="8" idx="7"/>
            </p:cNvCxnSpPr>
            <p:nvPr/>
          </p:nvCxnSpPr>
          <p:spPr>
            <a:xfrm flipH="1">
              <a:off x="4102888" y="2924944"/>
              <a:ext cx="640131" cy="57077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stCxn id="7" idx="4"/>
              <a:endCxn id="9" idx="1"/>
            </p:cNvCxnSpPr>
            <p:nvPr/>
          </p:nvCxnSpPr>
          <p:spPr>
            <a:xfrm>
              <a:off x="4743019" y="2924944"/>
              <a:ext cx="627402" cy="561921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Ok Bağlayıcısı 18"/>
            <p:cNvCxnSpPr>
              <a:endCxn id="10" idx="0"/>
            </p:cNvCxnSpPr>
            <p:nvPr/>
          </p:nvCxnSpPr>
          <p:spPr>
            <a:xfrm>
              <a:off x="6714238" y="4310543"/>
              <a:ext cx="837093" cy="70263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Düz Ok Bağlayıcısı 22"/>
            <p:cNvCxnSpPr>
              <a:stCxn id="8" idx="6"/>
              <a:endCxn id="9" idx="2"/>
            </p:cNvCxnSpPr>
            <p:nvPr/>
          </p:nvCxnSpPr>
          <p:spPr>
            <a:xfrm flipV="1">
              <a:off x="4355976" y="3974248"/>
              <a:ext cx="756084" cy="5188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946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Başarı Testleri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Başarı;</a:t>
            </a:r>
          </a:p>
          <a:p>
            <a:r>
              <a:rPr lang="tr-TR" dirty="0" smtClean="0"/>
              <a:t>Örtük bir özelliktir.</a:t>
            </a:r>
          </a:p>
          <a:p>
            <a:r>
              <a:rPr lang="tr-TR" dirty="0" smtClean="0"/>
              <a:t>Bilişsel yönü baskın bir özelliktir.</a:t>
            </a:r>
          </a:p>
          <a:p>
            <a:r>
              <a:rPr lang="tr-TR" dirty="0" smtClean="0"/>
              <a:t>Maksimum performans kategorisinde bir özelliktir.</a:t>
            </a:r>
          </a:p>
          <a:p>
            <a:r>
              <a:rPr lang="tr-TR" dirty="0" smtClean="0"/>
              <a:t>Hiyerarşik olarak tanımlama çabaları bulunmaktadır.</a:t>
            </a:r>
          </a:p>
          <a:p>
            <a:r>
              <a:rPr lang="tr-TR" dirty="0" smtClean="0"/>
              <a:t>Çoğunlukla, ölçmenin amacına bağlı olarak tek boyutlu yapılandırılması tercih edilen bir özelliktir. </a:t>
            </a:r>
          </a:p>
          <a:p>
            <a:r>
              <a:rPr lang="tr-TR" dirty="0" smtClean="0"/>
              <a:t>Böylece bir toplam puanla ifade edilebilmektedir.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Başarı testleri, maksimum performans testleri olarak da tanımlanmaktadır.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4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Sınıf içerisinde kullanılan başlıca başarı testleri:</a:t>
            </a:r>
          </a:p>
          <a:p>
            <a:r>
              <a:rPr lang="tr-TR" dirty="0" smtClean="0"/>
              <a:t>Yazılı Yoklama</a:t>
            </a:r>
          </a:p>
          <a:p>
            <a:r>
              <a:rPr lang="tr-TR" dirty="0" smtClean="0"/>
              <a:t>Sözlü Yoklama</a:t>
            </a:r>
          </a:p>
          <a:p>
            <a:r>
              <a:rPr lang="tr-TR" dirty="0" smtClean="0"/>
              <a:t>Çoktan Seçmeli Test</a:t>
            </a:r>
          </a:p>
          <a:p>
            <a:r>
              <a:rPr lang="tr-TR" dirty="0" smtClean="0"/>
              <a:t>Kısa Cevaplı Test</a:t>
            </a:r>
          </a:p>
          <a:p>
            <a:r>
              <a:rPr lang="tr-TR" dirty="0" smtClean="0"/>
              <a:t>Boşluk Doldurmalı Test</a:t>
            </a:r>
          </a:p>
          <a:p>
            <a:r>
              <a:rPr lang="tr-TR" dirty="0" smtClean="0"/>
              <a:t>Eşleştirmeli Test</a:t>
            </a:r>
          </a:p>
          <a:p>
            <a:r>
              <a:rPr lang="tr-TR" dirty="0" smtClean="0"/>
              <a:t>Doğru-Yanlış Testleri</a:t>
            </a:r>
          </a:p>
          <a:p>
            <a:r>
              <a:rPr lang="tr-TR" dirty="0" smtClean="0"/>
              <a:t>Kompozisyon Testleri</a:t>
            </a:r>
          </a:p>
          <a:p>
            <a:r>
              <a:rPr lang="tr-TR" dirty="0" smtClean="0"/>
              <a:t>Performans değerlendirme araç ve yöntemleri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4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8640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Sınıf içerisinde kullanılan başarı testlerini, madde tiplerine ve türlerine göre sınıflandırmak mümkündür: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9</a:t>
            </a:fld>
            <a:endParaRPr lang="tr-TR"/>
          </a:p>
        </p:txBody>
      </p:sp>
      <p:grpSp>
        <p:nvGrpSpPr>
          <p:cNvPr id="15" name="Grup 14"/>
          <p:cNvGrpSpPr/>
          <p:nvPr/>
        </p:nvGrpSpPr>
        <p:grpSpPr>
          <a:xfrm>
            <a:off x="1115616" y="1484784"/>
            <a:ext cx="6984776" cy="4536504"/>
            <a:chOff x="683568" y="1484784"/>
            <a:chExt cx="6984776" cy="4536504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683568" y="1556792"/>
              <a:ext cx="2304256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/>
                <a:t>Yapılandırılmış Maddelerden Oluşan Testler</a:t>
              </a:r>
              <a:endParaRPr lang="tr-TR" b="1" dirty="0"/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683568" y="3212976"/>
              <a:ext cx="2304256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/>
                <a:t>Yarı Yapılandırılmış Maddelerden Oluşan Testler</a:t>
              </a:r>
              <a:endParaRPr lang="tr-TR" b="1" dirty="0"/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683568" y="4797152"/>
              <a:ext cx="2304256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/>
                <a:t>Yapılandırılmamış Maddelerden Oluşan Testler</a:t>
              </a:r>
              <a:endParaRPr lang="tr-TR" b="1" dirty="0"/>
            </a:p>
          </p:txBody>
        </p:sp>
        <p:sp>
          <p:nvSpPr>
            <p:cNvPr id="8" name="Yuvarlatılmış Dikdörtgen 7"/>
            <p:cNvSpPr/>
            <p:nvPr/>
          </p:nvSpPr>
          <p:spPr>
            <a:xfrm>
              <a:off x="5004048" y="1484784"/>
              <a:ext cx="2664296" cy="12241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Çoktan Seçmeli Test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Doğru-Yanlış Testi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Eşleştirmeli Test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Yuvarlatılmış Dikdörtgen 8"/>
            <p:cNvSpPr/>
            <p:nvPr/>
          </p:nvSpPr>
          <p:spPr>
            <a:xfrm>
              <a:off x="5004048" y="3140968"/>
              <a:ext cx="2664296" cy="12241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Kısa Cevaplı Test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Boşluk Doldurmalı Test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Yuvarlatılmış Dikdörtgen 9"/>
            <p:cNvSpPr/>
            <p:nvPr/>
          </p:nvSpPr>
          <p:spPr>
            <a:xfrm>
              <a:off x="5004048" y="4797152"/>
              <a:ext cx="2664296" cy="122413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Yazılı Yoklama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Sözlü Yoklama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b="1" dirty="0" smtClean="0">
                  <a:solidFill>
                    <a:schemeClr val="tx1"/>
                  </a:solidFill>
                </a:rPr>
                <a:t>Kompozisyon Testleri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Düz Ok Bağlayıcısı 11"/>
            <p:cNvCxnSpPr>
              <a:stCxn id="5" idx="3"/>
              <a:endCxn id="8" idx="1"/>
            </p:cNvCxnSpPr>
            <p:nvPr/>
          </p:nvCxnSpPr>
          <p:spPr>
            <a:xfrm>
              <a:off x="2987824" y="2096852"/>
              <a:ext cx="2016224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/>
            <p:nvPr/>
          </p:nvCxnSpPr>
          <p:spPr>
            <a:xfrm>
              <a:off x="2987824" y="3753036"/>
              <a:ext cx="2016224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Ok Bağlayıcısı 13"/>
            <p:cNvCxnSpPr/>
            <p:nvPr/>
          </p:nvCxnSpPr>
          <p:spPr>
            <a:xfrm>
              <a:off x="2987824" y="5328173"/>
              <a:ext cx="2016224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9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Ekran Gösterisi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BİLİMSEL ARAŞTIRMA YÖNTEMLERİ  ÜNİTE 10</vt:lpstr>
      <vt:lpstr>BAŞARININ ÖLÇÜLMESİ VE BAŞARI TESTLERİ</vt:lpstr>
      <vt:lpstr>Başarının Ölçülmesi</vt:lpstr>
      <vt:lpstr>PowerPoint Sunusu</vt:lpstr>
      <vt:lpstr>PowerPoint Sunusu</vt:lpstr>
      <vt:lpstr>PowerPoint Sunusu</vt:lpstr>
      <vt:lpstr>Başarı Testleri</vt:lpstr>
      <vt:lpstr>PowerPoint Sunusu</vt:lpstr>
      <vt:lpstr>PowerPoint Sunusu</vt:lpstr>
      <vt:lpstr>PowerPoint Sunusu</vt:lpstr>
      <vt:lpstr>Olumlu-Olumsuz Yönler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11</dc:title>
  <dc:creator>Admin</dc:creator>
  <cp:lastModifiedBy>Admin</cp:lastModifiedBy>
  <cp:revision>2</cp:revision>
  <dcterms:created xsi:type="dcterms:W3CDTF">2017-02-13T12:45:58Z</dcterms:created>
  <dcterms:modified xsi:type="dcterms:W3CDTF">2017-02-13T12:48:15Z</dcterms:modified>
</cp:coreProperties>
</file>