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3" r:id="rId7"/>
    <p:sldId id="265" r:id="rId8"/>
    <p:sldId id="266" r:id="rId9"/>
    <p:sldId id="267" r:id="rId10"/>
    <p:sldId id="268" r:id="rId11"/>
    <p:sldId id="269" r:id="rId12"/>
    <p:sldId id="270" r:id="rId13"/>
    <p:sldId id="271" r:id="rId14"/>
    <p:sldId id="272" r:id="rId15"/>
    <p:sldId id="273" r:id="rId16"/>
    <p:sldId id="274" r:id="rId17"/>
    <p:sldId id="277" r:id="rId18"/>
    <p:sldId id="278" r:id="rId19"/>
    <p:sldId id="279" r:id="rId20"/>
    <p:sldId id="280" r:id="rId21"/>
    <p:sldId id="281" r:id="rId22"/>
    <p:sldId id="282" r:id="rId23"/>
    <p:sldId id="283" r:id="rId24"/>
    <p:sldId id="284" r:id="rId25"/>
    <p:sldId id="286" r:id="rId26"/>
    <p:sldId id="287" r:id="rId27"/>
    <p:sldId id="288" r:id="rId28"/>
    <p:sldId id="289" r:id="rId29"/>
    <p:sldId id="292" r:id="rId30"/>
    <p:sldId id="293" r:id="rId31"/>
    <p:sldId id="294" r:id="rId32"/>
    <p:sldId id="295" r:id="rId33"/>
    <p:sldId id="296" r:id="rId34"/>
    <p:sldId id="297" r:id="rId35"/>
    <p:sldId id="298" r:id="rId36"/>
    <p:sldId id="299" r:id="rId37"/>
    <p:sldId id="300" r:id="rId38"/>
    <p:sldId id="301" r:id="rId39"/>
    <p:sldId id="302" r:id="rId40"/>
    <p:sldId id="303" r:id="rId41"/>
    <p:sldId id="304" r:id="rId42"/>
    <p:sldId id="305" r:id="rId43"/>
    <p:sldId id="306" r:id="rId44"/>
    <p:sldId id="307" r:id="rId45"/>
    <p:sldId id="308" r:id="rId46"/>
    <p:sldId id="309" r:id="rId4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22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27.06.2019</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27.06.2019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27.06.2019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7813"/>
            <a:ext cx="8229600" cy="1139825"/>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457200" y="1600200"/>
            <a:ext cx="40386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a:xfrm>
            <a:off x="457200" y="6245225"/>
            <a:ext cx="2133600" cy="476250"/>
          </a:xfrm>
        </p:spPr>
        <p:txBody>
          <a:bodyPr/>
          <a:lstStyle>
            <a:lvl1pPr>
              <a:defRPr/>
            </a:lvl1pPr>
          </a:lstStyle>
          <a:p>
            <a:endParaRPr lang="tr-TR"/>
          </a:p>
        </p:txBody>
      </p:sp>
      <p:sp>
        <p:nvSpPr>
          <p:cNvPr id="6" name="5 Altbilgi Yer Tutucusu"/>
          <p:cNvSpPr>
            <a:spLocks noGrp="1"/>
          </p:cNvSpPr>
          <p:nvPr>
            <p:ph type="ftr" sz="quarter" idx="11"/>
          </p:nvPr>
        </p:nvSpPr>
        <p:spPr>
          <a:xfrm>
            <a:off x="3124200" y="6245225"/>
            <a:ext cx="2895600" cy="476250"/>
          </a:xfrm>
        </p:spPr>
        <p:txBody>
          <a:bodyPr/>
          <a:lstStyle>
            <a:lvl1pPr>
              <a:defRPr/>
            </a:lvl1pPr>
          </a:lstStyle>
          <a:p>
            <a:endParaRPr lang="tr-TR"/>
          </a:p>
        </p:txBody>
      </p:sp>
      <p:sp>
        <p:nvSpPr>
          <p:cNvPr id="7" name="6 Slayt Numarası Yer Tutucusu"/>
          <p:cNvSpPr>
            <a:spLocks noGrp="1"/>
          </p:cNvSpPr>
          <p:nvPr>
            <p:ph type="sldNum" sz="quarter" idx="12"/>
          </p:nvPr>
        </p:nvSpPr>
        <p:spPr>
          <a:xfrm>
            <a:off x="6553200" y="6245225"/>
            <a:ext cx="2133600" cy="476250"/>
          </a:xfrm>
        </p:spPr>
        <p:txBody>
          <a:bodyPr/>
          <a:lstStyle>
            <a:lvl1pPr>
              <a:defRPr/>
            </a:lvl1pPr>
          </a:lstStyle>
          <a:p>
            <a:fld id="{13FFC853-D948-43CB-A198-8D86B31E2E30}" type="slidenum">
              <a:rPr lang="tr-T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27.06.2019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27.06.2019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27.06.2019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27.06.2019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27.06.2019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27.06.2019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27.06.2019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27.06.2019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27.06.2019</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33400" y="1142984"/>
            <a:ext cx="7851648" cy="1643074"/>
          </a:xfrm>
        </p:spPr>
        <p:txBody>
          <a:bodyPr/>
          <a:lstStyle/>
          <a:p>
            <a:pPr algn="ctr"/>
            <a:r>
              <a:rPr lang="tr-TR" sz="7200" dirty="0" smtClean="0"/>
              <a:t>OSTEOPOROZ</a:t>
            </a:r>
            <a:endParaRPr lang="tr-TR" sz="7200" dirty="0"/>
          </a:p>
        </p:txBody>
      </p:sp>
      <p:sp>
        <p:nvSpPr>
          <p:cNvPr id="3" name="2 Alt Başlık"/>
          <p:cNvSpPr>
            <a:spLocks noGrp="1"/>
          </p:cNvSpPr>
          <p:nvPr>
            <p:ph type="subTitle" idx="1"/>
          </p:nvPr>
        </p:nvSpPr>
        <p:spPr>
          <a:xfrm>
            <a:off x="428596" y="3214686"/>
            <a:ext cx="7854696" cy="2428892"/>
          </a:xfrm>
        </p:spPr>
        <p:txBody>
          <a:bodyPr>
            <a:normAutofit/>
          </a:bodyPr>
          <a:lstStyle/>
          <a:p>
            <a:pPr algn="ctr"/>
            <a:endParaRPr lang="tr-TR" dirty="0" smtClean="0"/>
          </a:p>
          <a:p>
            <a:pPr algn="ctr"/>
            <a:endParaRPr lang="tr-TR"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body" idx="4294967295"/>
          </p:nvPr>
        </p:nvSpPr>
        <p:spPr>
          <a:xfrm>
            <a:off x="827088" y="1341438"/>
            <a:ext cx="7905750" cy="4425950"/>
          </a:xfrm>
        </p:spPr>
        <p:txBody>
          <a:bodyPr/>
          <a:lstStyle/>
          <a:p>
            <a:pPr marL="609600" indent="-609600">
              <a:buFontTx/>
              <a:buNone/>
            </a:pPr>
            <a:r>
              <a:rPr lang="tr-TR" dirty="0" smtClean="0"/>
              <a:t>       2</a:t>
            </a:r>
            <a:r>
              <a:rPr lang="tr-TR" dirty="0"/>
              <a:t>. İNORGANİK YAPI</a:t>
            </a:r>
          </a:p>
          <a:p>
            <a:pPr marL="990600" lvl="1" indent="-533400">
              <a:buClr>
                <a:schemeClr val="tx1"/>
              </a:buClr>
              <a:buFont typeface="Wingdings" pitchFamily="2" charset="2"/>
              <a:buChar char="Ø"/>
            </a:pPr>
            <a:endParaRPr lang="tr-TR" dirty="0" smtClean="0"/>
          </a:p>
          <a:p>
            <a:pPr marL="990600" lvl="1" indent="-533400">
              <a:buClr>
                <a:schemeClr val="tx1"/>
              </a:buClr>
              <a:buFont typeface="Wingdings" pitchFamily="2" charset="2"/>
              <a:buChar char="Ø"/>
            </a:pPr>
            <a:r>
              <a:rPr lang="tr-TR" dirty="0" smtClean="0"/>
              <a:t>%</a:t>
            </a:r>
            <a:r>
              <a:rPr lang="tr-TR" dirty="0"/>
              <a:t>67 içeriği kalsiyum, potasyum, magnezyum ve </a:t>
            </a:r>
            <a:r>
              <a:rPr lang="tr-TR" dirty="0" smtClean="0"/>
              <a:t>sodyumdur.</a:t>
            </a:r>
            <a:endParaRPr lang="tr-TR" dirty="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body" idx="4294967295"/>
          </p:nvPr>
        </p:nvSpPr>
        <p:spPr>
          <a:xfrm>
            <a:off x="900113" y="1628775"/>
            <a:ext cx="7329487" cy="4497388"/>
          </a:xfrm>
        </p:spPr>
        <p:txBody>
          <a:bodyPr/>
          <a:lstStyle/>
          <a:p>
            <a:pPr marL="609600" indent="-609600"/>
            <a:endParaRPr lang="tr-TR" b="1" dirty="0" smtClean="0"/>
          </a:p>
          <a:p>
            <a:pPr marL="609600" indent="-609600">
              <a:buNone/>
            </a:pPr>
            <a:r>
              <a:rPr lang="tr-TR" b="1" dirty="0" smtClean="0"/>
              <a:t>         KEMİĞİN </a:t>
            </a:r>
            <a:r>
              <a:rPr lang="tr-TR" b="1" dirty="0"/>
              <a:t>STRESE KARŞI ADAPTASYONU</a:t>
            </a:r>
          </a:p>
          <a:p>
            <a:pPr marL="990600" lvl="1" indent="-533400">
              <a:buFontTx/>
              <a:buNone/>
            </a:pPr>
            <a:endParaRPr lang="tr-TR" b="1" dirty="0" smtClean="0"/>
          </a:p>
          <a:p>
            <a:pPr marL="990600" lvl="1" indent="-533400">
              <a:buFontTx/>
              <a:buNone/>
            </a:pPr>
            <a:r>
              <a:rPr lang="tr-TR" b="1" dirty="0" smtClean="0"/>
              <a:t>1</a:t>
            </a:r>
            <a:r>
              <a:rPr lang="tr-TR" b="1" dirty="0"/>
              <a:t>. Adaptasyon Kanunu:</a:t>
            </a:r>
          </a:p>
          <a:p>
            <a:pPr marL="1371600" lvl="2" indent="-457200">
              <a:buFontTx/>
              <a:buChar char="–"/>
            </a:pPr>
            <a:r>
              <a:rPr lang="tr-TR" dirty="0"/>
              <a:t>Tüm biyolojik canlı ve kemikler için geçerlidir.</a:t>
            </a:r>
          </a:p>
          <a:p>
            <a:pPr marL="1371600" lvl="2" indent="-457200">
              <a:buFontTx/>
              <a:buChar char="–"/>
            </a:pPr>
            <a:endParaRPr lang="tr-TR" dirty="0" smtClean="0"/>
          </a:p>
          <a:p>
            <a:pPr marL="1371600" lvl="2" indent="-457200">
              <a:buFontTx/>
              <a:buChar char="–"/>
            </a:pPr>
            <a:r>
              <a:rPr lang="tr-TR" dirty="0" smtClean="0"/>
              <a:t>Kemik </a:t>
            </a:r>
            <a:r>
              <a:rPr lang="tr-TR" dirty="0" err="1"/>
              <a:t>intermittant</a:t>
            </a:r>
            <a:r>
              <a:rPr lang="tr-TR" dirty="0"/>
              <a:t> bası altında kalırsa </a:t>
            </a:r>
            <a:r>
              <a:rPr lang="tr-TR" dirty="0" err="1"/>
              <a:t>hipertrofiye</a:t>
            </a:r>
            <a:r>
              <a:rPr lang="tr-TR" dirty="0"/>
              <a:t> uğrar.</a:t>
            </a:r>
          </a:p>
          <a:p>
            <a:pPr marL="1371600" lvl="2" indent="-457200">
              <a:buFontTx/>
              <a:buChar char="–"/>
            </a:pPr>
            <a:endParaRPr lang="tr-TR" dirty="0" smtClean="0"/>
          </a:p>
          <a:p>
            <a:pPr marL="1371600" lvl="2" indent="-457200">
              <a:buFontTx/>
              <a:buChar char="–"/>
            </a:pPr>
            <a:r>
              <a:rPr lang="tr-TR" dirty="0" smtClean="0"/>
              <a:t>Statik </a:t>
            </a:r>
            <a:r>
              <a:rPr lang="tr-TR" dirty="0"/>
              <a:t>bası altında kalırsa </a:t>
            </a:r>
            <a:r>
              <a:rPr lang="tr-TR" dirty="0" err="1"/>
              <a:t>atrofiye</a:t>
            </a:r>
            <a:r>
              <a:rPr lang="tr-TR" dirty="0"/>
              <a:t> uğrar.</a:t>
            </a:r>
          </a:p>
          <a:p>
            <a:pPr marL="1371600" lvl="2" indent="-457200">
              <a:buFontTx/>
              <a:buNone/>
            </a:pPr>
            <a:endParaRPr lang="tr-TR" dirty="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body" idx="1"/>
          </p:nvPr>
        </p:nvSpPr>
        <p:spPr>
          <a:xfrm>
            <a:off x="0" y="428604"/>
            <a:ext cx="9144000" cy="5786478"/>
          </a:xfrm>
        </p:spPr>
        <p:txBody>
          <a:bodyPr>
            <a:normAutofit fontScale="92500" lnSpcReduction="10000"/>
          </a:bodyPr>
          <a:lstStyle/>
          <a:p>
            <a:pPr>
              <a:buFont typeface="Wingdings" pitchFamily="2" charset="2"/>
              <a:buNone/>
            </a:pPr>
            <a:endParaRPr lang="tr-TR" dirty="0"/>
          </a:p>
          <a:p>
            <a:pPr>
              <a:buFont typeface="Wingdings" pitchFamily="2" charset="2"/>
              <a:buNone/>
            </a:pPr>
            <a:r>
              <a:rPr lang="tr-TR" b="1" dirty="0"/>
              <a:t>   </a:t>
            </a:r>
            <a:endParaRPr lang="tr-TR" b="1" dirty="0" smtClean="0"/>
          </a:p>
          <a:p>
            <a:pPr>
              <a:buFont typeface="Wingdings" pitchFamily="2" charset="2"/>
              <a:buNone/>
            </a:pPr>
            <a:r>
              <a:rPr lang="tr-TR" sz="2500" b="1" dirty="0" smtClean="0"/>
              <a:t>        2</a:t>
            </a:r>
            <a:r>
              <a:rPr lang="tr-TR" sz="2500" b="1" dirty="0"/>
              <a:t>. </a:t>
            </a:r>
            <a:r>
              <a:rPr lang="tr-TR" sz="2500" b="1" dirty="0" err="1"/>
              <a:t>Elastisite</a:t>
            </a:r>
            <a:r>
              <a:rPr lang="tr-TR" sz="2500" dirty="0"/>
              <a:t>:</a:t>
            </a:r>
          </a:p>
          <a:p>
            <a:pPr lvl="1"/>
            <a:r>
              <a:rPr lang="tr-TR" sz="2500" dirty="0"/>
              <a:t>Tüm canlı varlıklar için geçerlidir</a:t>
            </a:r>
            <a:r>
              <a:rPr lang="tr-TR" sz="2500" dirty="0" smtClean="0"/>
              <a:t>.</a:t>
            </a:r>
          </a:p>
          <a:p>
            <a:pPr lvl="1"/>
            <a:endParaRPr lang="tr-TR" sz="2500" dirty="0"/>
          </a:p>
          <a:p>
            <a:pPr lvl="1"/>
            <a:r>
              <a:rPr lang="tr-TR" sz="2500" dirty="0"/>
              <a:t>Cisim üzerine binen bir yükle deforme oluyor ve yük kalktığı zaman tekrar eski halini alıyorsa o cismin </a:t>
            </a:r>
            <a:r>
              <a:rPr lang="tr-TR" sz="2500" dirty="0" err="1"/>
              <a:t>elastisite</a:t>
            </a:r>
            <a:r>
              <a:rPr lang="tr-TR" sz="2500" dirty="0"/>
              <a:t> özelliği vardır.</a:t>
            </a:r>
          </a:p>
          <a:p>
            <a:pPr lvl="1"/>
            <a:endParaRPr lang="tr-TR" sz="2500" dirty="0" smtClean="0"/>
          </a:p>
          <a:p>
            <a:pPr lvl="1"/>
            <a:r>
              <a:rPr lang="tr-TR" sz="2500" dirty="0" smtClean="0"/>
              <a:t>Kemiğin </a:t>
            </a:r>
            <a:r>
              <a:rPr lang="tr-TR" sz="2500" dirty="0"/>
              <a:t>birim yüzeyine binen stres </a:t>
            </a:r>
            <a:r>
              <a:rPr lang="tr-TR" sz="2500" dirty="0" err="1"/>
              <a:t>elastisite</a:t>
            </a:r>
            <a:r>
              <a:rPr lang="tr-TR" sz="2500" dirty="0"/>
              <a:t> katsayısını aşarsa kemik şeklini değiştirmek zorunda kalır ve kırılır. Zamanla </a:t>
            </a:r>
            <a:r>
              <a:rPr lang="tr-TR" sz="2500" dirty="0" err="1"/>
              <a:t>elastisite</a:t>
            </a:r>
            <a:r>
              <a:rPr lang="tr-TR" sz="2500" dirty="0"/>
              <a:t> katsayısı azalır.</a:t>
            </a:r>
          </a:p>
          <a:p>
            <a:pPr lvl="1"/>
            <a:endParaRPr lang="tr-TR" sz="2500" dirty="0" smtClean="0"/>
          </a:p>
          <a:p>
            <a:pPr lvl="1"/>
            <a:r>
              <a:rPr lang="tr-TR" sz="2500" dirty="0" err="1" smtClean="0"/>
              <a:t>Elastisiteye</a:t>
            </a:r>
            <a:r>
              <a:rPr lang="tr-TR" sz="2500" dirty="0" smtClean="0"/>
              <a:t> </a:t>
            </a:r>
            <a:r>
              <a:rPr lang="tr-TR" sz="2500" dirty="0"/>
              <a:t>sahip olan tam ve yarı elastik cisimlerde bulunan esneme ve </a:t>
            </a:r>
            <a:r>
              <a:rPr lang="tr-TR" sz="2500" dirty="0" err="1"/>
              <a:t>elastisite</a:t>
            </a:r>
            <a:r>
              <a:rPr lang="tr-TR" sz="2500" dirty="0"/>
              <a:t> katsayısına </a:t>
            </a:r>
            <a:r>
              <a:rPr lang="tr-TR" sz="2500" dirty="0" err="1"/>
              <a:t>Young</a:t>
            </a:r>
            <a:r>
              <a:rPr lang="tr-TR" sz="2500" dirty="0"/>
              <a:t> Modülü denir. Her cismin bir </a:t>
            </a:r>
            <a:r>
              <a:rPr lang="tr-TR" sz="2500" dirty="0" err="1"/>
              <a:t>young</a:t>
            </a:r>
            <a:r>
              <a:rPr lang="tr-TR" sz="2500" dirty="0"/>
              <a:t> modülü vardır.</a:t>
            </a:r>
          </a:p>
          <a:p>
            <a:pPr lvl="1">
              <a:buNone/>
            </a:pPr>
            <a:endParaRPr lang="tr-TR" sz="2500" dirty="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body" idx="4294967295"/>
          </p:nvPr>
        </p:nvSpPr>
        <p:spPr>
          <a:xfrm>
            <a:off x="539750" y="1628775"/>
            <a:ext cx="7689850" cy="4497388"/>
          </a:xfrm>
        </p:spPr>
        <p:txBody>
          <a:bodyPr/>
          <a:lstStyle/>
          <a:p>
            <a:pPr>
              <a:buFont typeface="Wingdings" pitchFamily="2" charset="2"/>
              <a:buNone/>
            </a:pPr>
            <a:endParaRPr lang="tr-TR" sz="2400"/>
          </a:p>
          <a:p>
            <a:pPr>
              <a:buFont typeface="Wingdings" pitchFamily="2" charset="2"/>
              <a:buNone/>
            </a:pPr>
            <a:r>
              <a:rPr lang="tr-TR" sz="2800" b="1"/>
              <a:t>   3. Hooke Kanunu:</a:t>
            </a:r>
          </a:p>
          <a:p>
            <a:pPr>
              <a:buFont typeface="Wingdings" pitchFamily="2" charset="2"/>
              <a:buNone/>
            </a:pPr>
            <a:endParaRPr lang="tr-TR" sz="2800" b="1"/>
          </a:p>
          <a:p>
            <a:pPr>
              <a:buFont typeface="Wingdings" pitchFamily="2" charset="2"/>
              <a:buNone/>
            </a:pPr>
            <a:r>
              <a:rPr lang="tr-TR" sz="2800"/>
              <a:t>		Bir cisme bir birimlik bir kuvvet uygulandığında cismin boyunda 1 birimlik uzama meydana gelir. Kemik dokusundaki bu özelliğe Hooke Kanunu denir.</a:t>
            </a:r>
          </a:p>
          <a:p>
            <a:pPr>
              <a:buFont typeface="Wingdings" pitchFamily="2" charset="2"/>
              <a:buNone/>
            </a:pPr>
            <a:endParaRPr lang="tr-TR" sz="280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body" idx="4294967295"/>
          </p:nvPr>
        </p:nvSpPr>
        <p:spPr>
          <a:xfrm>
            <a:off x="468313" y="1700213"/>
            <a:ext cx="7761287" cy="4425950"/>
          </a:xfrm>
        </p:spPr>
        <p:txBody>
          <a:bodyPr/>
          <a:lstStyle/>
          <a:p>
            <a:pPr>
              <a:buFont typeface="Wingdings" pitchFamily="2" charset="2"/>
              <a:buNone/>
            </a:pPr>
            <a:endParaRPr lang="tr-TR" sz="2800"/>
          </a:p>
          <a:p>
            <a:pPr>
              <a:buFont typeface="Wingdings" pitchFamily="2" charset="2"/>
              <a:buNone/>
            </a:pPr>
            <a:r>
              <a:rPr lang="tr-TR" sz="2800"/>
              <a:t>  4. </a:t>
            </a:r>
            <a:r>
              <a:rPr lang="tr-TR" sz="2800" b="1"/>
              <a:t>Unit Resistans:</a:t>
            </a:r>
          </a:p>
          <a:p>
            <a:pPr>
              <a:buFont typeface="Wingdings" pitchFamily="2" charset="2"/>
              <a:buNone/>
            </a:pPr>
            <a:endParaRPr lang="tr-TR" sz="2800" b="1"/>
          </a:p>
          <a:p>
            <a:pPr>
              <a:buFont typeface="Wingdings" pitchFamily="2" charset="2"/>
              <a:buNone/>
            </a:pPr>
            <a:r>
              <a:rPr lang="tr-TR" sz="2800"/>
              <a:t>		Kemik dokusunun enine kesit yüzeyine bir kuvvet uygulandığında kemik bu kuvvetle kırılmadan şeklini değiştiriyorsa ve kuvvet ortadan kalktıktan sonra doku tarafından karşılanan kuvvet miktarı kemiğin unit resistansıdır.</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algn="ctr"/>
            <a:r>
              <a:rPr lang="tr-TR" b="1" dirty="0"/>
              <a:t>Tanım</a:t>
            </a:r>
            <a:r>
              <a:rPr lang="tr-TR" dirty="0"/>
              <a:t> </a:t>
            </a:r>
          </a:p>
        </p:txBody>
      </p:sp>
      <p:sp>
        <p:nvSpPr>
          <p:cNvPr id="37891" name="Rectangle 3"/>
          <p:cNvSpPr>
            <a:spLocks noGrp="1" noChangeArrowheads="1"/>
          </p:cNvSpPr>
          <p:nvPr>
            <p:ph type="body" idx="1"/>
          </p:nvPr>
        </p:nvSpPr>
        <p:spPr>
          <a:xfrm>
            <a:off x="323850" y="1700213"/>
            <a:ext cx="8820150" cy="4733925"/>
          </a:xfrm>
        </p:spPr>
        <p:txBody>
          <a:bodyPr/>
          <a:lstStyle/>
          <a:p>
            <a:pPr>
              <a:lnSpc>
                <a:spcPct val="90000"/>
              </a:lnSpc>
            </a:pPr>
            <a:endParaRPr lang="tr-TR" dirty="0" smtClean="0"/>
          </a:p>
          <a:p>
            <a:pPr>
              <a:lnSpc>
                <a:spcPct val="90000"/>
              </a:lnSpc>
            </a:pPr>
            <a:r>
              <a:rPr lang="tr-TR" dirty="0" err="1" smtClean="0"/>
              <a:t>WHO’ya</a:t>
            </a:r>
            <a:r>
              <a:rPr lang="tr-TR" dirty="0" smtClean="0"/>
              <a:t> </a:t>
            </a:r>
            <a:r>
              <a:rPr lang="tr-TR" dirty="0"/>
              <a:t>göre osteoporoz; kemik miktarının, genç erişkinlerinkinden 2,5 SD veya daha fazla azalmasıdır. </a:t>
            </a:r>
          </a:p>
          <a:p>
            <a:pPr>
              <a:lnSpc>
                <a:spcPct val="90000"/>
              </a:lnSpc>
            </a:pPr>
            <a:endParaRPr lang="tr-TR" dirty="0" smtClean="0"/>
          </a:p>
          <a:p>
            <a:pPr>
              <a:lnSpc>
                <a:spcPct val="90000"/>
              </a:lnSpc>
            </a:pPr>
            <a:r>
              <a:rPr lang="tr-TR" b="1" dirty="0" smtClean="0"/>
              <a:t>Osteoporoz</a:t>
            </a:r>
            <a:r>
              <a:rPr lang="tr-TR" b="1" dirty="0"/>
              <a:t>, düşük kemik kütlesi ve kemik dokusunun </a:t>
            </a:r>
            <a:r>
              <a:rPr lang="tr-TR" b="1" dirty="0" err="1"/>
              <a:t>mikromimari</a:t>
            </a:r>
            <a:r>
              <a:rPr lang="tr-TR" b="1" dirty="0"/>
              <a:t> yapısının bozulması sonucu kemik kırılganlığında ve kırığa yatkınlıkta artış ile karakterize olan kronik, </a:t>
            </a:r>
            <a:r>
              <a:rPr lang="tr-TR" b="1" dirty="0" err="1"/>
              <a:t>dejeneratif</a:t>
            </a:r>
            <a:r>
              <a:rPr lang="tr-TR" b="1" dirty="0"/>
              <a:t> sistemik bir iskelet hastalığıdır.</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body" idx="4294967295"/>
          </p:nvPr>
        </p:nvSpPr>
        <p:spPr>
          <a:xfrm>
            <a:off x="468313" y="620713"/>
            <a:ext cx="8229600" cy="2376487"/>
          </a:xfrm>
        </p:spPr>
        <p:txBody>
          <a:bodyPr>
            <a:normAutofit lnSpcReduction="10000"/>
          </a:bodyPr>
          <a:lstStyle/>
          <a:p>
            <a:pPr lvl="1"/>
            <a:r>
              <a:rPr lang="tr-TR" sz="2400" dirty="0" smtClean="0"/>
              <a:t>HİSTOLOJİK </a:t>
            </a:r>
            <a:r>
              <a:rPr lang="tr-TR" sz="2400" dirty="0"/>
              <a:t>AÇIDAN:</a:t>
            </a:r>
            <a:r>
              <a:rPr lang="tr-TR" sz="2400" dirty="0" err="1"/>
              <a:t>Trabekül</a:t>
            </a:r>
            <a:r>
              <a:rPr lang="tr-TR" sz="2400" dirty="0"/>
              <a:t> sayısının azalmasına bağlı gözeneklilik artmıştır.</a:t>
            </a:r>
          </a:p>
          <a:p>
            <a:pPr lvl="1"/>
            <a:endParaRPr lang="tr-TR" sz="2400" dirty="0" smtClean="0"/>
          </a:p>
          <a:p>
            <a:pPr lvl="1"/>
            <a:r>
              <a:rPr lang="tr-TR" sz="2400" dirty="0" smtClean="0"/>
              <a:t>ANATOMİK </a:t>
            </a:r>
            <a:r>
              <a:rPr lang="tr-TR" sz="2400" dirty="0"/>
              <a:t>AÇIDAN:Korteks incelmiştir.</a:t>
            </a:r>
          </a:p>
          <a:p>
            <a:pPr lvl="1"/>
            <a:endParaRPr lang="tr-TR" sz="2400" dirty="0" smtClean="0"/>
          </a:p>
          <a:p>
            <a:pPr lvl="1"/>
            <a:r>
              <a:rPr lang="tr-TR" sz="2400" dirty="0" smtClean="0"/>
              <a:t>MEKANİK </a:t>
            </a:r>
            <a:r>
              <a:rPr lang="tr-TR" sz="2400" dirty="0"/>
              <a:t>AÇIDAN:Kemiğin dayanıklılığı azalmıştır.</a:t>
            </a:r>
          </a:p>
        </p:txBody>
      </p:sp>
      <p:sp>
        <p:nvSpPr>
          <p:cNvPr id="38917" name="Text Box 5"/>
          <p:cNvSpPr txBox="1">
            <a:spLocks noChangeArrowheads="1"/>
          </p:cNvSpPr>
          <p:nvPr/>
        </p:nvSpPr>
        <p:spPr bwMode="auto">
          <a:xfrm>
            <a:off x="900113" y="5876925"/>
            <a:ext cx="6872287" cy="519113"/>
          </a:xfrm>
          <a:prstGeom prst="rect">
            <a:avLst/>
          </a:prstGeom>
          <a:noFill/>
          <a:ln w="9525">
            <a:noFill/>
            <a:miter lim="800000"/>
            <a:headEnd/>
            <a:tailEnd/>
          </a:ln>
          <a:effectLst/>
        </p:spPr>
        <p:txBody>
          <a:bodyPr>
            <a:spAutoFit/>
          </a:bodyPr>
          <a:lstStyle/>
          <a:p>
            <a:pPr eaLnBrk="0" hangingPunct="0">
              <a:tabLst>
                <a:tab pos="736600" algn="ctr"/>
                <a:tab pos="5135563" algn="ctr"/>
              </a:tabLst>
            </a:pPr>
            <a:r>
              <a:rPr lang="en-US" sz="2800"/>
              <a:t>Normal </a:t>
            </a:r>
            <a:r>
              <a:rPr lang="tr-TR" sz="2800"/>
              <a:t>Kemik</a:t>
            </a:r>
            <a:r>
              <a:rPr lang="en-US" sz="2800"/>
              <a:t>	      Osteoporo</a:t>
            </a:r>
            <a:r>
              <a:rPr lang="tr-TR" sz="2800"/>
              <a:t>z</a:t>
            </a:r>
            <a:endParaRPr lang="en-US" sz="280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body" idx="4294967295"/>
          </p:nvPr>
        </p:nvSpPr>
        <p:spPr>
          <a:xfrm>
            <a:off x="323850" y="765175"/>
            <a:ext cx="7905750" cy="5543550"/>
          </a:xfrm>
        </p:spPr>
        <p:txBody>
          <a:bodyPr>
            <a:normAutofit lnSpcReduction="10000"/>
          </a:bodyPr>
          <a:lstStyle/>
          <a:p>
            <a:pPr>
              <a:buFont typeface="Wingdings" pitchFamily="2" charset="2"/>
              <a:buNone/>
            </a:pPr>
            <a:r>
              <a:rPr lang="tr-TR" sz="2800" dirty="0"/>
              <a:t>    </a:t>
            </a:r>
            <a:r>
              <a:rPr lang="tr-TR" sz="2800" b="1" dirty="0" smtClean="0"/>
              <a:t>   İNVOLUSYONEL OSTEOPOROZ</a:t>
            </a:r>
            <a:endParaRPr lang="tr-TR" sz="2800" b="1" dirty="0"/>
          </a:p>
          <a:p>
            <a:pPr>
              <a:buFont typeface="Wingdings" pitchFamily="2" charset="2"/>
              <a:buNone/>
            </a:pPr>
            <a:r>
              <a:rPr lang="tr-TR" sz="2800" dirty="0"/>
              <a:t>		En sık görülen şekil olup, orta yaşta başlayarak yaşla birlikte artar. </a:t>
            </a:r>
            <a:endParaRPr lang="tr-TR" sz="2800" dirty="0" smtClean="0"/>
          </a:p>
          <a:p>
            <a:pPr>
              <a:buFont typeface="Wingdings" pitchFamily="2" charset="2"/>
              <a:buNone/>
            </a:pPr>
            <a:endParaRPr lang="tr-TR" sz="2800" dirty="0"/>
          </a:p>
          <a:p>
            <a:pPr lvl="1"/>
            <a:r>
              <a:rPr lang="tr-TR" sz="2400" dirty="0"/>
              <a:t>TİP I ( POSTMENOPOZAL):</a:t>
            </a:r>
          </a:p>
          <a:p>
            <a:pPr lvl="2"/>
            <a:r>
              <a:rPr lang="tr-TR" sz="2000" dirty="0"/>
              <a:t>Menopozdan sonraki 15-20 yıl içerisinde kadınların yaklaşık %20’sinde saptanır. Önemli klinik belirtisi </a:t>
            </a:r>
            <a:r>
              <a:rPr lang="tr-TR" sz="2000" dirty="0" err="1"/>
              <a:t>vertebra</a:t>
            </a:r>
            <a:r>
              <a:rPr lang="tr-TR" sz="2000" dirty="0"/>
              <a:t> ve </a:t>
            </a:r>
            <a:r>
              <a:rPr lang="tr-TR" sz="2000" dirty="0" err="1"/>
              <a:t>colles</a:t>
            </a:r>
            <a:r>
              <a:rPr lang="tr-TR" sz="2000" dirty="0"/>
              <a:t> kırığıdır. </a:t>
            </a:r>
            <a:r>
              <a:rPr lang="tr-TR" sz="2000" dirty="0" err="1"/>
              <a:t>Kortikal</a:t>
            </a:r>
            <a:r>
              <a:rPr lang="tr-TR" sz="2000" dirty="0"/>
              <a:t> kemik kayıp hızı, normalin hafifçe üzerinde iken, </a:t>
            </a:r>
            <a:r>
              <a:rPr lang="tr-TR" sz="2000" dirty="0" err="1"/>
              <a:t>trabeküler</a:t>
            </a:r>
            <a:r>
              <a:rPr lang="tr-TR" sz="2000" dirty="0"/>
              <a:t> kemik kayıp hızı 3 kat artmıştır.</a:t>
            </a:r>
          </a:p>
          <a:p>
            <a:pPr lvl="1"/>
            <a:endParaRPr lang="tr-TR" sz="2400" dirty="0" smtClean="0"/>
          </a:p>
          <a:p>
            <a:pPr lvl="1"/>
            <a:r>
              <a:rPr lang="tr-TR" sz="2400" dirty="0" smtClean="0"/>
              <a:t>TİP </a:t>
            </a:r>
            <a:r>
              <a:rPr lang="tr-TR" sz="2400" dirty="0"/>
              <a:t>II (SENİL OSTEOPOROZ):</a:t>
            </a:r>
          </a:p>
          <a:p>
            <a:pPr lvl="2"/>
            <a:r>
              <a:rPr lang="tr-TR" sz="2000" dirty="0"/>
              <a:t>70 YAŞ ÜSTÜNDEKİ KADIN VE ERKEKLERDE GÖRÜLÜR ve kadın erkek oranı 2’dir. Önemli belirtisi </a:t>
            </a:r>
            <a:r>
              <a:rPr lang="tr-TR" sz="2000" dirty="0" err="1"/>
              <a:t>vertebra</a:t>
            </a:r>
            <a:r>
              <a:rPr lang="tr-TR" sz="2000" dirty="0"/>
              <a:t> ve kalça kırıklarıdır. Ayrıca </a:t>
            </a:r>
            <a:r>
              <a:rPr lang="tr-TR" sz="2000" dirty="0" err="1"/>
              <a:t>proksimal</a:t>
            </a:r>
            <a:r>
              <a:rPr lang="tr-TR" sz="2000" dirty="0"/>
              <a:t> </a:t>
            </a:r>
            <a:r>
              <a:rPr lang="tr-TR" sz="2000" dirty="0" err="1"/>
              <a:t>humerus</a:t>
            </a:r>
            <a:r>
              <a:rPr lang="tr-TR" sz="2000" dirty="0"/>
              <a:t>, </a:t>
            </a:r>
            <a:r>
              <a:rPr lang="tr-TR" sz="2000" dirty="0" err="1"/>
              <a:t>proksimal</a:t>
            </a:r>
            <a:r>
              <a:rPr lang="tr-TR" sz="2000" dirty="0"/>
              <a:t> </a:t>
            </a:r>
            <a:r>
              <a:rPr lang="tr-TR" sz="2000" dirty="0" err="1"/>
              <a:t>tibia</a:t>
            </a:r>
            <a:r>
              <a:rPr lang="tr-TR" sz="2000" dirty="0"/>
              <a:t> ve </a:t>
            </a:r>
            <a:r>
              <a:rPr lang="tr-TR" sz="2000" dirty="0" err="1"/>
              <a:t>pelvis</a:t>
            </a:r>
            <a:r>
              <a:rPr lang="tr-TR" sz="2000" dirty="0"/>
              <a:t> kırıklarına da rastlanır. </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algn="ctr"/>
            <a:r>
              <a:rPr lang="tr-TR" b="1" dirty="0"/>
              <a:t>SEKONDER OSTEOPOROZ</a:t>
            </a:r>
          </a:p>
        </p:txBody>
      </p:sp>
      <p:sp>
        <p:nvSpPr>
          <p:cNvPr id="50179" name="Rectangle 3"/>
          <p:cNvSpPr>
            <a:spLocks noGrp="1" noChangeArrowheads="1"/>
          </p:cNvSpPr>
          <p:nvPr>
            <p:ph type="body" idx="1"/>
          </p:nvPr>
        </p:nvSpPr>
        <p:spPr/>
        <p:txBody>
          <a:bodyPr>
            <a:normAutofit lnSpcReduction="10000"/>
          </a:bodyPr>
          <a:lstStyle/>
          <a:p>
            <a:pPr>
              <a:buFont typeface="Wingdings" pitchFamily="2" charset="2"/>
              <a:buNone/>
            </a:pPr>
            <a:endParaRPr lang="tr-TR"/>
          </a:p>
          <a:p>
            <a:pPr lvl="1">
              <a:buFont typeface="Wingdings" pitchFamily="2" charset="2"/>
              <a:buNone/>
            </a:pPr>
            <a:r>
              <a:rPr lang="tr-TR"/>
              <a:t>	Çeşitli hastalıklara bağlı olarak gelişir;</a:t>
            </a:r>
          </a:p>
          <a:p>
            <a:pPr lvl="1"/>
            <a:r>
              <a:rPr lang="tr-TR"/>
              <a:t>Endokrin hastalıklar</a:t>
            </a:r>
          </a:p>
          <a:p>
            <a:pPr lvl="1"/>
            <a:r>
              <a:rPr lang="tr-TR"/>
              <a:t>Gastrointestinal hastalıklar</a:t>
            </a:r>
          </a:p>
          <a:p>
            <a:pPr lvl="1"/>
            <a:r>
              <a:rPr lang="tr-TR"/>
              <a:t>Diyetle ilgili</a:t>
            </a:r>
          </a:p>
          <a:p>
            <a:pPr lvl="1"/>
            <a:r>
              <a:rPr lang="tr-TR"/>
              <a:t>Bağ dokusu hastalıkları</a:t>
            </a:r>
          </a:p>
          <a:p>
            <a:pPr lvl="1"/>
            <a:r>
              <a:rPr lang="tr-TR"/>
              <a:t>İmmobilizasyon</a:t>
            </a:r>
          </a:p>
          <a:p>
            <a:pPr lvl="1"/>
            <a:r>
              <a:rPr lang="tr-TR"/>
              <a:t>Malign hastalıklar</a:t>
            </a:r>
          </a:p>
          <a:p>
            <a:pPr lvl="1"/>
            <a:r>
              <a:rPr lang="tr-TR"/>
              <a:t>İlaç kullanımı</a:t>
            </a:r>
          </a:p>
          <a:p>
            <a:pPr lvl="1"/>
            <a:r>
              <a:rPr lang="tr-TR"/>
              <a:t>Diğer nedenler ( KOAH, alkolizm...)</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algn="ctr"/>
            <a:r>
              <a:rPr lang="tr-TR" b="1" dirty="0"/>
              <a:t>ERKEK OSTEOPOROZU</a:t>
            </a:r>
          </a:p>
        </p:txBody>
      </p:sp>
      <p:sp>
        <p:nvSpPr>
          <p:cNvPr id="51203" name="Rectangle 3"/>
          <p:cNvSpPr>
            <a:spLocks noGrp="1" noChangeArrowheads="1"/>
          </p:cNvSpPr>
          <p:nvPr>
            <p:ph type="body" idx="1"/>
          </p:nvPr>
        </p:nvSpPr>
        <p:spPr>
          <a:xfrm>
            <a:off x="500034" y="1714489"/>
            <a:ext cx="8215370" cy="4214842"/>
          </a:xfrm>
        </p:spPr>
        <p:txBody>
          <a:bodyPr/>
          <a:lstStyle/>
          <a:p>
            <a:pPr marL="609600" indent="-609600" algn="ctr">
              <a:buFont typeface="Wingdings" pitchFamily="2" charset="2"/>
              <a:buNone/>
            </a:pPr>
            <a:endParaRPr lang="tr-TR" dirty="0"/>
          </a:p>
          <a:p>
            <a:pPr marL="609600" indent="-609600"/>
            <a:r>
              <a:rPr lang="tr-TR" dirty="0" smtClean="0"/>
              <a:t>Erkeklerde </a:t>
            </a:r>
            <a:r>
              <a:rPr lang="tr-TR" dirty="0"/>
              <a:t>osteoporoz sıklıkla bazı hastalıklara ve bazı ilaçların uzun süre yüksek doza kullanımına bağlı olarak gelişmektedir. Yaşlanmaya bağlı olarak cinsiyet hormonu, büyüme hormonu vb. hormonların azalması, kemik yapımında azalmaya, kemik yıkımında ise artmaya neden olmakta ve zayıflayıp direncini yitiren kemikler hafif bir zorlanma ile kırılabilmektedir. </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algn="ctr"/>
            <a:r>
              <a:rPr lang="tr-TR" dirty="0"/>
              <a:t>KEMİĞİN YAPISI</a:t>
            </a:r>
          </a:p>
        </p:txBody>
      </p:sp>
      <p:sp>
        <p:nvSpPr>
          <p:cNvPr id="12291" name="Rectangle 3"/>
          <p:cNvSpPr>
            <a:spLocks noGrp="1" noChangeArrowheads="1"/>
          </p:cNvSpPr>
          <p:nvPr>
            <p:ph type="body" idx="1"/>
          </p:nvPr>
        </p:nvSpPr>
        <p:spPr/>
        <p:txBody>
          <a:bodyPr/>
          <a:lstStyle/>
          <a:p>
            <a:r>
              <a:rPr lang="tr-TR" dirty="0"/>
              <a:t>Kemik, özel bir bağ dokusudur</a:t>
            </a:r>
            <a:r>
              <a:rPr lang="tr-TR" dirty="0" smtClean="0"/>
              <a:t>.</a:t>
            </a:r>
          </a:p>
          <a:p>
            <a:endParaRPr lang="tr-TR" dirty="0"/>
          </a:p>
          <a:p>
            <a:r>
              <a:rPr lang="tr-TR" dirty="0"/>
              <a:t>Kemik </a:t>
            </a:r>
            <a:r>
              <a:rPr lang="tr-TR" dirty="0" err="1"/>
              <a:t>matriksi</a:t>
            </a:r>
            <a:r>
              <a:rPr lang="tr-TR" dirty="0"/>
              <a:t> denilen hücreler arası madde </a:t>
            </a:r>
            <a:r>
              <a:rPr lang="tr-TR" dirty="0" err="1"/>
              <a:t>kalsifiye</a:t>
            </a:r>
            <a:r>
              <a:rPr lang="tr-TR" dirty="0"/>
              <a:t> olmuştur.</a:t>
            </a:r>
          </a:p>
          <a:p>
            <a:endParaRPr lang="tr-TR" dirty="0" smtClean="0"/>
          </a:p>
          <a:p>
            <a:r>
              <a:rPr lang="tr-TR" dirty="0" smtClean="0"/>
              <a:t>3 </a:t>
            </a:r>
            <a:r>
              <a:rPr lang="tr-TR" dirty="0"/>
              <a:t>hücre tipi vardır;</a:t>
            </a:r>
          </a:p>
          <a:p>
            <a:pPr lvl="1"/>
            <a:r>
              <a:rPr lang="tr-TR" dirty="0" err="1"/>
              <a:t>Osteosit</a:t>
            </a:r>
            <a:endParaRPr lang="tr-TR" dirty="0"/>
          </a:p>
          <a:p>
            <a:pPr lvl="1"/>
            <a:r>
              <a:rPr lang="tr-TR" dirty="0" err="1"/>
              <a:t>Osteoblast</a:t>
            </a:r>
            <a:endParaRPr lang="tr-TR" dirty="0"/>
          </a:p>
          <a:p>
            <a:pPr lvl="1"/>
            <a:r>
              <a:rPr lang="tr-TR" dirty="0" err="1"/>
              <a:t>Osteoklast</a:t>
            </a:r>
            <a:endParaRPr lang="tr-TR"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body" idx="1"/>
          </p:nvPr>
        </p:nvSpPr>
        <p:spPr>
          <a:xfrm>
            <a:off x="0" y="0"/>
            <a:ext cx="9144000" cy="6858000"/>
          </a:xfrm>
        </p:spPr>
        <p:txBody>
          <a:bodyPr/>
          <a:lstStyle/>
          <a:p>
            <a:pPr>
              <a:buFont typeface="Wingdings" pitchFamily="2" charset="2"/>
              <a:buNone/>
            </a:pPr>
            <a:endParaRPr lang="tr-TR" dirty="0"/>
          </a:p>
          <a:p>
            <a:pPr>
              <a:buFont typeface="Wingdings" pitchFamily="2" charset="2"/>
              <a:buNone/>
            </a:pPr>
            <a:r>
              <a:rPr lang="tr-TR" dirty="0"/>
              <a:t>		</a:t>
            </a:r>
            <a:endParaRPr lang="tr-TR" dirty="0" smtClean="0"/>
          </a:p>
          <a:p>
            <a:pPr>
              <a:buFont typeface="Wingdings" pitchFamily="2" charset="2"/>
              <a:buNone/>
            </a:pPr>
            <a:r>
              <a:rPr lang="tr-TR" b="1" dirty="0" smtClean="0"/>
              <a:t>       Osteoporozun </a:t>
            </a:r>
            <a:r>
              <a:rPr lang="tr-TR" b="1" dirty="0"/>
              <a:t>erkeklerde kadınlara oranla nadir görülmesinin nedenleri:</a:t>
            </a:r>
          </a:p>
          <a:p>
            <a:pPr>
              <a:buFont typeface="Wingdings" pitchFamily="2" charset="2"/>
              <a:buNone/>
            </a:pPr>
            <a:endParaRPr lang="tr-TR" b="1" dirty="0"/>
          </a:p>
          <a:p>
            <a:pPr>
              <a:buFont typeface="Wingdings" pitchFamily="2" charset="2"/>
              <a:buNone/>
            </a:pPr>
            <a:r>
              <a:rPr lang="tr-TR" dirty="0"/>
              <a:t>	1. İskelet gelişimi sırasında kemik kütlesi kadınlara oranla daha fazladır</a:t>
            </a:r>
            <a:r>
              <a:rPr lang="tr-TR" dirty="0" smtClean="0"/>
              <a:t>.</a:t>
            </a:r>
          </a:p>
          <a:p>
            <a:pPr>
              <a:buFont typeface="Wingdings" pitchFamily="2" charset="2"/>
              <a:buNone/>
            </a:pPr>
            <a:endParaRPr lang="tr-TR" dirty="0"/>
          </a:p>
          <a:p>
            <a:pPr>
              <a:buFont typeface="Wingdings" pitchFamily="2" charset="2"/>
              <a:buNone/>
            </a:pPr>
            <a:r>
              <a:rPr lang="tr-TR" dirty="0"/>
              <a:t>	2. Erkeklerde kadınlardaki gibi kemik yıkımı yapan menopoz benzeri bir olay yaşanmamaktadır.</a:t>
            </a:r>
          </a:p>
          <a:p>
            <a:pPr>
              <a:buFont typeface="Wingdings" pitchFamily="2" charset="2"/>
              <a:buNone/>
            </a:pPr>
            <a:r>
              <a:rPr lang="tr-TR" dirty="0"/>
              <a:t>	</a:t>
            </a:r>
            <a:endParaRPr lang="tr-TR" dirty="0" smtClean="0"/>
          </a:p>
          <a:p>
            <a:pPr>
              <a:buFont typeface="Wingdings" pitchFamily="2" charset="2"/>
              <a:buNone/>
            </a:pPr>
            <a:r>
              <a:rPr lang="tr-TR" dirty="0" smtClean="0"/>
              <a:t>    3</a:t>
            </a:r>
            <a:r>
              <a:rPr lang="tr-TR" dirty="0"/>
              <a:t>. </a:t>
            </a:r>
            <a:r>
              <a:rPr lang="tr-TR" dirty="0" smtClean="0"/>
              <a:t>Rahat yaşam şekli</a:t>
            </a:r>
            <a:endParaRPr lang="tr-TR" dirty="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algn="ctr"/>
            <a:r>
              <a:rPr lang="tr-TR" sz="3500" b="1" dirty="0"/>
              <a:t>OSTEOPOROZ PATOGENEZİNDE ROL OYNAYAN FAKTÖRLER</a:t>
            </a:r>
          </a:p>
        </p:txBody>
      </p:sp>
      <p:sp>
        <p:nvSpPr>
          <p:cNvPr id="53251" name="Rectangle 3"/>
          <p:cNvSpPr>
            <a:spLocks noGrp="1" noChangeArrowheads="1"/>
          </p:cNvSpPr>
          <p:nvPr>
            <p:ph type="body" idx="1"/>
          </p:nvPr>
        </p:nvSpPr>
        <p:spPr/>
        <p:txBody>
          <a:bodyPr/>
          <a:lstStyle/>
          <a:p>
            <a:pPr marL="609600" indent="-609600">
              <a:buFont typeface="Wingdings" pitchFamily="2" charset="2"/>
              <a:buNone/>
            </a:pPr>
            <a:r>
              <a:rPr lang="tr-TR" dirty="0"/>
              <a:t>1. Maksimum kemik kütlesi</a:t>
            </a:r>
          </a:p>
          <a:p>
            <a:pPr marL="609600" indent="-609600">
              <a:buFont typeface="Wingdings" pitchFamily="2" charset="2"/>
              <a:buNone/>
            </a:pPr>
            <a:endParaRPr lang="tr-TR" dirty="0" smtClean="0"/>
          </a:p>
          <a:p>
            <a:pPr marL="609600" indent="-609600">
              <a:buFont typeface="Wingdings" pitchFamily="2" charset="2"/>
              <a:buNone/>
            </a:pPr>
            <a:r>
              <a:rPr lang="tr-TR" dirty="0" smtClean="0"/>
              <a:t>2. </a:t>
            </a:r>
            <a:r>
              <a:rPr lang="tr-TR" dirty="0"/>
              <a:t>Yaşlanma ile ilişkili kemik kaybı</a:t>
            </a:r>
          </a:p>
          <a:p>
            <a:pPr marL="609600" indent="-609600">
              <a:buFont typeface="Wingdings" pitchFamily="2" charset="2"/>
              <a:buNone/>
            </a:pPr>
            <a:endParaRPr lang="tr-TR" dirty="0" smtClean="0"/>
          </a:p>
          <a:p>
            <a:pPr marL="609600" indent="-609600">
              <a:buFont typeface="Wingdings" pitchFamily="2" charset="2"/>
              <a:buNone/>
            </a:pPr>
            <a:r>
              <a:rPr lang="tr-TR" dirty="0" smtClean="0"/>
              <a:t>3</a:t>
            </a:r>
            <a:r>
              <a:rPr lang="tr-TR" dirty="0"/>
              <a:t>. </a:t>
            </a:r>
            <a:r>
              <a:rPr lang="tr-TR" dirty="0" err="1"/>
              <a:t>Postmenopozal</a:t>
            </a:r>
            <a:r>
              <a:rPr lang="tr-TR" dirty="0"/>
              <a:t> kemik kaybı</a:t>
            </a:r>
          </a:p>
          <a:p>
            <a:pPr marL="609600" indent="-609600">
              <a:buFont typeface="Wingdings" pitchFamily="2" charset="2"/>
              <a:buNone/>
            </a:pPr>
            <a:endParaRPr lang="tr-TR" dirty="0" smtClean="0"/>
          </a:p>
          <a:p>
            <a:pPr marL="609600" indent="-609600">
              <a:buFont typeface="Wingdings" pitchFamily="2" charset="2"/>
              <a:buNone/>
            </a:pPr>
            <a:r>
              <a:rPr lang="tr-TR" dirty="0" smtClean="0"/>
              <a:t>4</a:t>
            </a:r>
            <a:r>
              <a:rPr lang="tr-TR" dirty="0"/>
              <a:t>. Sistemik hastalıklar ve diğer nedenlere bağlı kemik kaybı</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2"/>
          <p:cNvSpPr>
            <a:spLocks noGrp="1" noChangeArrowheads="1"/>
          </p:cNvSpPr>
          <p:nvPr>
            <p:ph type="title"/>
          </p:nvPr>
        </p:nvSpPr>
        <p:spPr/>
        <p:txBody>
          <a:bodyPr/>
          <a:lstStyle/>
          <a:p>
            <a:pPr algn="ctr"/>
            <a:r>
              <a:rPr lang="tr-TR" b="1" dirty="0"/>
              <a:t>KLİNİK BULGULAR</a:t>
            </a:r>
          </a:p>
        </p:txBody>
      </p:sp>
      <p:sp>
        <p:nvSpPr>
          <p:cNvPr id="250883" name="Rectangle 3"/>
          <p:cNvSpPr>
            <a:spLocks noGrp="1" noChangeArrowheads="1"/>
          </p:cNvSpPr>
          <p:nvPr>
            <p:ph type="body" idx="1"/>
          </p:nvPr>
        </p:nvSpPr>
        <p:spPr/>
        <p:txBody>
          <a:bodyPr/>
          <a:lstStyle/>
          <a:p>
            <a:pPr marL="609600" indent="-609600">
              <a:buFontTx/>
              <a:buAutoNum type="arabicPeriod"/>
            </a:pPr>
            <a:r>
              <a:rPr lang="tr-TR" dirty="0"/>
              <a:t>KIRIKLAR</a:t>
            </a:r>
          </a:p>
          <a:p>
            <a:pPr marL="609600" indent="-609600">
              <a:buFontTx/>
              <a:buAutoNum type="arabicPeriod"/>
            </a:pPr>
            <a:r>
              <a:rPr lang="tr-TR" dirty="0"/>
              <a:t>DEFORMİTE</a:t>
            </a:r>
          </a:p>
          <a:p>
            <a:pPr marL="609600" indent="-609600">
              <a:buFontTx/>
              <a:buAutoNum type="arabicPeriod"/>
            </a:pPr>
            <a:r>
              <a:rPr lang="tr-TR" dirty="0"/>
              <a:t>AĞRI: </a:t>
            </a:r>
            <a:r>
              <a:rPr lang="tr-TR" sz="2400" dirty="0"/>
              <a:t>AKUT-KRONİK </a:t>
            </a:r>
          </a:p>
          <a:p>
            <a:pPr marL="609600" indent="-609600">
              <a:buFontTx/>
              <a:buAutoNum type="arabicPeriod"/>
            </a:pPr>
            <a:r>
              <a:rPr lang="tr-TR" dirty="0" smtClean="0"/>
              <a:t>DİSABİLİTE</a:t>
            </a:r>
            <a:endParaRPr lang="tr-TR" dirty="0"/>
          </a:p>
          <a:p>
            <a:pPr marL="1371600" lvl="2" indent="-457200"/>
            <a:r>
              <a:rPr lang="tr-TR" dirty="0"/>
              <a:t>VÜCUT İMAJINDA BOZULMA</a:t>
            </a:r>
          </a:p>
          <a:p>
            <a:pPr marL="1371600" lvl="2" indent="-457200"/>
            <a:r>
              <a:rPr lang="tr-TR" dirty="0"/>
              <a:t>EMOSYONEL BOZUKLUKLAR</a:t>
            </a:r>
          </a:p>
          <a:p>
            <a:pPr marL="1371600" lvl="2" indent="-457200"/>
            <a:r>
              <a:rPr lang="tr-TR" dirty="0"/>
              <a:t>FONKSİYONEL KISITLILIK</a:t>
            </a:r>
          </a:p>
          <a:p>
            <a:pPr marL="1371600" lvl="2" indent="-457200"/>
            <a:r>
              <a:rPr lang="tr-TR" dirty="0"/>
              <a:t>YORGUNLUK</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2"/>
          <p:cNvSpPr>
            <a:spLocks noGrp="1" noChangeArrowheads="1"/>
          </p:cNvSpPr>
          <p:nvPr>
            <p:ph type="title"/>
          </p:nvPr>
        </p:nvSpPr>
        <p:spPr/>
        <p:txBody>
          <a:bodyPr/>
          <a:lstStyle/>
          <a:p>
            <a:pPr algn="ctr"/>
            <a:r>
              <a:rPr lang="tr-TR" b="1" dirty="0"/>
              <a:t>AĞRI</a:t>
            </a:r>
          </a:p>
        </p:txBody>
      </p:sp>
      <p:sp>
        <p:nvSpPr>
          <p:cNvPr id="251907" name="Rectangle 3"/>
          <p:cNvSpPr>
            <a:spLocks noGrp="1" noChangeArrowheads="1"/>
          </p:cNvSpPr>
          <p:nvPr>
            <p:ph type="body" idx="1"/>
          </p:nvPr>
        </p:nvSpPr>
        <p:spPr/>
        <p:txBody>
          <a:bodyPr/>
          <a:lstStyle/>
          <a:p>
            <a:pPr marL="609600" indent="-609600">
              <a:lnSpc>
                <a:spcPct val="80000"/>
              </a:lnSpc>
              <a:buFontTx/>
              <a:buAutoNum type="arabicPeriod"/>
            </a:pPr>
            <a:endParaRPr lang="tr-TR" sz="2400" b="1" dirty="0" smtClean="0"/>
          </a:p>
          <a:p>
            <a:pPr marL="609600" indent="-609600">
              <a:lnSpc>
                <a:spcPct val="80000"/>
              </a:lnSpc>
              <a:buFontTx/>
              <a:buAutoNum type="arabicPeriod"/>
            </a:pPr>
            <a:r>
              <a:rPr lang="tr-TR" sz="2400" b="1" dirty="0" smtClean="0"/>
              <a:t>AKUT </a:t>
            </a:r>
            <a:r>
              <a:rPr lang="tr-TR" sz="2400" b="1" dirty="0"/>
              <a:t>AĞRI:</a:t>
            </a:r>
            <a:r>
              <a:rPr lang="tr-TR" sz="2400" dirty="0"/>
              <a:t> Oluşum nedeni </a:t>
            </a:r>
            <a:r>
              <a:rPr lang="tr-TR" sz="2400" dirty="0" err="1"/>
              <a:t>fraktürdür</a:t>
            </a:r>
            <a:r>
              <a:rPr lang="tr-TR" sz="2400" dirty="0"/>
              <a:t>. </a:t>
            </a:r>
            <a:r>
              <a:rPr lang="tr-TR" sz="2400" dirty="0" err="1"/>
              <a:t>Fraktür</a:t>
            </a:r>
            <a:r>
              <a:rPr lang="tr-TR" sz="2400" dirty="0"/>
              <a:t> </a:t>
            </a:r>
            <a:r>
              <a:rPr lang="tr-TR" sz="2400" dirty="0" err="1"/>
              <a:t>vertebra</a:t>
            </a:r>
            <a:r>
              <a:rPr lang="tr-TR" sz="2400" dirty="0"/>
              <a:t> </a:t>
            </a:r>
            <a:r>
              <a:rPr lang="tr-TR" sz="2400" dirty="0" err="1"/>
              <a:t>korpusu</a:t>
            </a:r>
            <a:r>
              <a:rPr lang="tr-TR" sz="2400" dirty="0"/>
              <a:t>, </a:t>
            </a:r>
            <a:r>
              <a:rPr lang="tr-TR" sz="2400" dirty="0" err="1"/>
              <a:t>femur</a:t>
            </a:r>
            <a:r>
              <a:rPr lang="tr-TR" sz="2400" dirty="0"/>
              <a:t> başı, </a:t>
            </a:r>
            <a:r>
              <a:rPr lang="tr-TR" sz="2400" dirty="0" err="1"/>
              <a:t>radius</a:t>
            </a:r>
            <a:r>
              <a:rPr lang="tr-TR" sz="2400" dirty="0"/>
              <a:t> başı, </a:t>
            </a:r>
            <a:r>
              <a:rPr lang="tr-TR" sz="2400" dirty="0" err="1"/>
              <a:t>pelvis</a:t>
            </a:r>
            <a:r>
              <a:rPr lang="tr-TR" sz="2400" dirty="0"/>
              <a:t> vb. olabilir. Ağrılar hareketle artar, yatınca geçer. Bu nedenle hareketler oldukça kısıtlanır.</a:t>
            </a:r>
          </a:p>
          <a:p>
            <a:pPr marL="609600" indent="-609600">
              <a:lnSpc>
                <a:spcPct val="80000"/>
              </a:lnSpc>
              <a:buFontTx/>
              <a:buAutoNum type="arabicPeriod"/>
            </a:pPr>
            <a:endParaRPr lang="tr-TR" sz="2400" b="1" dirty="0" smtClean="0"/>
          </a:p>
          <a:p>
            <a:pPr marL="609600" indent="-609600">
              <a:lnSpc>
                <a:spcPct val="80000"/>
              </a:lnSpc>
              <a:buFontTx/>
              <a:buAutoNum type="arabicPeriod"/>
            </a:pPr>
            <a:endParaRPr lang="tr-TR" sz="2400" b="1" dirty="0" smtClean="0"/>
          </a:p>
          <a:p>
            <a:pPr marL="609600" indent="-609600">
              <a:lnSpc>
                <a:spcPct val="80000"/>
              </a:lnSpc>
              <a:buFontTx/>
              <a:buAutoNum type="arabicPeriod"/>
            </a:pPr>
            <a:r>
              <a:rPr lang="tr-TR" sz="2400" b="1" dirty="0" smtClean="0"/>
              <a:t>KRONİK </a:t>
            </a:r>
            <a:r>
              <a:rPr lang="tr-TR" sz="2400" b="1" dirty="0"/>
              <a:t>AĞRI</a:t>
            </a:r>
            <a:r>
              <a:rPr lang="tr-TR" sz="2400" dirty="0"/>
              <a:t>: Daha hafif, </a:t>
            </a:r>
            <a:r>
              <a:rPr lang="tr-TR" sz="2400" dirty="0" err="1"/>
              <a:t>künt</a:t>
            </a:r>
            <a:r>
              <a:rPr lang="tr-TR" sz="2400" dirty="0"/>
              <a:t> ve sızlama şeklindedir. Çoğu kez </a:t>
            </a:r>
            <a:r>
              <a:rPr lang="tr-TR" sz="2400" dirty="0" err="1"/>
              <a:t>paraspinal</a:t>
            </a:r>
            <a:r>
              <a:rPr lang="tr-TR" sz="2400" dirty="0"/>
              <a:t> ve derinde lokalize olur. Ağrı uzun süre oturduktan sonra veya ayakta durduktan sonra ortaya çıkar ve </a:t>
            </a:r>
            <a:r>
              <a:rPr lang="tr-TR" sz="2400" dirty="0" err="1"/>
              <a:t>istirahatte</a:t>
            </a:r>
            <a:r>
              <a:rPr lang="tr-TR" sz="2400" dirty="0"/>
              <a:t> geçer. </a:t>
            </a:r>
            <a:r>
              <a:rPr lang="tr-TR" sz="2400" dirty="0" err="1"/>
              <a:t>Paravertebral</a:t>
            </a:r>
            <a:r>
              <a:rPr lang="tr-TR" sz="2400" dirty="0"/>
              <a:t> kaslarda gerginlik ve ağrı bulunur.</a:t>
            </a:r>
          </a:p>
          <a:p>
            <a:pPr marL="609600" indent="-609600">
              <a:lnSpc>
                <a:spcPct val="80000"/>
              </a:lnSpc>
              <a:buNone/>
            </a:pPr>
            <a:r>
              <a:rPr lang="tr-TR" sz="2400" dirty="0" smtClean="0"/>
              <a:t> </a:t>
            </a:r>
            <a:endParaRPr lang="tr-TR" sz="2400" dirty="0"/>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Rectangle 2"/>
          <p:cNvSpPr>
            <a:spLocks noGrp="1" noChangeArrowheads="1"/>
          </p:cNvSpPr>
          <p:nvPr>
            <p:ph type="title"/>
          </p:nvPr>
        </p:nvSpPr>
        <p:spPr/>
        <p:txBody>
          <a:bodyPr/>
          <a:lstStyle/>
          <a:p>
            <a:pPr algn="ctr"/>
            <a:r>
              <a:rPr lang="tr-TR" b="1" dirty="0"/>
              <a:t>DEFORMİTE</a:t>
            </a:r>
          </a:p>
        </p:txBody>
      </p:sp>
      <p:sp>
        <p:nvSpPr>
          <p:cNvPr id="252931" name="Rectangle 3"/>
          <p:cNvSpPr>
            <a:spLocks noGrp="1" noChangeArrowheads="1"/>
          </p:cNvSpPr>
          <p:nvPr>
            <p:ph type="body" idx="1"/>
          </p:nvPr>
        </p:nvSpPr>
        <p:spPr/>
        <p:txBody>
          <a:bodyPr/>
          <a:lstStyle/>
          <a:p>
            <a:pPr>
              <a:buFont typeface="Wingdings" pitchFamily="2" charset="2"/>
              <a:buNone/>
            </a:pPr>
            <a:r>
              <a:rPr lang="tr-TR" dirty="0"/>
              <a:t>		</a:t>
            </a:r>
            <a:endParaRPr lang="tr-TR" dirty="0" smtClean="0"/>
          </a:p>
          <a:p>
            <a:r>
              <a:rPr lang="tr-TR" dirty="0" smtClean="0"/>
              <a:t>    </a:t>
            </a:r>
            <a:r>
              <a:rPr lang="tr-TR" dirty="0" err="1" smtClean="0"/>
              <a:t>Vertebralarda</a:t>
            </a:r>
            <a:r>
              <a:rPr lang="tr-TR" dirty="0" smtClean="0"/>
              <a:t> </a:t>
            </a:r>
            <a:r>
              <a:rPr lang="tr-TR" dirty="0"/>
              <a:t>kompresyon </a:t>
            </a:r>
            <a:r>
              <a:rPr lang="tr-TR" dirty="0" err="1"/>
              <a:t>fraktürlerinin</a:t>
            </a:r>
            <a:r>
              <a:rPr lang="tr-TR" dirty="0"/>
              <a:t> oluşması ile </a:t>
            </a:r>
            <a:r>
              <a:rPr lang="tr-TR" dirty="0" err="1"/>
              <a:t>kolumna</a:t>
            </a:r>
            <a:r>
              <a:rPr lang="tr-TR" dirty="0"/>
              <a:t> </a:t>
            </a:r>
            <a:r>
              <a:rPr lang="tr-TR" dirty="0" err="1"/>
              <a:t>vertebralisin</a:t>
            </a:r>
            <a:r>
              <a:rPr lang="tr-TR" dirty="0"/>
              <a:t> </a:t>
            </a:r>
            <a:r>
              <a:rPr lang="tr-TR" dirty="0" err="1"/>
              <a:t>postürü</a:t>
            </a:r>
            <a:r>
              <a:rPr lang="tr-TR" dirty="0"/>
              <a:t> bozulur ve duruş bozuklukları ortaya çıkar. </a:t>
            </a:r>
            <a:r>
              <a:rPr lang="tr-TR" dirty="0" err="1"/>
              <a:t>Dorsal</a:t>
            </a:r>
            <a:r>
              <a:rPr lang="tr-TR" dirty="0"/>
              <a:t> </a:t>
            </a:r>
            <a:r>
              <a:rPr lang="tr-TR" dirty="0" err="1"/>
              <a:t>kifoz</a:t>
            </a:r>
            <a:r>
              <a:rPr lang="tr-TR" dirty="0"/>
              <a:t> ve </a:t>
            </a:r>
            <a:r>
              <a:rPr lang="tr-TR" dirty="0" err="1"/>
              <a:t>lumbal</a:t>
            </a:r>
            <a:r>
              <a:rPr lang="tr-TR" dirty="0"/>
              <a:t> </a:t>
            </a:r>
            <a:r>
              <a:rPr lang="tr-TR" dirty="0" err="1"/>
              <a:t>lordoz</a:t>
            </a:r>
            <a:r>
              <a:rPr lang="tr-TR" dirty="0"/>
              <a:t> artar, omuzlarda </a:t>
            </a:r>
            <a:r>
              <a:rPr lang="tr-TR" dirty="0" err="1"/>
              <a:t>protraksiyon</a:t>
            </a:r>
            <a:r>
              <a:rPr lang="tr-TR" dirty="0"/>
              <a:t> görülür. Artan yaşla birlikte hastanın boyunda kısalma görülür. </a:t>
            </a: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Rectangle 2"/>
          <p:cNvSpPr>
            <a:spLocks noGrp="1" noChangeArrowheads="1"/>
          </p:cNvSpPr>
          <p:nvPr>
            <p:ph type="title"/>
          </p:nvPr>
        </p:nvSpPr>
        <p:spPr/>
        <p:txBody>
          <a:bodyPr/>
          <a:lstStyle/>
          <a:p>
            <a:pPr algn="ctr"/>
            <a:r>
              <a:rPr lang="tr-TR" b="1" dirty="0"/>
              <a:t>KIRIKLAR</a:t>
            </a:r>
          </a:p>
        </p:txBody>
      </p:sp>
      <p:sp>
        <p:nvSpPr>
          <p:cNvPr id="254979" name="Rectangle 3"/>
          <p:cNvSpPr>
            <a:spLocks noGrp="1" noChangeArrowheads="1"/>
          </p:cNvSpPr>
          <p:nvPr>
            <p:ph type="body" idx="1"/>
          </p:nvPr>
        </p:nvSpPr>
        <p:spPr>
          <a:xfrm>
            <a:off x="500034" y="2428868"/>
            <a:ext cx="8229600" cy="3065156"/>
          </a:xfrm>
        </p:spPr>
        <p:txBody>
          <a:bodyPr/>
          <a:lstStyle/>
          <a:p>
            <a:pPr>
              <a:lnSpc>
                <a:spcPct val="90000"/>
              </a:lnSpc>
              <a:buFont typeface="Wingdings" pitchFamily="2" charset="2"/>
              <a:buNone/>
            </a:pPr>
            <a:r>
              <a:rPr lang="tr-TR" dirty="0"/>
              <a:t>		Genellikle </a:t>
            </a:r>
            <a:r>
              <a:rPr lang="tr-TR" dirty="0" err="1"/>
              <a:t>vertebral</a:t>
            </a:r>
            <a:r>
              <a:rPr lang="tr-TR" dirty="0"/>
              <a:t> kompresyon kırıklarıdır ve ağırlık taşıyan alt </a:t>
            </a:r>
            <a:r>
              <a:rPr lang="tr-TR" dirty="0" err="1" smtClean="0"/>
              <a:t>torakal</a:t>
            </a:r>
            <a:r>
              <a:rPr lang="tr-TR" dirty="0" smtClean="0"/>
              <a:t> </a:t>
            </a:r>
            <a:r>
              <a:rPr lang="tr-TR" dirty="0"/>
              <a:t>ve üst </a:t>
            </a:r>
            <a:r>
              <a:rPr lang="tr-TR" dirty="0" err="1"/>
              <a:t>lomber</a:t>
            </a:r>
            <a:r>
              <a:rPr lang="tr-TR" dirty="0"/>
              <a:t> </a:t>
            </a:r>
            <a:r>
              <a:rPr lang="tr-TR" dirty="0" err="1"/>
              <a:t>vertebralarda</a:t>
            </a:r>
            <a:r>
              <a:rPr lang="tr-TR" dirty="0"/>
              <a:t> görülür. En sık T11-12 ve L1-2 </a:t>
            </a:r>
            <a:r>
              <a:rPr lang="tr-TR" dirty="0" err="1"/>
              <a:t>vertebralarında</a:t>
            </a:r>
            <a:r>
              <a:rPr lang="tr-TR" dirty="0"/>
              <a:t> kompresyon kırığı ortaya çıkabilir. </a:t>
            </a:r>
            <a:r>
              <a:rPr lang="tr-TR" dirty="0" err="1"/>
              <a:t>Fraktür</a:t>
            </a:r>
            <a:r>
              <a:rPr lang="tr-TR" dirty="0"/>
              <a:t> oluşumunda travma tanımlanmayabilir ve çok küçük bir travma söz konusu olabilir. Yaşlılarda kırık oluşumu kemik kuvvetinin azalmasına ve düşme riskinin artmasına bağlanabilir.</a:t>
            </a: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2"/>
          <p:cNvSpPr>
            <a:spLocks noGrp="1" noChangeArrowheads="1"/>
          </p:cNvSpPr>
          <p:nvPr>
            <p:ph type="title"/>
          </p:nvPr>
        </p:nvSpPr>
        <p:spPr/>
        <p:txBody>
          <a:bodyPr/>
          <a:lstStyle/>
          <a:p>
            <a:pPr algn="ctr"/>
            <a:r>
              <a:rPr lang="tr-TR" b="1" dirty="0"/>
              <a:t>VE DİĞER BULGULAR...</a:t>
            </a:r>
          </a:p>
        </p:txBody>
      </p:sp>
      <p:sp>
        <p:nvSpPr>
          <p:cNvPr id="256003" name="Rectangle 3"/>
          <p:cNvSpPr>
            <a:spLocks noGrp="1" noChangeArrowheads="1"/>
          </p:cNvSpPr>
          <p:nvPr>
            <p:ph type="body" idx="1"/>
          </p:nvPr>
        </p:nvSpPr>
        <p:spPr/>
        <p:txBody>
          <a:bodyPr/>
          <a:lstStyle/>
          <a:p>
            <a:pPr marL="609600" indent="-609600">
              <a:buFontTx/>
              <a:buAutoNum type="arabicPeriod"/>
            </a:pPr>
            <a:endParaRPr lang="tr-TR" dirty="0" smtClean="0"/>
          </a:p>
          <a:p>
            <a:pPr marL="609600" indent="-609600">
              <a:buFontTx/>
              <a:buAutoNum type="arabicPeriod"/>
            </a:pPr>
            <a:r>
              <a:rPr lang="tr-TR" dirty="0" smtClean="0"/>
              <a:t>Göğüs </a:t>
            </a:r>
            <a:r>
              <a:rPr lang="tr-TR" dirty="0" err="1"/>
              <a:t>kavitesi</a:t>
            </a:r>
            <a:r>
              <a:rPr lang="tr-TR" dirty="0"/>
              <a:t> küçülür ve aşağı doğru iner, egzersiz toleransı azalır. </a:t>
            </a:r>
          </a:p>
          <a:p>
            <a:pPr marL="609600" indent="-609600">
              <a:buFontTx/>
              <a:buAutoNum type="arabicPeriod"/>
            </a:pPr>
            <a:endParaRPr lang="tr-TR" dirty="0" smtClean="0"/>
          </a:p>
          <a:p>
            <a:pPr marL="609600" indent="-609600">
              <a:buFontTx/>
              <a:buAutoNum type="arabicPeriod"/>
            </a:pPr>
            <a:r>
              <a:rPr lang="tr-TR" dirty="0" err="1" smtClean="0"/>
              <a:t>Abdominal</a:t>
            </a:r>
            <a:r>
              <a:rPr lang="tr-TR" dirty="0" smtClean="0"/>
              <a:t> </a:t>
            </a:r>
            <a:r>
              <a:rPr lang="tr-TR" dirty="0" err="1"/>
              <a:t>kavite</a:t>
            </a:r>
            <a:r>
              <a:rPr lang="tr-TR" dirty="0"/>
              <a:t> küçülür, bombeleşme, GİS semptomları( hazımsızlık, kabızlık vb.)</a:t>
            </a:r>
          </a:p>
          <a:p>
            <a:pPr marL="609600" indent="-609600">
              <a:buFontTx/>
              <a:buAutoNum type="arabicPeriod"/>
            </a:pPr>
            <a:endParaRPr lang="tr-TR" dirty="0" smtClean="0"/>
          </a:p>
          <a:p>
            <a:pPr marL="609600" indent="-609600">
              <a:buFontTx/>
              <a:buAutoNum type="arabicPeriod"/>
            </a:pPr>
            <a:r>
              <a:rPr lang="tr-TR" dirty="0" smtClean="0"/>
              <a:t>Cilt </a:t>
            </a:r>
            <a:r>
              <a:rPr lang="tr-TR" dirty="0"/>
              <a:t>kırışıklıkları</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Rectangle 2"/>
          <p:cNvSpPr>
            <a:spLocks noGrp="1" noChangeArrowheads="1"/>
          </p:cNvSpPr>
          <p:nvPr>
            <p:ph type="title"/>
          </p:nvPr>
        </p:nvSpPr>
        <p:spPr/>
        <p:txBody>
          <a:bodyPr/>
          <a:lstStyle/>
          <a:p>
            <a:pPr algn="ctr"/>
            <a:r>
              <a:rPr lang="tr-TR" sz="4800" b="1" dirty="0"/>
              <a:t>RİSK FAKTÖRLERİ</a:t>
            </a:r>
          </a:p>
        </p:txBody>
      </p:sp>
      <p:sp>
        <p:nvSpPr>
          <p:cNvPr id="271363" name="Rectangle 3"/>
          <p:cNvSpPr>
            <a:spLocks noGrp="1" noChangeArrowheads="1"/>
          </p:cNvSpPr>
          <p:nvPr>
            <p:ph type="body" idx="1"/>
          </p:nvPr>
        </p:nvSpPr>
        <p:spPr/>
        <p:txBody>
          <a:bodyPr/>
          <a:lstStyle/>
          <a:p>
            <a:pPr marL="609600" indent="-609600">
              <a:lnSpc>
                <a:spcPct val="90000"/>
              </a:lnSpc>
              <a:buFont typeface="Wingdings" pitchFamily="2" charset="2"/>
              <a:buNone/>
            </a:pPr>
            <a:r>
              <a:rPr lang="tr-TR" b="1" dirty="0"/>
              <a:t>1. YAPISAL VE GENETİK FAKTÖRLER</a:t>
            </a:r>
          </a:p>
          <a:p>
            <a:pPr marL="1371600" lvl="2" indent="-457200">
              <a:lnSpc>
                <a:spcPct val="90000"/>
              </a:lnSpc>
            </a:pPr>
            <a:endParaRPr lang="tr-TR" sz="2900" dirty="0" smtClean="0"/>
          </a:p>
          <a:p>
            <a:pPr marL="1371600" lvl="2" indent="-457200">
              <a:lnSpc>
                <a:spcPct val="90000"/>
              </a:lnSpc>
            </a:pPr>
            <a:r>
              <a:rPr lang="tr-TR" sz="2900" dirty="0" smtClean="0"/>
              <a:t>Yaşlanma</a:t>
            </a:r>
            <a:endParaRPr lang="tr-TR" sz="2900" dirty="0"/>
          </a:p>
          <a:p>
            <a:pPr marL="1371600" lvl="2" indent="-457200">
              <a:lnSpc>
                <a:spcPct val="90000"/>
              </a:lnSpc>
            </a:pPr>
            <a:r>
              <a:rPr lang="tr-TR" sz="2900" dirty="0"/>
              <a:t>Düşük kemik kitlesi</a:t>
            </a:r>
          </a:p>
          <a:p>
            <a:pPr marL="1371600" lvl="2" indent="-457200">
              <a:lnSpc>
                <a:spcPct val="90000"/>
              </a:lnSpc>
            </a:pPr>
            <a:r>
              <a:rPr lang="tr-TR" sz="2900" dirty="0"/>
              <a:t>Kadın olmak</a:t>
            </a:r>
          </a:p>
          <a:p>
            <a:pPr marL="1371600" lvl="2" indent="-457200">
              <a:lnSpc>
                <a:spcPct val="90000"/>
              </a:lnSpc>
            </a:pPr>
            <a:r>
              <a:rPr lang="tr-TR" sz="2900" dirty="0"/>
              <a:t>Beyaz </a:t>
            </a:r>
            <a:r>
              <a:rPr lang="tr-TR" sz="2900" dirty="0" smtClean="0"/>
              <a:t>ırk</a:t>
            </a:r>
            <a:endParaRPr lang="tr-TR" sz="2900" dirty="0"/>
          </a:p>
          <a:p>
            <a:pPr marL="1371600" lvl="2" indent="-457200">
              <a:lnSpc>
                <a:spcPct val="90000"/>
              </a:lnSpc>
            </a:pPr>
            <a:r>
              <a:rPr lang="tr-TR" sz="2900" dirty="0"/>
              <a:t>Erken menopoz</a:t>
            </a:r>
          </a:p>
          <a:p>
            <a:pPr marL="1371600" lvl="2" indent="-457200">
              <a:lnSpc>
                <a:spcPct val="90000"/>
              </a:lnSpc>
            </a:pPr>
            <a:r>
              <a:rPr lang="tr-TR" sz="2900" dirty="0"/>
              <a:t>Genetik faktörler</a:t>
            </a:r>
          </a:p>
          <a:p>
            <a:pPr marL="1371600" lvl="2" indent="-457200">
              <a:lnSpc>
                <a:spcPct val="90000"/>
              </a:lnSpc>
              <a:buFontTx/>
              <a:buNone/>
            </a:pPr>
            <a:endParaRPr lang="tr-TR" sz="2900" dirty="0"/>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2"/>
          <p:cNvSpPr>
            <a:spLocks noGrp="1" noChangeArrowheads="1"/>
          </p:cNvSpPr>
          <p:nvPr>
            <p:ph type="body" idx="1"/>
          </p:nvPr>
        </p:nvSpPr>
        <p:spPr/>
        <p:txBody>
          <a:bodyPr/>
          <a:lstStyle/>
          <a:p>
            <a:pPr>
              <a:buFont typeface="Wingdings" pitchFamily="2" charset="2"/>
              <a:buNone/>
            </a:pPr>
            <a:r>
              <a:rPr lang="tr-TR" b="1" dirty="0"/>
              <a:t>2. YAŞAM BİÇİMİ VE BESLENME</a:t>
            </a:r>
          </a:p>
          <a:p>
            <a:pPr lvl="2"/>
            <a:endParaRPr lang="tr-TR" sz="2900" dirty="0" smtClean="0"/>
          </a:p>
          <a:p>
            <a:pPr lvl="2"/>
            <a:r>
              <a:rPr lang="tr-TR" sz="2900" dirty="0" err="1" smtClean="0"/>
              <a:t>İnaktif</a:t>
            </a:r>
            <a:r>
              <a:rPr lang="tr-TR" sz="2900" dirty="0" smtClean="0"/>
              <a:t> </a:t>
            </a:r>
            <a:r>
              <a:rPr lang="tr-TR" sz="2900" dirty="0"/>
              <a:t>ve </a:t>
            </a:r>
            <a:r>
              <a:rPr lang="tr-TR" sz="2900" dirty="0" err="1"/>
              <a:t>sedanter</a:t>
            </a:r>
            <a:r>
              <a:rPr lang="tr-TR" sz="2900" dirty="0"/>
              <a:t> yaşam</a:t>
            </a:r>
          </a:p>
          <a:p>
            <a:pPr lvl="2"/>
            <a:r>
              <a:rPr lang="tr-TR" sz="2900" dirty="0"/>
              <a:t>Kalsiyum ve D vitamininden fakir diyet</a:t>
            </a:r>
          </a:p>
          <a:p>
            <a:pPr lvl="2"/>
            <a:r>
              <a:rPr lang="tr-TR" sz="2900" dirty="0"/>
              <a:t>Aşırı kahve tüketimi</a:t>
            </a:r>
          </a:p>
          <a:p>
            <a:pPr lvl="2"/>
            <a:r>
              <a:rPr lang="tr-TR" sz="2900" dirty="0"/>
              <a:t>Alkol-Sigara kullanımı</a:t>
            </a:r>
          </a:p>
          <a:p>
            <a:pPr lvl="2"/>
            <a:r>
              <a:rPr lang="tr-TR" sz="2900" dirty="0"/>
              <a:t>Aşırı tuz ve protein alımı</a:t>
            </a:r>
          </a:p>
          <a:p>
            <a:pPr lvl="2"/>
            <a:endParaRPr lang="tr-TR" dirty="0"/>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pPr algn="ctr"/>
            <a:r>
              <a:rPr lang="tr-TR" sz="4600" b="1" dirty="0"/>
              <a:t>OSTEOPOROZ VE KIRIKLAR</a:t>
            </a:r>
          </a:p>
        </p:txBody>
      </p:sp>
      <p:sp>
        <p:nvSpPr>
          <p:cNvPr id="94211" name="Rectangle 3"/>
          <p:cNvSpPr>
            <a:spLocks noGrp="1" noChangeArrowheads="1"/>
          </p:cNvSpPr>
          <p:nvPr>
            <p:ph type="body" idx="1"/>
          </p:nvPr>
        </p:nvSpPr>
        <p:spPr/>
        <p:txBody>
          <a:bodyPr/>
          <a:lstStyle/>
          <a:p>
            <a:r>
              <a:rPr lang="tr-TR" dirty="0"/>
              <a:t>Osteoporozda ortaya çıkan kemik kaybı iskeletin gücünde azalmaya,o da kendiliğinden veya travmayla oluşan kırıklara neden olur.</a:t>
            </a:r>
          </a:p>
          <a:p>
            <a:endParaRPr lang="tr-TR" dirty="0" smtClean="0"/>
          </a:p>
          <a:p>
            <a:r>
              <a:rPr lang="tr-TR" dirty="0" smtClean="0"/>
              <a:t>Hayat </a:t>
            </a:r>
            <a:r>
              <a:rPr lang="tr-TR" dirty="0"/>
              <a:t>boyunca beklenen kalça kırığı riski %15’tir. Bunların %10-20’si kırık nedeniyle ilk 6 ay içinde ölebilir, %50’si ise hayat boyunca bağımlı kalabilir.</a:t>
            </a:r>
          </a:p>
        </p:txBody>
      </p:sp>
    </p:spTree>
  </p:cSld>
  <p:clrMapOvr>
    <a:masterClrMapping/>
  </p:clrMapOvr>
  <p:transition spd="med">
    <p:split orient="vert" dir="in"/>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body" sz="half" idx="1"/>
          </p:nvPr>
        </p:nvSpPr>
        <p:spPr>
          <a:xfrm>
            <a:off x="0" y="1557338"/>
            <a:ext cx="4038600" cy="4525962"/>
          </a:xfrm>
        </p:spPr>
        <p:txBody>
          <a:bodyPr/>
          <a:lstStyle/>
          <a:p>
            <a:r>
              <a:rPr lang="tr-TR" sz="2800" b="1"/>
              <a:t>Kemiğin 2 zarı vardır; </a:t>
            </a:r>
          </a:p>
          <a:p>
            <a:pPr lvl="1"/>
            <a:r>
              <a:rPr lang="tr-TR" sz="2400"/>
              <a:t>Endosteum</a:t>
            </a:r>
          </a:p>
          <a:p>
            <a:pPr lvl="1"/>
            <a:r>
              <a:rPr lang="tr-TR" sz="2400"/>
              <a:t>Periosteum</a:t>
            </a:r>
          </a:p>
        </p:txBody>
      </p:sp>
      <p:sp>
        <p:nvSpPr>
          <p:cNvPr id="14339" name="Rectangle 3"/>
          <p:cNvSpPr>
            <a:spLocks noGrp="1" noChangeArrowheads="1"/>
          </p:cNvSpPr>
          <p:nvPr>
            <p:ph sz="half" idx="2"/>
          </p:nvPr>
        </p:nvSpPr>
        <p:spPr>
          <a:xfrm>
            <a:off x="4645025" y="1600200"/>
            <a:ext cx="4041775" cy="4525963"/>
          </a:xfrm>
        </p:spPr>
        <p:txBody>
          <a:bodyPr/>
          <a:lstStyle/>
          <a:p>
            <a:endParaRPr lang="tr-TR" sz="2800"/>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idx="4294967295"/>
          </p:nvPr>
        </p:nvSpPr>
        <p:spPr>
          <a:xfrm>
            <a:off x="0" y="274638"/>
            <a:ext cx="8229600" cy="1143000"/>
          </a:xfrm>
        </p:spPr>
        <p:txBody>
          <a:bodyPr/>
          <a:lstStyle/>
          <a:p>
            <a:pPr algn="ctr"/>
            <a:r>
              <a:rPr lang="tr-TR" b="1" dirty="0"/>
              <a:t>KALÇA KIRIKLARI</a:t>
            </a:r>
          </a:p>
        </p:txBody>
      </p:sp>
      <p:sp>
        <p:nvSpPr>
          <p:cNvPr id="96259" name="Rectangle 3"/>
          <p:cNvSpPr>
            <a:spLocks noGrp="1" noChangeArrowheads="1"/>
          </p:cNvSpPr>
          <p:nvPr>
            <p:ph type="body" idx="4294967295"/>
          </p:nvPr>
        </p:nvSpPr>
        <p:spPr>
          <a:xfrm>
            <a:off x="428596" y="1785926"/>
            <a:ext cx="7801004" cy="4340237"/>
          </a:xfrm>
        </p:spPr>
        <p:txBody>
          <a:bodyPr>
            <a:normAutofit lnSpcReduction="10000"/>
          </a:bodyPr>
          <a:lstStyle/>
          <a:p>
            <a:r>
              <a:rPr lang="tr-TR" dirty="0"/>
              <a:t>Kalça kırığı önemli bir </a:t>
            </a:r>
            <a:r>
              <a:rPr lang="tr-TR" dirty="0" err="1"/>
              <a:t>morbidite</a:t>
            </a:r>
            <a:r>
              <a:rPr lang="tr-TR" dirty="0"/>
              <a:t> ve </a:t>
            </a:r>
            <a:r>
              <a:rPr lang="tr-TR" dirty="0" err="1"/>
              <a:t>mortalite</a:t>
            </a:r>
            <a:r>
              <a:rPr lang="tr-TR" dirty="0"/>
              <a:t> nedenidir. </a:t>
            </a:r>
          </a:p>
          <a:p>
            <a:endParaRPr lang="tr-TR" dirty="0" smtClean="0"/>
          </a:p>
          <a:p>
            <a:r>
              <a:rPr lang="tr-TR" dirty="0" smtClean="0"/>
              <a:t>Kalça </a:t>
            </a:r>
            <a:r>
              <a:rPr lang="tr-TR" dirty="0"/>
              <a:t>kırığı geçiren kadınların %27’si 1 yıl içinde ölmektedir.</a:t>
            </a:r>
          </a:p>
          <a:p>
            <a:endParaRPr lang="tr-TR" dirty="0" smtClean="0"/>
          </a:p>
          <a:p>
            <a:r>
              <a:rPr lang="tr-TR" dirty="0" smtClean="0"/>
              <a:t>Osteoporoza </a:t>
            </a:r>
            <a:r>
              <a:rPr lang="tr-TR" dirty="0"/>
              <a:t>bağlı kalça kırıkları, herhangi bir yaralanma olmaksızın, örneğin ayağa kalkarken, yüksek bir kaldırıma çıkarken yada inerken gelişebilir. </a:t>
            </a:r>
          </a:p>
        </p:txBody>
      </p:sp>
    </p:spTree>
  </p:cSld>
  <p:clrMapOvr>
    <a:masterClrMapping/>
  </p:clrMapOvr>
  <p:transition spd="med">
    <p:split orient="vert" dir="in"/>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body" idx="4294967295"/>
          </p:nvPr>
        </p:nvSpPr>
        <p:spPr>
          <a:xfrm>
            <a:off x="214282" y="1600200"/>
            <a:ext cx="8429684" cy="4525963"/>
          </a:xfrm>
        </p:spPr>
        <p:txBody>
          <a:bodyPr>
            <a:normAutofit/>
          </a:bodyPr>
          <a:lstStyle/>
          <a:p>
            <a:pPr>
              <a:lnSpc>
                <a:spcPct val="80000"/>
              </a:lnSpc>
            </a:pPr>
            <a:r>
              <a:rPr lang="tr-TR" sz="2800" dirty="0"/>
              <a:t>Kalça kırığı meydana gelen kadınların yarısında, uzun süreli ağrılar ve fonksiyon kayıpları, sakatlıklar görülmekte ve %20 kadarının </a:t>
            </a:r>
            <a:r>
              <a:rPr lang="tr-TR" sz="2800" dirty="0" err="1"/>
              <a:t>mobilitesi</a:t>
            </a:r>
            <a:r>
              <a:rPr lang="tr-TR" sz="2800" dirty="0"/>
              <a:t>, kırık olayından 1 yıl sonra ileri derecede kısıtlanmaktadır.</a:t>
            </a:r>
          </a:p>
          <a:p>
            <a:pPr>
              <a:lnSpc>
                <a:spcPct val="80000"/>
              </a:lnSpc>
            </a:pPr>
            <a:endParaRPr lang="tr-TR" sz="2800" dirty="0" smtClean="0"/>
          </a:p>
          <a:p>
            <a:pPr>
              <a:lnSpc>
                <a:spcPct val="80000"/>
              </a:lnSpc>
            </a:pPr>
            <a:r>
              <a:rPr lang="tr-TR" sz="2800" dirty="0" smtClean="0"/>
              <a:t>Kalça </a:t>
            </a:r>
            <a:r>
              <a:rPr lang="tr-TR" sz="2800" dirty="0"/>
              <a:t>kırığı riski 65 yaşından sonra her yıl kadınlarda %1-3, erkekte ise bunun yarısı kadar artmaktadır. 65 yaşındaki kalça kırığı </a:t>
            </a:r>
            <a:r>
              <a:rPr lang="tr-TR" sz="2800" dirty="0" err="1"/>
              <a:t>insidansı</a:t>
            </a:r>
            <a:r>
              <a:rPr lang="tr-TR" sz="2800" dirty="0"/>
              <a:t> kadınlarda %0,1-0,2 ve erkekte % 0,05-0,1 arasında değişmektedir. Bu </a:t>
            </a:r>
            <a:r>
              <a:rPr lang="tr-TR" sz="2800" dirty="0" err="1"/>
              <a:t>insidans</a:t>
            </a:r>
            <a:r>
              <a:rPr lang="tr-TR" sz="2800" dirty="0"/>
              <a:t> 85 yaşına gelindiğinde kadınlarda %0,25 ve erkekte % 0,1 olmaktadır. </a:t>
            </a:r>
          </a:p>
        </p:txBody>
      </p:sp>
    </p:spTree>
  </p:cSld>
  <p:clrMapOvr>
    <a:masterClrMapping/>
  </p:clrMapOvr>
  <p:transition spd="med">
    <p:split orient="vert" dir="in"/>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lstStyle/>
          <a:p>
            <a:pPr algn="ctr"/>
            <a:r>
              <a:rPr lang="tr-TR" b="1" dirty="0"/>
              <a:t>OMURGA KIRIKLARI</a:t>
            </a:r>
          </a:p>
        </p:txBody>
      </p:sp>
      <p:sp>
        <p:nvSpPr>
          <p:cNvPr id="99331" name="Rectangle 3"/>
          <p:cNvSpPr>
            <a:spLocks noGrp="1" noChangeArrowheads="1"/>
          </p:cNvSpPr>
          <p:nvPr>
            <p:ph type="body" idx="1"/>
          </p:nvPr>
        </p:nvSpPr>
        <p:spPr/>
        <p:txBody>
          <a:bodyPr/>
          <a:lstStyle/>
          <a:p>
            <a:pPr>
              <a:lnSpc>
                <a:spcPct val="90000"/>
              </a:lnSpc>
            </a:pPr>
            <a:endParaRPr lang="tr-TR" dirty="0" smtClean="0"/>
          </a:p>
          <a:p>
            <a:pPr>
              <a:lnSpc>
                <a:spcPct val="90000"/>
              </a:lnSpc>
            </a:pPr>
            <a:r>
              <a:rPr lang="tr-TR" dirty="0" smtClean="0"/>
              <a:t>Omurga </a:t>
            </a:r>
            <a:r>
              <a:rPr lang="tr-TR" dirty="0"/>
              <a:t>kırıklarının 1/3’üne düşme neden olmaktadır.</a:t>
            </a:r>
          </a:p>
          <a:p>
            <a:pPr>
              <a:lnSpc>
                <a:spcPct val="90000"/>
              </a:lnSpc>
            </a:pPr>
            <a:endParaRPr lang="tr-TR" dirty="0" smtClean="0"/>
          </a:p>
          <a:p>
            <a:pPr>
              <a:lnSpc>
                <a:spcPct val="90000"/>
              </a:lnSpc>
            </a:pPr>
            <a:r>
              <a:rPr lang="tr-TR" dirty="0" smtClean="0"/>
              <a:t>Genelde </a:t>
            </a:r>
            <a:r>
              <a:rPr lang="tr-TR" dirty="0"/>
              <a:t>ağır kaldırma gibi basınç yapan nedenlerle meydana gelip, tesadüfen farkına varılabilir.</a:t>
            </a:r>
          </a:p>
          <a:p>
            <a:pPr>
              <a:lnSpc>
                <a:spcPct val="90000"/>
              </a:lnSpc>
            </a:pPr>
            <a:endParaRPr lang="tr-TR" dirty="0" smtClean="0"/>
          </a:p>
          <a:p>
            <a:pPr>
              <a:lnSpc>
                <a:spcPct val="90000"/>
              </a:lnSpc>
            </a:pPr>
            <a:r>
              <a:rPr lang="tr-TR" dirty="0" smtClean="0"/>
              <a:t>Menopozdan </a:t>
            </a:r>
            <a:r>
              <a:rPr lang="tr-TR" dirty="0"/>
              <a:t>15-20 yıl sonra oluşanlar, ağır basınçla </a:t>
            </a:r>
            <a:r>
              <a:rPr lang="tr-TR" dirty="0" err="1"/>
              <a:t>kollaps</a:t>
            </a:r>
            <a:r>
              <a:rPr lang="tr-TR" dirty="0"/>
              <a:t> şeklinde açığa çıkar ve şiddeti ağrı ile birliktedir.</a:t>
            </a:r>
          </a:p>
          <a:p>
            <a:pPr>
              <a:lnSpc>
                <a:spcPct val="90000"/>
              </a:lnSpc>
              <a:buNone/>
            </a:pPr>
            <a:endParaRPr lang="tr-TR" dirty="0" smtClean="0"/>
          </a:p>
        </p:txBody>
      </p:sp>
    </p:spTree>
  </p:cSld>
  <p:clrMapOvr>
    <a:masterClrMapping/>
  </p:clrMapOvr>
  <p:transition spd="med">
    <p:split orient="vert" dir="in"/>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pPr algn="ctr"/>
            <a:r>
              <a:rPr lang="tr-TR" b="1" dirty="0"/>
              <a:t>EL BİLEĞİ KIRIĞI</a:t>
            </a:r>
          </a:p>
        </p:txBody>
      </p:sp>
      <p:sp>
        <p:nvSpPr>
          <p:cNvPr id="102403" name="Rectangle 3"/>
          <p:cNvSpPr>
            <a:spLocks noGrp="1" noChangeArrowheads="1"/>
          </p:cNvSpPr>
          <p:nvPr>
            <p:ph type="body" idx="1"/>
          </p:nvPr>
        </p:nvSpPr>
        <p:spPr/>
        <p:txBody>
          <a:bodyPr>
            <a:normAutofit/>
          </a:bodyPr>
          <a:lstStyle/>
          <a:p>
            <a:pPr>
              <a:lnSpc>
                <a:spcPct val="90000"/>
              </a:lnSpc>
            </a:pPr>
            <a:r>
              <a:rPr lang="tr-TR" dirty="0"/>
              <a:t>Genelde </a:t>
            </a:r>
            <a:r>
              <a:rPr lang="tr-TR" dirty="0" err="1"/>
              <a:t>distal</a:t>
            </a:r>
            <a:r>
              <a:rPr lang="tr-TR" dirty="0"/>
              <a:t> önkol kırıklarının hemen hepsi </a:t>
            </a:r>
            <a:r>
              <a:rPr lang="tr-TR" dirty="0" err="1"/>
              <a:t>Colles</a:t>
            </a:r>
            <a:r>
              <a:rPr lang="tr-TR" dirty="0"/>
              <a:t> tipi </a:t>
            </a:r>
            <a:r>
              <a:rPr lang="tr-TR" dirty="0" err="1"/>
              <a:t>fraktürdür</a:t>
            </a:r>
            <a:r>
              <a:rPr lang="tr-TR" dirty="0"/>
              <a:t>.</a:t>
            </a:r>
          </a:p>
          <a:p>
            <a:pPr>
              <a:lnSpc>
                <a:spcPct val="90000"/>
              </a:lnSpc>
            </a:pPr>
            <a:endParaRPr lang="tr-TR" dirty="0" smtClean="0"/>
          </a:p>
          <a:p>
            <a:pPr>
              <a:lnSpc>
                <a:spcPct val="90000"/>
              </a:lnSpc>
            </a:pPr>
            <a:r>
              <a:rPr lang="tr-TR" dirty="0" smtClean="0"/>
              <a:t>El </a:t>
            </a:r>
            <a:r>
              <a:rPr lang="tr-TR" dirty="0"/>
              <a:t>bileği kırıklarının %85’i kadınlardadır.</a:t>
            </a:r>
          </a:p>
          <a:p>
            <a:pPr>
              <a:lnSpc>
                <a:spcPct val="90000"/>
              </a:lnSpc>
            </a:pPr>
            <a:endParaRPr lang="tr-TR" dirty="0" smtClean="0"/>
          </a:p>
          <a:p>
            <a:pPr>
              <a:lnSpc>
                <a:spcPct val="90000"/>
              </a:lnSpc>
            </a:pPr>
            <a:r>
              <a:rPr lang="tr-TR" dirty="0" err="1" smtClean="0"/>
              <a:t>Distal</a:t>
            </a:r>
            <a:r>
              <a:rPr lang="tr-TR" dirty="0" smtClean="0"/>
              <a:t> </a:t>
            </a:r>
            <a:r>
              <a:rPr lang="tr-TR" dirty="0"/>
              <a:t>önkolda belirli düzeyde </a:t>
            </a:r>
            <a:r>
              <a:rPr lang="tr-TR" dirty="0" err="1"/>
              <a:t>trabeküler</a:t>
            </a:r>
            <a:r>
              <a:rPr lang="tr-TR" dirty="0"/>
              <a:t> kemik vardır ve kırıkların %90’ı orta dereceli bir travma ile olur. </a:t>
            </a:r>
          </a:p>
          <a:p>
            <a:pPr>
              <a:lnSpc>
                <a:spcPct val="90000"/>
              </a:lnSpc>
            </a:pPr>
            <a:endParaRPr lang="tr-TR" dirty="0" smtClean="0"/>
          </a:p>
          <a:p>
            <a:pPr>
              <a:lnSpc>
                <a:spcPct val="90000"/>
              </a:lnSpc>
            </a:pPr>
            <a:r>
              <a:rPr lang="tr-TR" dirty="0" smtClean="0"/>
              <a:t>80 </a:t>
            </a:r>
            <a:r>
              <a:rPr lang="tr-TR" dirty="0"/>
              <a:t>yaşında bu </a:t>
            </a:r>
            <a:r>
              <a:rPr lang="tr-TR" dirty="0" err="1"/>
              <a:t>prevelans</a:t>
            </a:r>
            <a:r>
              <a:rPr lang="tr-TR" dirty="0"/>
              <a:t> %15’tir.</a:t>
            </a:r>
          </a:p>
          <a:p>
            <a:pPr>
              <a:lnSpc>
                <a:spcPct val="90000"/>
              </a:lnSpc>
            </a:pPr>
            <a:endParaRPr lang="tr-TR" dirty="0" smtClean="0"/>
          </a:p>
        </p:txBody>
      </p:sp>
    </p:spTree>
  </p:cSld>
  <p:clrMapOvr>
    <a:masterClrMapping/>
  </p:clrMapOvr>
  <p:transition spd="med">
    <p:split orient="vert" dir="in"/>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pPr algn="ctr"/>
            <a:r>
              <a:rPr lang="tr-TR" sz="4000" b="1" dirty="0"/>
              <a:t>PROKSİMAL HUMERUS KIRIKLARI</a:t>
            </a:r>
          </a:p>
        </p:txBody>
      </p:sp>
      <p:sp>
        <p:nvSpPr>
          <p:cNvPr id="105475" name="Rectangle 3"/>
          <p:cNvSpPr>
            <a:spLocks noGrp="1" noChangeArrowheads="1"/>
          </p:cNvSpPr>
          <p:nvPr>
            <p:ph type="body" idx="1"/>
          </p:nvPr>
        </p:nvSpPr>
        <p:spPr/>
        <p:txBody>
          <a:bodyPr/>
          <a:lstStyle/>
          <a:p>
            <a:r>
              <a:rPr lang="tr-TR" dirty="0"/>
              <a:t>Bu tip kırıkların %80’i 35 yaş üzerinde ve ¾’ü kadınlardadır. </a:t>
            </a:r>
          </a:p>
          <a:p>
            <a:endParaRPr lang="tr-TR" dirty="0" smtClean="0"/>
          </a:p>
          <a:p>
            <a:r>
              <a:rPr lang="tr-TR" dirty="0" smtClean="0"/>
              <a:t>Düşük </a:t>
            </a:r>
            <a:r>
              <a:rPr lang="tr-TR" dirty="0"/>
              <a:t>kemik kitlesi ile ve </a:t>
            </a:r>
            <a:r>
              <a:rPr lang="tr-TR" dirty="0" err="1"/>
              <a:t>nöromuskuler</a:t>
            </a:r>
            <a:r>
              <a:rPr lang="tr-TR" dirty="0"/>
              <a:t> fonksiyonları zayıf olan kadınlarda orta derecede bir travma sonucunda bile oluşabilir.</a:t>
            </a:r>
          </a:p>
          <a:p>
            <a:endParaRPr lang="tr-TR" dirty="0" smtClean="0"/>
          </a:p>
          <a:p>
            <a:r>
              <a:rPr lang="tr-TR" dirty="0" smtClean="0"/>
              <a:t>Tamamen </a:t>
            </a:r>
            <a:r>
              <a:rPr lang="tr-TR" dirty="0" err="1"/>
              <a:t>kortikal</a:t>
            </a:r>
            <a:r>
              <a:rPr lang="tr-TR" dirty="0"/>
              <a:t> kemikten ibaret olan </a:t>
            </a:r>
            <a:r>
              <a:rPr lang="tr-TR" dirty="0" err="1"/>
              <a:t>distal</a:t>
            </a:r>
            <a:r>
              <a:rPr lang="tr-TR" dirty="0"/>
              <a:t> </a:t>
            </a:r>
            <a:r>
              <a:rPr lang="tr-TR" dirty="0" err="1"/>
              <a:t>humerus</a:t>
            </a:r>
            <a:r>
              <a:rPr lang="tr-TR" dirty="0"/>
              <a:t> kırıklarında yaş ile kırık artmaz, kadınlarda fazla değildir, 2/3’ünde şiddetli travma vardır.</a:t>
            </a:r>
          </a:p>
        </p:txBody>
      </p:sp>
    </p:spTree>
  </p:cSld>
  <p:clrMapOvr>
    <a:masterClrMapping/>
  </p:clrMapOvr>
  <p:transition spd="med">
    <p:split orient="vert" dir="in"/>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normAutofit fontScale="90000"/>
          </a:bodyPr>
          <a:lstStyle/>
          <a:p>
            <a:pPr algn="ctr"/>
            <a:r>
              <a:rPr lang="tr-TR" sz="4000" b="1" dirty="0"/>
              <a:t>DÜŞME İLE </a:t>
            </a:r>
            <a:br>
              <a:rPr lang="tr-TR" sz="4000" b="1" dirty="0"/>
            </a:br>
            <a:r>
              <a:rPr lang="tr-TR" sz="4000" b="1" dirty="0"/>
              <a:t>KIRIK ARASINDAKİ BAĞLANTI</a:t>
            </a:r>
          </a:p>
        </p:txBody>
      </p:sp>
      <p:sp>
        <p:nvSpPr>
          <p:cNvPr id="107523" name="Rectangle 3"/>
          <p:cNvSpPr>
            <a:spLocks noGrp="1" noChangeArrowheads="1"/>
          </p:cNvSpPr>
          <p:nvPr>
            <p:ph type="body" sz="half" idx="1"/>
          </p:nvPr>
        </p:nvSpPr>
        <p:spPr>
          <a:xfrm>
            <a:off x="0" y="1600200"/>
            <a:ext cx="4498975" cy="5257800"/>
          </a:xfrm>
        </p:spPr>
        <p:txBody>
          <a:bodyPr/>
          <a:lstStyle/>
          <a:p>
            <a:r>
              <a:rPr lang="tr-TR" sz="2800"/>
              <a:t>Distal radius kırıkları kemik dansitesinin düşük olmasından değil de, düşme oranının yüksek olmasından; daha çok ileri yaşlarda görülen omur cismi kırıklarının ise özellikle kemik mineral dansitesinin düşük olmasından kaynaklanması mümkündür.</a:t>
            </a:r>
          </a:p>
        </p:txBody>
      </p:sp>
      <p:sp>
        <p:nvSpPr>
          <p:cNvPr id="5" name="4 İçerik Yer Tutucusu"/>
          <p:cNvSpPr>
            <a:spLocks noGrp="1"/>
          </p:cNvSpPr>
          <p:nvPr>
            <p:ph sz="half" idx="2"/>
          </p:nvPr>
        </p:nvSpPr>
        <p:spPr/>
        <p:txBody>
          <a:bodyPr/>
          <a:lstStyle/>
          <a:p>
            <a:endParaRPr lang="tr-TR"/>
          </a:p>
        </p:txBody>
      </p:sp>
    </p:spTree>
  </p:cSld>
  <p:clrMapOvr>
    <a:masterClrMapping/>
  </p:clrMapOvr>
  <p:transition spd="med">
    <p:split orient="vert" dir="in"/>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title"/>
          </p:nvPr>
        </p:nvSpPr>
        <p:spPr/>
        <p:txBody>
          <a:bodyPr/>
          <a:lstStyle/>
          <a:p>
            <a:pPr algn="ctr"/>
            <a:r>
              <a:rPr lang="tr-TR" sz="4800" b="1" dirty="0"/>
              <a:t>REHABİLİTASYON</a:t>
            </a:r>
          </a:p>
        </p:txBody>
      </p:sp>
      <p:sp>
        <p:nvSpPr>
          <p:cNvPr id="148483" name="Rectangle 3"/>
          <p:cNvSpPr>
            <a:spLocks noGrp="1" noChangeArrowheads="1"/>
          </p:cNvSpPr>
          <p:nvPr>
            <p:ph type="body" idx="1"/>
          </p:nvPr>
        </p:nvSpPr>
        <p:spPr/>
        <p:txBody>
          <a:bodyPr/>
          <a:lstStyle/>
          <a:p>
            <a:pPr marL="609600" indent="-609600"/>
            <a:r>
              <a:rPr lang="tr-TR" b="1"/>
              <a:t>AMAÇLAR</a:t>
            </a:r>
          </a:p>
          <a:p>
            <a:pPr marL="990600" lvl="1" indent="-533400">
              <a:buFont typeface="Wingdings" pitchFamily="2" charset="2"/>
              <a:buNone/>
            </a:pPr>
            <a:r>
              <a:rPr lang="tr-TR" sz="3200"/>
              <a:t>1. Kemik kütlesini arttırmak</a:t>
            </a:r>
          </a:p>
          <a:p>
            <a:pPr marL="990600" lvl="1" indent="-533400">
              <a:buFont typeface="Wingdings" pitchFamily="2" charset="2"/>
              <a:buNone/>
            </a:pPr>
            <a:r>
              <a:rPr lang="tr-TR" sz="3200"/>
              <a:t>2. Ağrının iyileştirilmesi</a:t>
            </a:r>
          </a:p>
          <a:p>
            <a:pPr marL="990600" lvl="1" indent="-533400">
              <a:buFont typeface="Wingdings" pitchFamily="2" charset="2"/>
              <a:buNone/>
            </a:pPr>
            <a:r>
              <a:rPr lang="tr-TR" sz="3200"/>
              <a:t>3. Düzgün postürün sağlanması</a:t>
            </a:r>
          </a:p>
          <a:p>
            <a:pPr marL="990600" lvl="1" indent="-533400">
              <a:buFont typeface="Wingdings" pitchFamily="2" charset="2"/>
              <a:buNone/>
            </a:pPr>
            <a:r>
              <a:rPr lang="tr-TR" sz="3200"/>
              <a:t>4. Gelişebilecek sakatlıkların önlenmesi</a:t>
            </a:r>
          </a:p>
          <a:p>
            <a:pPr marL="990600" lvl="1" indent="-533400">
              <a:buFont typeface="Wingdings" pitchFamily="2" charset="2"/>
              <a:buNone/>
            </a:pPr>
            <a:r>
              <a:rPr lang="tr-TR" sz="3200"/>
              <a:t>5. Kas gücünü artırmak, denge ve koordinasyonu geliştirmek.</a:t>
            </a: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500034" y="500042"/>
            <a:ext cx="8229600" cy="1143000"/>
          </a:xfrm>
        </p:spPr>
        <p:txBody>
          <a:bodyPr/>
          <a:lstStyle/>
          <a:p>
            <a:pPr algn="ctr"/>
            <a:r>
              <a:rPr lang="tr-TR" sz="4800" b="1" dirty="0"/>
              <a:t>TEDAVİ YÖNTEMLERİ</a:t>
            </a:r>
          </a:p>
        </p:txBody>
      </p:sp>
      <p:sp>
        <p:nvSpPr>
          <p:cNvPr id="149507" name="Rectangle 3"/>
          <p:cNvSpPr>
            <a:spLocks noGrp="1" noChangeArrowheads="1"/>
          </p:cNvSpPr>
          <p:nvPr>
            <p:ph type="body" idx="1"/>
          </p:nvPr>
        </p:nvSpPr>
        <p:spPr>
          <a:xfrm>
            <a:off x="468313" y="1557338"/>
            <a:ext cx="8229600" cy="4929187"/>
          </a:xfrm>
        </p:spPr>
        <p:txBody>
          <a:bodyPr>
            <a:normAutofit lnSpcReduction="10000"/>
          </a:bodyPr>
          <a:lstStyle/>
          <a:p>
            <a:pPr lvl="1">
              <a:lnSpc>
                <a:spcPct val="90000"/>
              </a:lnSpc>
            </a:pPr>
            <a:endParaRPr lang="tr-TR" sz="3200" dirty="0" smtClean="0"/>
          </a:p>
          <a:p>
            <a:pPr lvl="1">
              <a:lnSpc>
                <a:spcPct val="90000"/>
              </a:lnSpc>
            </a:pPr>
            <a:r>
              <a:rPr lang="tr-TR" sz="3200" dirty="0" smtClean="0"/>
              <a:t>İSTİRAHAT</a:t>
            </a:r>
            <a:endParaRPr lang="tr-TR" sz="3200" dirty="0"/>
          </a:p>
          <a:p>
            <a:pPr lvl="1">
              <a:lnSpc>
                <a:spcPct val="90000"/>
              </a:lnSpc>
            </a:pPr>
            <a:r>
              <a:rPr lang="tr-TR" sz="3200" dirty="0"/>
              <a:t>ELEKTROTERAPİ</a:t>
            </a:r>
          </a:p>
          <a:p>
            <a:pPr lvl="1">
              <a:lnSpc>
                <a:spcPct val="90000"/>
              </a:lnSpc>
            </a:pPr>
            <a:r>
              <a:rPr lang="tr-TR" sz="3200" dirty="0"/>
              <a:t>MASAJ ( KLASİK, KDM)</a:t>
            </a:r>
          </a:p>
          <a:p>
            <a:pPr lvl="1">
              <a:lnSpc>
                <a:spcPct val="90000"/>
              </a:lnSpc>
            </a:pPr>
            <a:r>
              <a:rPr lang="tr-TR" sz="3200" dirty="0"/>
              <a:t>SICAK- SOĞUK TEDAVİ</a:t>
            </a:r>
          </a:p>
          <a:p>
            <a:pPr lvl="1">
              <a:lnSpc>
                <a:spcPct val="90000"/>
              </a:lnSpc>
            </a:pPr>
            <a:r>
              <a:rPr lang="tr-TR" sz="3200" dirty="0"/>
              <a:t>EGZERSİZLER</a:t>
            </a:r>
          </a:p>
          <a:p>
            <a:pPr lvl="1">
              <a:lnSpc>
                <a:spcPct val="90000"/>
              </a:lnSpc>
            </a:pPr>
            <a:r>
              <a:rPr lang="tr-TR" sz="3200" dirty="0"/>
              <a:t>HAVUZ TEDAVİSİ</a:t>
            </a:r>
          </a:p>
          <a:p>
            <a:pPr lvl="1">
              <a:lnSpc>
                <a:spcPct val="90000"/>
              </a:lnSpc>
            </a:pPr>
            <a:r>
              <a:rPr lang="tr-TR" sz="3200" dirty="0"/>
              <a:t>ORTEZ VE KORSELER</a:t>
            </a:r>
          </a:p>
          <a:p>
            <a:pPr lvl="1">
              <a:lnSpc>
                <a:spcPct val="90000"/>
              </a:lnSpc>
            </a:pPr>
            <a:r>
              <a:rPr lang="tr-TR" sz="3200" dirty="0"/>
              <a:t>KAPLICA TEDAVİSİ</a:t>
            </a:r>
          </a:p>
          <a:p>
            <a:pPr lvl="1">
              <a:lnSpc>
                <a:spcPct val="90000"/>
              </a:lnSpc>
            </a:pPr>
            <a:r>
              <a:rPr lang="tr-TR" sz="3200" dirty="0"/>
              <a:t>SPORTİF AKTİVİTELER</a:t>
            </a: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p:txBody>
          <a:bodyPr/>
          <a:lstStyle/>
          <a:p>
            <a:pPr algn="ctr"/>
            <a:r>
              <a:rPr lang="tr-TR" b="1" dirty="0"/>
              <a:t>İSTİRAHAT</a:t>
            </a:r>
          </a:p>
        </p:txBody>
      </p:sp>
      <p:sp>
        <p:nvSpPr>
          <p:cNvPr id="150531" name="Rectangle 3"/>
          <p:cNvSpPr>
            <a:spLocks noGrp="1" noChangeArrowheads="1"/>
          </p:cNvSpPr>
          <p:nvPr>
            <p:ph type="body" idx="1"/>
          </p:nvPr>
        </p:nvSpPr>
        <p:spPr/>
        <p:txBody>
          <a:bodyPr/>
          <a:lstStyle/>
          <a:p>
            <a:pPr lvl="1"/>
            <a:r>
              <a:rPr lang="tr-TR" sz="3200"/>
              <a:t>Genellikle omurga kırığı sonucu oluşan akut ağrı içindir.</a:t>
            </a:r>
          </a:p>
          <a:p>
            <a:pPr lvl="1"/>
            <a:r>
              <a:rPr lang="tr-TR" sz="3200"/>
              <a:t>1-2 hafta sürebilir.</a:t>
            </a:r>
          </a:p>
          <a:p>
            <a:pPr lvl="1"/>
            <a:r>
              <a:rPr lang="tr-TR" sz="3200"/>
              <a:t>Akut bir kompresyon kırığından sonra hastanın en rahat ettiği pozisyon, genellikle omurganın aşırı mekanik streslerden uzak kaldığı sırtüstü pozisyonudur.</a:t>
            </a: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type="title"/>
          </p:nvPr>
        </p:nvSpPr>
        <p:spPr>
          <a:xfrm>
            <a:off x="468313" y="0"/>
            <a:ext cx="8229600" cy="1143000"/>
          </a:xfrm>
        </p:spPr>
        <p:txBody>
          <a:bodyPr/>
          <a:lstStyle/>
          <a:p>
            <a:pPr algn="ctr"/>
            <a:r>
              <a:rPr lang="tr-TR" b="1" dirty="0"/>
              <a:t>ELEKTROTERAPİ</a:t>
            </a:r>
          </a:p>
        </p:txBody>
      </p:sp>
      <p:sp>
        <p:nvSpPr>
          <p:cNvPr id="151555" name="Rectangle 3"/>
          <p:cNvSpPr>
            <a:spLocks noGrp="1" noChangeArrowheads="1"/>
          </p:cNvSpPr>
          <p:nvPr>
            <p:ph type="body" idx="1"/>
          </p:nvPr>
        </p:nvSpPr>
        <p:spPr>
          <a:xfrm>
            <a:off x="457200" y="1125538"/>
            <a:ext cx="8229600" cy="5732462"/>
          </a:xfrm>
        </p:spPr>
        <p:txBody>
          <a:bodyPr/>
          <a:lstStyle/>
          <a:p>
            <a:pPr lvl="1"/>
            <a:endParaRPr lang="tr-TR" sz="2100" b="1" dirty="0" smtClean="0"/>
          </a:p>
          <a:p>
            <a:pPr lvl="1"/>
            <a:r>
              <a:rPr lang="tr-TR" sz="2100" b="1" dirty="0" smtClean="0"/>
              <a:t>ENTERFERANSİYEL </a:t>
            </a:r>
            <a:r>
              <a:rPr lang="tr-TR" sz="2100" b="1" dirty="0"/>
              <a:t>AKIM </a:t>
            </a:r>
          </a:p>
          <a:p>
            <a:pPr lvl="2"/>
            <a:r>
              <a:rPr lang="tr-TR" sz="2100" dirty="0"/>
              <a:t>Ağrıyı azaltır, kemik </a:t>
            </a:r>
            <a:r>
              <a:rPr lang="tr-TR" sz="2100" dirty="0" err="1"/>
              <a:t>rejenerasyonunu</a:t>
            </a:r>
            <a:r>
              <a:rPr lang="tr-TR" sz="2100" dirty="0"/>
              <a:t> arttırır.</a:t>
            </a:r>
          </a:p>
          <a:p>
            <a:pPr lvl="1"/>
            <a:endParaRPr lang="tr-TR" sz="2100" b="1" dirty="0" smtClean="0"/>
          </a:p>
          <a:p>
            <a:pPr lvl="1"/>
            <a:r>
              <a:rPr lang="tr-TR" sz="2100" b="1" dirty="0" smtClean="0"/>
              <a:t>KATODAL </a:t>
            </a:r>
            <a:r>
              <a:rPr lang="tr-TR" sz="2100" b="1" dirty="0"/>
              <a:t>GALVANİZM</a:t>
            </a:r>
          </a:p>
          <a:p>
            <a:pPr lvl="2"/>
            <a:r>
              <a:rPr lang="tr-TR" sz="2100" dirty="0" err="1"/>
              <a:t>Osteogenezisi</a:t>
            </a:r>
            <a:r>
              <a:rPr lang="tr-TR" sz="2100" dirty="0"/>
              <a:t> arttırır.</a:t>
            </a:r>
          </a:p>
          <a:p>
            <a:pPr lvl="1"/>
            <a:endParaRPr lang="tr-TR" sz="2100" b="1" dirty="0" smtClean="0"/>
          </a:p>
          <a:p>
            <a:pPr lvl="1"/>
            <a:r>
              <a:rPr lang="tr-TR" sz="2100" b="1" dirty="0" smtClean="0"/>
              <a:t>LAZER</a:t>
            </a:r>
            <a:endParaRPr lang="tr-TR" sz="2100" b="1" dirty="0"/>
          </a:p>
          <a:p>
            <a:pPr lvl="2"/>
            <a:r>
              <a:rPr lang="tr-TR" sz="2100" dirty="0"/>
              <a:t>Ağrıyı azaltır.</a:t>
            </a:r>
          </a:p>
          <a:p>
            <a:pPr lvl="2"/>
            <a:r>
              <a:rPr lang="tr-TR" sz="2100" dirty="0"/>
              <a:t>Spazmı çözer.</a:t>
            </a:r>
          </a:p>
          <a:p>
            <a:pPr lvl="2"/>
            <a:r>
              <a:rPr lang="tr-TR" sz="2100" dirty="0"/>
              <a:t>Kırık sonrasında ödemi azaltarak doku beslenmesini sağlar</a:t>
            </a:r>
            <a:r>
              <a:rPr lang="tr-TR" sz="2100" dirty="0" smtClean="0"/>
              <a:t>.</a:t>
            </a:r>
            <a:endParaRPr lang="tr-TR" sz="2100"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algn="ctr"/>
            <a:r>
              <a:rPr lang="tr-TR" b="1" dirty="0"/>
              <a:t>PERİOSTEUM</a:t>
            </a:r>
          </a:p>
        </p:txBody>
      </p:sp>
      <p:sp>
        <p:nvSpPr>
          <p:cNvPr id="15363" name="Rectangle 3"/>
          <p:cNvSpPr>
            <a:spLocks noGrp="1" noChangeArrowheads="1"/>
          </p:cNvSpPr>
          <p:nvPr>
            <p:ph type="body" idx="1"/>
          </p:nvPr>
        </p:nvSpPr>
        <p:spPr/>
        <p:txBody>
          <a:bodyPr/>
          <a:lstStyle/>
          <a:p>
            <a:r>
              <a:rPr lang="tr-TR" dirty="0" err="1"/>
              <a:t>Periosteumun</a:t>
            </a:r>
            <a:r>
              <a:rPr lang="tr-TR" dirty="0"/>
              <a:t> dış tabakası, </a:t>
            </a:r>
            <a:r>
              <a:rPr lang="tr-TR" dirty="0" err="1"/>
              <a:t>kollajen</a:t>
            </a:r>
            <a:r>
              <a:rPr lang="tr-TR" dirty="0"/>
              <a:t> lifler ve </a:t>
            </a:r>
            <a:r>
              <a:rPr lang="tr-TR" dirty="0" err="1"/>
              <a:t>fibroblastlardan</a:t>
            </a:r>
            <a:r>
              <a:rPr lang="tr-TR" dirty="0"/>
              <a:t> oluşmuştur. </a:t>
            </a:r>
            <a:endParaRPr lang="tr-TR" dirty="0" smtClean="0"/>
          </a:p>
          <a:p>
            <a:endParaRPr lang="tr-TR" dirty="0"/>
          </a:p>
          <a:p>
            <a:r>
              <a:rPr lang="tr-TR" dirty="0" err="1"/>
              <a:t>Sharpey</a:t>
            </a:r>
            <a:r>
              <a:rPr lang="tr-TR" dirty="0"/>
              <a:t> lifleri </a:t>
            </a:r>
            <a:r>
              <a:rPr lang="tr-TR" dirty="0" err="1"/>
              <a:t>matriks</a:t>
            </a:r>
            <a:r>
              <a:rPr lang="tr-TR" dirty="0"/>
              <a:t> içine girerek </a:t>
            </a:r>
            <a:r>
              <a:rPr lang="tr-TR" dirty="0" err="1"/>
              <a:t>periosteumu</a:t>
            </a:r>
            <a:r>
              <a:rPr lang="tr-TR" dirty="0"/>
              <a:t> kemiğe bağlar.</a:t>
            </a:r>
          </a:p>
          <a:p>
            <a:endParaRPr lang="tr-TR" dirty="0" smtClean="0"/>
          </a:p>
          <a:p>
            <a:r>
              <a:rPr lang="tr-TR" dirty="0" smtClean="0"/>
              <a:t>Kemiğin </a:t>
            </a:r>
            <a:r>
              <a:rPr lang="tr-TR" dirty="0"/>
              <a:t>büyümesi ve onarımında rol oynar.</a:t>
            </a: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title"/>
          </p:nvPr>
        </p:nvSpPr>
        <p:spPr>
          <a:xfrm>
            <a:off x="500034" y="428604"/>
            <a:ext cx="8116916" cy="1227161"/>
          </a:xfrm>
        </p:spPr>
        <p:txBody>
          <a:bodyPr>
            <a:normAutofit fontScale="90000"/>
          </a:bodyPr>
          <a:lstStyle/>
          <a:p>
            <a:pPr algn="ct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MASAJ</a:t>
            </a:r>
            <a:endParaRPr lang="tr-TR" b="1" dirty="0"/>
          </a:p>
        </p:txBody>
      </p:sp>
      <p:sp>
        <p:nvSpPr>
          <p:cNvPr id="152579" name="Rectangle 3"/>
          <p:cNvSpPr>
            <a:spLocks noGrp="1" noChangeArrowheads="1"/>
          </p:cNvSpPr>
          <p:nvPr>
            <p:ph type="body" idx="1"/>
          </p:nvPr>
        </p:nvSpPr>
        <p:spPr>
          <a:xfrm>
            <a:off x="323850" y="1844675"/>
            <a:ext cx="8301038" cy="4525963"/>
          </a:xfrm>
        </p:spPr>
        <p:txBody>
          <a:bodyPr/>
          <a:lstStyle/>
          <a:p>
            <a:pPr lvl="1"/>
            <a:endParaRPr lang="tr-TR" sz="4000" dirty="0" smtClean="0"/>
          </a:p>
          <a:p>
            <a:pPr lvl="1"/>
            <a:r>
              <a:rPr lang="tr-TR" sz="4000" dirty="0" smtClean="0"/>
              <a:t>Klasik </a:t>
            </a:r>
            <a:r>
              <a:rPr lang="tr-TR" sz="4000" dirty="0"/>
              <a:t>Masaj</a:t>
            </a:r>
          </a:p>
          <a:p>
            <a:pPr lvl="1"/>
            <a:endParaRPr lang="tr-TR" sz="4000" dirty="0" smtClean="0"/>
          </a:p>
          <a:p>
            <a:pPr lvl="1"/>
            <a:r>
              <a:rPr lang="tr-TR" sz="4000" dirty="0" smtClean="0"/>
              <a:t>KDM</a:t>
            </a:r>
            <a:endParaRPr lang="tr-TR" sz="4000" dirty="0"/>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ChangeArrowheads="1"/>
          </p:cNvSpPr>
          <p:nvPr>
            <p:ph type="title"/>
          </p:nvPr>
        </p:nvSpPr>
        <p:spPr/>
        <p:txBody>
          <a:bodyPr/>
          <a:lstStyle/>
          <a:p>
            <a:pPr algn="ctr"/>
            <a:r>
              <a:rPr lang="tr-TR" b="1" dirty="0"/>
              <a:t>SICAK SOĞUK TEDAVİ</a:t>
            </a:r>
          </a:p>
        </p:txBody>
      </p:sp>
      <p:sp>
        <p:nvSpPr>
          <p:cNvPr id="153603" name="Rectangle 3"/>
          <p:cNvSpPr>
            <a:spLocks noGrp="1" noChangeArrowheads="1"/>
          </p:cNvSpPr>
          <p:nvPr>
            <p:ph type="body" idx="1"/>
          </p:nvPr>
        </p:nvSpPr>
        <p:spPr/>
        <p:txBody>
          <a:bodyPr/>
          <a:lstStyle/>
          <a:p>
            <a:pPr lvl="1"/>
            <a:endParaRPr lang="tr-TR" sz="3200" b="1" dirty="0" smtClean="0"/>
          </a:p>
          <a:p>
            <a:pPr lvl="1"/>
            <a:r>
              <a:rPr lang="tr-TR" sz="3200" b="1" dirty="0" smtClean="0"/>
              <a:t>SICAK </a:t>
            </a:r>
            <a:r>
              <a:rPr lang="tr-TR" sz="3200" b="1" dirty="0"/>
              <a:t>TEDAVİ</a:t>
            </a:r>
          </a:p>
          <a:p>
            <a:pPr lvl="2"/>
            <a:r>
              <a:rPr lang="tr-TR" sz="3200" dirty="0" err="1"/>
              <a:t>Hotpack</a:t>
            </a:r>
            <a:endParaRPr lang="tr-TR" sz="3200" dirty="0"/>
          </a:p>
          <a:p>
            <a:pPr lvl="2"/>
            <a:r>
              <a:rPr lang="tr-TR" sz="3200" dirty="0" err="1"/>
              <a:t>Fluidoterapi</a:t>
            </a:r>
            <a:endParaRPr lang="tr-TR" sz="3200" dirty="0"/>
          </a:p>
          <a:p>
            <a:pPr lvl="2"/>
            <a:r>
              <a:rPr lang="tr-TR" sz="3200" dirty="0"/>
              <a:t>Kelebek banyoları- </a:t>
            </a:r>
            <a:r>
              <a:rPr lang="tr-TR" sz="3200" dirty="0" err="1"/>
              <a:t>infraruj</a:t>
            </a:r>
            <a:endParaRPr lang="tr-TR" sz="3200" dirty="0"/>
          </a:p>
          <a:p>
            <a:pPr lvl="2"/>
            <a:r>
              <a:rPr lang="tr-TR" sz="3200" dirty="0"/>
              <a:t>Girdap banyoları</a:t>
            </a:r>
          </a:p>
          <a:p>
            <a:pPr lvl="2">
              <a:buFontTx/>
              <a:buNone/>
            </a:pPr>
            <a:endParaRPr lang="tr-TR" sz="3200" dirty="0"/>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body" idx="1"/>
          </p:nvPr>
        </p:nvSpPr>
        <p:spPr/>
        <p:txBody>
          <a:bodyPr/>
          <a:lstStyle/>
          <a:p>
            <a:pPr lvl="1"/>
            <a:r>
              <a:rPr lang="tr-TR" sz="3200" b="1" dirty="0"/>
              <a:t>SOĞUK TEDAVİ</a:t>
            </a:r>
          </a:p>
          <a:p>
            <a:pPr lvl="2"/>
            <a:r>
              <a:rPr lang="tr-TR" sz="3200" dirty="0" err="1"/>
              <a:t>Coldpack</a:t>
            </a:r>
            <a:endParaRPr lang="tr-TR" sz="3200" dirty="0"/>
          </a:p>
          <a:p>
            <a:pPr lvl="2"/>
            <a:endParaRPr lang="tr-TR" sz="3200" dirty="0" smtClean="0"/>
          </a:p>
          <a:p>
            <a:pPr lvl="2"/>
            <a:r>
              <a:rPr lang="tr-TR" sz="3200" dirty="0" smtClean="0"/>
              <a:t>Zıt </a:t>
            </a:r>
            <a:r>
              <a:rPr lang="tr-TR" sz="3200" dirty="0"/>
              <a:t>banyolar</a:t>
            </a:r>
          </a:p>
          <a:p>
            <a:pPr lvl="2"/>
            <a:endParaRPr lang="tr-TR" sz="3200" dirty="0" smtClean="0"/>
          </a:p>
          <a:p>
            <a:pPr lvl="2"/>
            <a:r>
              <a:rPr lang="tr-TR" sz="3200" dirty="0" smtClean="0"/>
              <a:t>Spreyler</a:t>
            </a:r>
            <a:endParaRPr lang="tr-TR" sz="3200" dirty="0"/>
          </a:p>
          <a:p>
            <a:pPr lvl="2">
              <a:buFontTx/>
              <a:buNone/>
            </a:pPr>
            <a:endParaRPr lang="tr-TR" sz="3200" dirty="0"/>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title"/>
          </p:nvPr>
        </p:nvSpPr>
        <p:spPr>
          <a:xfrm>
            <a:off x="539750" y="0"/>
            <a:ext cx="8229600" cy="1143000"/>
          </a:xfrm>
        </p:spPr>
        <p:txBody>
          <a:bodyPr/>
          <a:lstStyle/>
          <a:p>
            <a:pPr algn="ctr"/>
            <a:r>
              <a:rPr lang="tr-TR" b="1" dirty="0"/>
              <a:t>HAVUZ TEDAVİSİ</a:t>
            </a:r>
          </a:p>
        </p:txBody>
      </p:sp>
      <p:sp>
        <p:nvSpPr>
          <p:cNvPr id="155651" name="Rectangle 3"/>
          <p:cNvSpPr>
            <a:spLocks noGrp="1" noChangeArrowheads="1"/>
          </p:cNvSpPr>
          <p:nvPr>
            <p:ph type="body" idx="1"/>
          </p:nvPr>
        </p:nvSpPr>
        <p:spPr>
          <a:xfrm>
            <a:off x="457200" y="1125538"/>
            <a:ext cx="8229600" cy="5732462"/>
          </a:xfrm>
        </p:spPr>
        <p:txBody>
          <a:bodyPr/>
          <a:lstStyle/>
          <a:p>
            <a:pPr lvl="1">
              <a:buFont typeface="Wingdings" pitchFamily="2" charset="2"/>
              <a:buNone/>
            </a:pPr>
            <a:r>
              <a:rPr lang="tr-TR" dirty="0"/>
              <a:t>		 </a:t>
            </a:r>
            <a:endParaRPr lang="tr-TR" dirty="0" smtClean="0"/>
          </a:p>
          <a:p>
            <a:pPr lvl="1">
              <a:buFont typeface="Wingdings" pitchFamily="2" charset="2"/>
              <a:buNone/>
            </a:pPr>
            <a:endParaRPr lang="tr-TR" dirty="0" smtClean="0"/>
          </a:p>
          <a:p>
            <a:pPr lvl="1"/>
            <a:r>
              <a:rPr lang="tr-TR" dirty="0" smtClean="0"/>
              <a:t> </a:t>
            </a:r>
            <a:r>
              <a:rPr lang="tr-TR" dirty="0"/>
              <a:t>Özellikle </a:t>
            </a:r>
            <a:r>
              <a:rPr lang="tr-TR" dirty="0" err="1"/>
              <a:t>immobil</a:t>
            </a:r>
            <a:r>
              <a:rPr lang="tr-TR" dirty="0"/>
              <a:t> hastalarda </a:t>
            </a:r>
            <a:r>
              <a:rPr lang="tr-TR" dirty="0" err="1"/>
              <a:t>antigravite</a:t>
            </a:r>
            <a:r>
              <a:rPr lang="tr-TR" dirty="0"/>
              <a:t> egzersizlerine başlamadan önce su içindeki egzersizler tercih edilir. Suyun kaldırma kuvveti sayesinde kemiklere binen yük azalacaktır. Bu durum kemik için iyi olmasa da kas kuvvetini, normal eklem hareketini esnekliği ve </a:t>
            </a:r>
            <a:r>
              <a:rPr lang="tr-TR" dirty="0" err="1"/>
              <a:t>kardiyovasküler</a:t>
            </a:r>
            <a:r>
              <a:rPr lang="tr-TR" dirty="0"/>
              <a:t> dayanıklılığı arttırdığı için tercih edilir. Ayrıca </a:t>
            </a:r>
            <a:r>
              <a:rPr lang="tr-TR" dirty="0" err="1"/>
              <a:t>postür</a:t>
            </a:r>
            <a:r>
              <a:rPr lang="tr-TR" dirty="0"/>
              <a:t> ve bozuk hareketlerin düzeltilmesi ve eğitim su içinde daha kolaydır. </a:t>
            </a:r>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ChangeArrowheads="1"/>
          </p:cNvSpPr>
          <p:nvPr>
            <p:ph type="title"/>
          </p:nvPr>
        </p:nvSpPr>
        <p:spPr/>
        <p:txBody>
          <a:bodyPr>
            <a:normAutofit fontScale="90000"/>
          </a:bodyPr>
          <a:lstStyle/>
          <a:p>
            <a:pPr algn="ctr"/>
            <a:r>
              <a:rPr lang="tr-TR" b="1" dirty="0"/>
              <a:t>ORTEZ, KORSE VE YARDIMCI CİHAZLAR</a:t>
            </a:r>
          </a:p>
        </p:txBody>
      </p:sp>
      <p:sp>
        <p:nvSpPr>
          <p:cNvPr id="156675" name="Rectangle 3"/>
          <p:cNvSpPr>
            <a:spLocks noGrp="1" noChangeArrowheads="1"/>
          </p:cNvSpPr>
          <p:nvPr>
            <p:ph type="body" idx="1"/>
          </p:nvPr>
        </p:nvSpPr>
        <p:spPr/>
        <p:txBody>
          <a:bodyPr/>
          <a:lstStyle/>
          <a:p>
            <a:pPr lvl="1">
              <a:buFont typeface="Wingdings" pitchFamily="2" charset="2"/>
              <a:buNone/>
            </a:pPr>
            <a:r>
              <a:rPr lang="tr-TR" dirty="0"/>
              <a:t>		  </a:t>
            </a:r>
            <a:endParaRPr lang="tr-TR" dirty="0" smtClean="0"/>
          </a:p>
          <a:p>
            <a:pPr lvl="1"/>
            <a:r>
              <a:rPr lang="tr-TR" dirty="0" smtClean="0"/>
              <a:t>   </a:t>
            </a:r>
            <a:r>
              <a:rPr lang="tr-TR" dirty="0" err="1" smtClean="0"/>
              <a:t>Spinal</a:t>
            </a:r>
            <a:r>
              <a:rPr lang="tr-TR" dirty="0" smtClean="0"/>
              <a:t> </a:t>
            </a:r>
            <a:r>
              <a:rPr lang="tr-TR" dirty="0"/>
              <a:t>destekler </a:t>
            </a:r>
            <a:r>
              <a:rPr lang="tr-TR" dirty="0" smtClean="0"/>
              <a:t> omurga </a:t>
            </a:r>
            <a:r>
              <a:rPr lang="tr-TR" dirty="0"/>
              <a:t>osteoporozunun şiddetine, hastanın toleransına ve kompresyon kırığının keskinliğine bağlı olarak </a:t>
            </a:r>
            <a:r>
              <a:rPr lang="tr-TR" dirty="0" err="1"/>
              <a:t>rijit</a:t>
            </a:r>
            <a:r>
              <a:rPr lang="tr-TR" dirty="0"/>
              <a:t>, yarı </a:t>
            </a:r>
            <a:r>
              <a:rPr lang="tr-TR" dirty="0" err="1"/>
              <a:t>rijit</a:t>
            </a:r>
            <a:r>
              <a:rPr lang="tr-TR" dirty="0"/>
              <a:t> veya yumuşak korseler olabilir. </a:t>
            </a:r>
            <a:r>
              <a:rPr lang="tr-TR" dirty="0" err="1"/>
              <a:t>Spinal</a:t>
            </a:r>
            <a:r>
              <a:rPr lang="tr-TR" dirty="0"/>
              <a:t> destekler 3 nokta prensibine göre oluşturulur. </a:t>
            </a:r>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p:txBody>
          <a:bodyPr/>
          <a:lstStyle/>
          <a:p>
            <a:pPr algn="ctr"/>
            <a:r>
              <a:rPr lang="tr-TR" b="1" dirty="0"/>
              <a:t>KAPLICA TEDAVİSİ</a:t>
            </a:r>
          </a:p>
        </p:txBody>
      </p:sp>
      <p:sp>
        <p:nvSpPr>
          <p:cNvPr id="158723" name="Rectangle 3"/>
          <p:cNvSpPr>
            <a:spLocks noGrp="1" noChangeArrowheads="1"/>
          </p:cNvSpPr>
          <p:nvPr>
            <p:ph type="body" idx="1"/>
          </p:nvPr>
        </p:nvSpPr>
        <p:spPr/>
        <p:txBody>
          <a:bodyPr>
            <a:normAutofit/>
          </a:bodyPr>
          <a:lstStyle/>
          <a:p>
            <a:pPr lvl="1"/>
            <a:r>
              <a:rPr lang="tr-TR" sz="3200" dirty="0"/>
              <a:t>Mineralli sularda bulunan sodyum, kalsiyum, magnezyum, </a:t>
            </a:r>
            <a:r>
              <a:rPr lang="tr-TR" sz="3200" dirty="0" err="1"/>
              <a:t>florür</a:t>
            </a:r>
            <a:r>
              <a:rPr lang="tr-TR" sz="3200" dirty="0"/>
              <a:t>, bikarbonat, sülfat,içme kürü şeklinde alınarak osteoporozda kemik </a:t>
            </a:r>
            <a:r>
              <a:rPr lang="tr-TR" sz="3200" dirty="0" err="1"/>
              <a:t>rejenerasyonuna</a:t>
            </a:r>
            <a:r>
              <a:rPr lang="tr-TR" sz="3200" dirty="0"/>
              <a:t> yardımcı olur.</a:t>
            </a:r>
          </a:p>
          <a:p>
            <a:pPr lvl="1"/>
            <a:r>
              <a:rPr lang="tr-TR" sz="3200" dirty="0"/>
              <a:t>Çamur banyolarından, </a:t>
            </a:r>
            <a:r>
              <a:rPr lang="tr-TR" sz="3200" dirty="0" smtClean="0"/>
              <a:t>termik  </a:t>
            </a:r>
            <a:r>
              <a:rPr lang="tr-TR" sz="3200" dirty="0"/>
              <a:t>ve mekanik etkilerinden yaralanıp tedavi edici olarak kullanabiliriz.</a:t>
            </a:r>
          </a:p>
        </p:txBody>
      </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ChangeArrowheads="1"/>
          </p:cNvSpPr>
          <p:nvPr>
            <p:ph type="title"/>
          </p:nvPr>
        </p:nvSpPr>
        <p:spPr/>
        <p:txBody>
          <a:bodyPr/>
          <a:lstStyle/>
          <a:p>
            <a:pPr algn="ctr"/>
            <a:r>
              <a:rPr lang="tr-TR" b="1" dirty="0"/>
              <a:t>DİĞER YÖNTEMLER</a:t>
            </a:r>
          </a:p>
        </p:txBody>
      </p:sp>
      <p:sp>
        <p:nvSpPr>
          <p:cNvPr id="167939" name="Rectangle 3"/>
          <p:cNvSpPr>
            <a:spLocks noGrp="1" noChangeArrowheads="1"/>
          </p:cNvSpPr>
          <p:nvPr>
            <p:ph type="body" idx="1"/>
          </p:nvPr>
        </p:nvSpPr>
        <p:spPr/>
        <p:txBody>
          <a:bodyPr/>
          <a:lstStyle/>
          <a:p>
            <a:pPr lvl="1"/>
            <a:endParaRPr lang="tr-TR" sz="3200" b="1" smtClean="0"/>
          </a:p>
          <a:p>
            <a:pPr lvl="1"/>
            <a:r>
              <a:rPr lang="tr-TR" sz="3200" b="1" smtClean="0"/>
              <a:t>UVL</a:t>
            </a:r>
            <a:r>
              <a:rPr lang="tr-TR" sz="3200" dirty="0"/>
              <a:t>: Bağırsakta </a:t>
            </a:r>
            <a:r>
              <a:rPr lang="tr-TR" sz="3200" dirty="0" err="1"/>
              <a:t>absorbe</a:t>
            </a:r>
            <a:r>
              <a:rPr lang="tr-TR" sz="3200" dirty="0"/>
              <a:t> kalsiyumun kana geçmesini ve kullanılmasını  hızlandırır.Vücutta  D vitamini meydana getirir.</a:t>
            </a:r>
          </a:p>
          <a:p>
            <a:pPr lvl="1"/>
            <a:endParaRPr lang="tr-TR" sz="3200" b="1" dirty="0" smtClean="0"/>
          </a:p>
          <a:p>
            <a:pPr lvl="1"/>
            <a:r>
              <a:rPr lang="tr-TR" sz="3200" b="1" dirty="0" smtClean="0"/>
              <a:t>HELYOTERAPİ</a:t>
            </a:r>
            <a:r>
              <a:rPr lang="tr-TR" sz="3200" dirty="0"/>
              <a:t>: D vitamini yapımını kolaylaştırır.</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95288" y="836613"/>
            <a:ext cx="8229600" cy="1143000"/>
          </a:xfrm>
        </p:spPr>
        <p:txBody>
          <a:bodyPr/>
          <a:lstStyle/>
          <a:p>
            <a:pPr algn="ctr"/>
            <a:r>
              <a:rPr lang="tr-TR" b="1" dirty="0"/>
              <a:t>ENDOSTEUM</a:t>
            </a:r>
          </a:p>
        </p:txBody>
      </p:sp>
      <p:sp>
        <p:nvSpPr>
          <p:cNvPr id="16387" name="Rectangle 3"/>
          <p:cNvSpPr>
            <a:spLocks noGrp="1" noChangeArrowheads="1"/>
          </p:cNvSpPr>
          <p:nvPr>
            <p:ph type="body" idx="1"/>
          </p:nvPr>
        </p:nvSpPr>
        <p:spPr/>
        <p:txBody>
          <a:bodyPr/>
          <a:lstStyle/>
          <a:p>
            <a:endParaRPr lang="tr-TR" dirty="0"/>
          </a:p>
          <a:p>
            <a:endParaRPr lang="tr-TR" dirty="0"/>
          </a:p>
          <a:p>
            <a:r>
              <a:rPr lang="tr-TR" dirty="0"/>
              <a:t>Kemiğin içindeki bütün boşlukları örter ve çok az miktarda bağ dokusundan oluşur.</a:t>
            </a:r>
          </a:p>
          <a:p>
            <a:endParaRPr lang="tr-TR" dirty="0" smtClean="0"/>
          </a:p>
          <a:p>
            <a:r>
              <a:rPr lang="tr-TR" dirty="0" err="1" smtClean="0"/>
              <a:t>Periosteumdan</a:t>
            </a:r>
            <a:r>
              <a:rPr lang="tr-TR" dirty="0" smtClean="0"/>
              <a:t> </a:t>
            </a:r>
            <a:r>
              <a:rPr lang="tr-TR" dirty="0"/>
              <a:t>oldukça incedir.</a:t>
            </a:r>
          </a:p>
          <a:p>
            <a:endParaRPr lang="tr-TR"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body" idx="1"/>
          </p:nvPr>
        </p:nvSpPr>
        <p:spPr>
          <a:xfrm>
            <a:off x="611188" y="620713"/>
            <a:ext cx="8185150" cy="5734050"/>
          </a:xfrm>
        </p:spPr>
        <p:txBody>
          <a:bodyPr/>
          <a:lstStyle/>
          <a:p>
            <a:pPr>
              <a:lnSpc>
                <a:spcPct val="90000"/>
              </a:lnSpc>
            </a:pPr>
            <a:endParaRPr lang="tr-TR" dirty="0" smtClean="0"/>
          </a:p>
          <a:p>
            <a:pPr>
              <a:lnSpc>
                <a:spcPct val="90000"/>
              </a:lnSpc>
            </a:pPr>
            <a:r>
              <a:rPr lang="tr-TR" dirty="0" err="1" smtClean="0"/>
              <a:t>EPiFiZ</a:t>
            </a:r>
            <a:r>
              <a:rPr lang="tr-TR" dirty="0"/>
              <a:t>:</a:t>
            </a:r>
          </a:p>
          <a:p>
            <a:pPr lvl="1">
              <a:lnSpc>
                <a:spcPct val="90000"/>
              </a:lnSpc>
            </a:pPr>
            <a:r>
              <a:rPr lang="tr-TR" dirty="0"/>
              <a:t>Uzun kemiklerin şişkince olan uç kısımlarına </a:t>
            </a:r>
            <a:r>
              <a:rPr lang="tr-TR" dirty="0" err="1"/>
              <a:t>epifiz</a:t>
            </a:r>
            <a:r>
              <a:rPr lang="tr-TR" dirty="0"/>
              <a:t> denir. </a:t>
            </a:r>
          </a:p>
          <a:p>
            <a:pPr lvl="1">
              <a:lnSpc>
                <a:spcPct val="90000"/>
              </a:lnSpc>
            </a:pPr>
            <a:r>
              <a:rPr lang="tr-TR" dirty="0" err="1"/>
              <a:t>Epifizler</a:t>
            </a:r>
            <a:r>
              <a:rPr lang="tr-TR" dirty="0"/>
              <a:t> ince bir kompakt kemik tabakasıyla kaplanmış, süngerimsi kemik oluşmuştur.</a:t>
            </a:r>
          </a:p>
          <a:p>
            <a:pPr>
              <a:lnSpc>
                <a:spcPct val="90000"/>
              </a:lnSpc>
            </a:pPr>
            <a:r>
              <a:rPr lang="tr-TR" dirty="0"/>
              <a:t>DİYAFİZ:</a:t>
            </a:r>
          </a:p>
          <a:p>
            <a:pPr lvl="1">
              <a:lnSpc>
                <a:spcPct val="90000"/>
              </a:lnSpc>
            </a:pPr>
            <a:r>
              <a:rPr lang="tr-TR" dirty="0"/>
              <a:t> </a:t>
            </a:r>
            <a:r>
              <a:rPr lang="tr-TR" dirty="0" err="1"/>
              <a:t>Diyafiz</a:t>
            </a:r>
            <a:r>
              <a:rPr lang="tr-TR" dirty="0"/>
              <a:t> adı verilen silindirik kısmın hemen hemen tümü kompakt kemikten oluşmuştur.</a:t>
            </a:r>
          </a:p>
          <a:p>
            <a:pPr lvl="1">
              <a:lnSpc>
                <a:spcPct val="90000"/>
              </a:lnSpc>
            </a:pPr>
            <a:r>
              <a:rPr lang="tr-TR" dirty="0"/>
              <a:t>Kemik iliği boşluğuna bakan yüzeylerinde çok az süngerimsi kemik vardır. </a:t>
            </a:r>
          </a:p>
          <a:p>
            <a:pPr>
              <a:lnSpc>
                <a:spcPct val="90000"/>
              </a:lnSpc>
            </a:pPr>
            <a:r>
              <a:rPr lang="tr-TR" dirty="0"/>
              <a:t>METAFİZ:</a:t>
            </a:r>
          </a:p>
          <a:p>
            <a:pPr lvl="1">
              <a:lnSpc>
                <a:spcPct val="90000"/>
              </a:lnSpc>
            </a:pPr>
            <a:r>
              <a:rPr lang="tr-TR" dirty="0" err="1"/>
              <a:t>Diyafizle</a:t>
            </a:r>
            <a:r>
              <a:rPr lang="tr-TR" dirty="0"/>
              <a:t> </a:t>
            </a:r>
            <a:r>
              <a:rPr lang="tr-TR" dirty="0" err="1"/>
              <a:t>epifiz</a:t>
            </a:r>
            <a:r>
              <a:rPr lang="tr-TR" dirty="0"/>
              <a:t> arasında kalan bölümdür.</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algn="ctr"/>
            <a:r>
              <a:rPr lang="tr-TR" b="1" dirty="0"/>
              <a:t>OSTEOGENEZİS</a:t>
            </a:r>
          </a:p>
        </p:txBody>
      </p:sp>
      <p:sp>
        <p:nvSpPr>
          <p:cNvPr id="22531" name="Rectangle 3"/>
          <p:cNvSpPr>
            <a:spLocks noGrp="1" noChangeArrowheads="1"/>
          </p:cNvSpPr>
          <p:nvPr>
            <p:ph type="body" idx="1"/>
          </p:nvPr>
        </p:nvSpPr>
        <p:spPr/>
        <p:txBody>
          <a:bodyPr/>
          <a:lstStyle/>
          <a:p>
            <a:pPr marL="609600" indent="-609600"/>
            <a:r>
              <a:rPr lang="tr-TR"/>
              <a:t>Kemik iki yolla oluşur;</a:t>
            </a:r>
          </a:p>
          <a:p>
            <a:pPr marL="990600" lvl="1" indent="-533400">
              <a:buFont typeface="Wingdings" pitchFamily="2" charset="2"/>
              <a:buNone/>
            </a:pPr>
            <a:r>
              <a:rPr lang="tr-TR"/>
              <a:t>1. İntramembranöz kemikleşme:</a:t>
            </a:r>
          </a:p>
          <a:p>
            <a:pPr marL="1371600" lvl="2" indent="-457200">
              <a:buFontTx/>
              <a:buChar char="–"/>
            </a:pPr>
            <a:r>
              <a:rPr lang="tr-TR"/>
              <a:t>Osteoblastların salgıladıkları matriksin, doğrudan doğruya mineralizasyonudur.</a:t>
            </a:r>
          </a:p>
          <a:p>
            <a:pPr marL="1371600" lvl="2" indent="-457200">
              <a:buFontTx/>
              <a:buChar char="–"/>
            </a:pPr>
            <a:r>
              <a:rPr lang="tr-TR"/>
              <a:t>İntramembranöz;</a:t>
            </a:r>
          </a:p>
          <a:p>
            <a:pPr marL="1371600" lvl="2" indent="-457200"/>
            <a:r>
              <a:rPr lang="tr-TR"/>
              <a:t>Birçok yassı kemik gelişimi</a:t>
            </a:r>
          </a:p>
          <a:p>
            <a:pPr marL="1371600" lvl="2" indent="-457200"/>
            <a:r>
              <a:rPr lang="tr-TR"/>
              <a:t>Kısa kemik büyümesi, uzun kemik kalınlaşmasını sağlar.</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body" idx="4294967295"/>
          </p:nvPr>
        </p:nvSpPr>
        <p:spPr>
          <a:xfrm>
            <a:off x="914400" y="1196975"/>
            <a:ext cx="8229600" cy="4525963"/>
          </a:xfrm>
        </p:spPr>
        <p:txBody>
          <a:bodyPr/>
          <a:lstStyle/>
          <a:p>
            <a:pPr marL="990600" lvl="1" indent="-533400">
              <a:buFont typeface="Wingdings" pitchFamily="2" charset="2"/>
              <a:buNone/>
            </a:pPr>
            <a:r>
              <a:rPr lang="tr-TR"/>
              <a:t>2</a:t>
            </a:r>
            <a:r>
              <a:rPr lang="tr-TR" sz="3200"/>
              <a:t>. Endokondrial kemikleşme:</a:t>
            </a:r>
            <a:r>
              <a:rPr lang="tr-TR"/>
              <a:t> </a:t>
            </a:r>
          </a:p>
          <a:p>
            <a:pPr marL="1371600" lvl="2" indent="-457200">
              <a:buFontTx/>
              <a:buChar char="–"/>
            </a:pPr>
            <a:r>
              <a:rPr lang="tr-TR" sz="2800"/>
              <a:t>Daha önce var olan kıkırdak matriks üzerine, kemik matriksinin çökmesi ile oluşur.</a:t>
            </a:r>
          </a:p>
          <a:p>
            <a:pPr marL="1371600" lvl="2" indent="-457200">
              <a:buFontTx/>
              <a:buChar char="–"/>
            </a:pPr>
            <a:r>
              <a:rPr lang="tr-TR" sz="2800"/>
              <a:t>Endokondrial;</a:t>
            </a:r>
          </a:p>
          <a:p>
            <a:pPr marL="1752600" lvl="3" indent="-381000">
              <a:buClr>
                <a:schemeClr val="tx1"/>
              </a:buClr>
              <a:buFontTx/>
              <a:buChar char="•"/>
            </a:pPr>
            <a:r>
              <a:rPr lang="tr-TR" sz="2400"/>
              <a:t>Hiyalin kıkırdaktan oluşmuştur.</a:t>
            </a:r>
          </a:p>
          <a:p>
            <a:pPr marL="1752600" lvl="3" indent="-381000">
              <a:buClr>
                <a:schemeClr val="tx1"/>
              </a:buClr>
              <a:buFontTx/>
              <a:buChar char="•"/>
            </a:pPr>
            <a:r>
              <a:rPr lang="tr-TR" sz="2400"/>
              <a:t>Kısa ve uzun kemik şekillenmesini sağlar.</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algn="ctr"/>
            <a:r>
              <a:rPr lang="tr-TR" b="1" dirty="0"/>
              <a:t>KEMİĞİN KİMYASAL YAPISI</a:t>
            </a:r>
          </a:p>
        </p:txBody>
      </p:sp>
      <p:sp>
        <p:nvSpPr>
          <p:cNvPr id="27651" name="Rectangle 3"/>
          <p:cNvSpPr>
            <a:spLocks noGrp="1" noChangeArrowheads="1"/>
          </p:cNvSpPr>
          <p:nvPr>
            <p:ph type="body" idx="1"/>
          </p:nvPr>
        </p:nvSpPr>
        <p:spPr>
          <a:xfrm>
            <a:off x="914400" y="1628775"/>
            <a:ext cx="8229600" cy="4525963"/>
          </a:xfrm>
        </p:spPr>
        <p:txBody>
          <a:bodyPr/>
          <a:lstStyle/>
          <a:p>
            <a:pPr marL="609600" indent="-609600">
              <a:buFont typeface="Wingdings" pitchFamily="2" charset="2"/>
              <a:buNone/>
            </a:pPr>
            <a:endParaRPr lang="tr-TR" dirty="0" smtClean="0"/>
          </a:p>
          <a:p>
            <a:pPr marL="609600" indent="-609600">
              <a:buFont typeface="Wingdings" pitchFamily="2" charset="2"/>
              <a:buNone/>
            </a:pPr>
            <a:r>
              <a:rPr lang="tr-TR" dirty="0" smtClean="0"/>
              <a:t>      1</a:t>
            </a:r>
            <a:r>
              <a:rPr lang="tr-TR" dirty="0"/>
              <a:t>. ORGANİK YAPI</a:t>
            </a:r>
          </a:p>
          <a:p>
            <a:pPr marL="990600" lvl="1" indent="-533400">
              <a:buClr>
                <a:schemeClr val="tx1"/>
              </a:buClr>
              <a:buFont typeface="Wingdings" pitchFamily="2" charset="2"/>
              <a:buChar char="Ø"/>
            </a:pPr>
            <a:endParaRPr lang="tr-TR" dirty="0" smtClean="0"/>
          </a:p>
          <a:p>
            <a:pPr marL="990600" lvl="1" indent="-533400">
              <a:buClr>
                <a:schemeClr val="tx1"/>
              </a:buClr>
              <a:buFont typeface="Wingdings" pitchFamily="2" charset="2"/>
              <a:buChar char="Ø"/>
            </a:pPr>
            <a:r>
              <a:rPr lang="tr-TR" dirty="0" smtClean="0"/>
              <a:t>Kemik </a:t>
            </a:r>
            <a:r>
              <a:rPr lang="tr-TR" dirty="0"/>
              <a:t>dokunun %33’ünü oluşturur.</a:t>
            </a:r>
          </a:p>
          <a:p>
            <a:pPr marL="990600" lvl="1" indent="-533400">
              <a:buClr>
                <a:schemeClr val="tx1"/>
              </a:buClr>
              <a:buFont typeface="Wingdings" pitchFamily="2" charset="2"/>
              <a:buChar char="Ø"/>
            </a:pPr>
            <a:r>
              <a:rPr lang="tr-TR" dirty="0"/>
              <a:t>Proteinin yapıtaşı olan aminoasitlerden oluşur.</a:t>
            </a:r>
          </a:p>
          <a:p>
            <a:pPr marL="990600" lvl="1" indent="-533400">
              <a:buClr>
                <a:schemeClr val="tx1"/>
              </a:buClr>
              <a:buFont typeface="Wingdings" pitchFamily="2" charset="2"/>
              <a:buChar char="Ø"/>
            </a:pPr>
            <a:r>
              <a:rPr lang="tr-TR" dirty="0"/>
              <a:t>Organik yapı içinde </a:t>
            </a:r>
            <a:r>
              <a:rPr lang="tr-TR" dirty="0" err="1"/>
              <a:t>fibriller</a:t>
            </a:r>
            <a:r>
              <a:rPr lang="tr-TR" dirty="0"/>
              <a:t>, glikoz, </a:t>
            </a:r>
            <a:r>
              <a:rPr lang="tr-TR" dirty="0" err="1"/>
              <a:t>glikoaminoglikanlar</a:t>
            </a:r>
            <a:r>
              <a:rPr lang="tr-TR" dirty="0"/>
              <a:t> bulunur. </a:t>
            </a:r>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97</TotalTime>
  <Words>1259</Words>
  <Application>Microsoft Office PowerPoint</Application>
  <PresentationFormat>Ekran Gösterisi (4:3)</PresentationFormat>
  <Paragraphs>280</Paragraphs>
  <Slides>46</Slides>
  <Notes>0</Notes>
  <HiddenSlides>0</HiddenSlides>
  <MMClips>0</MMClips>
  <ScaleCrop>false</ScaleCrop>
  <HeadingPairs>
    <vt:vector size="4" baseType="variant">
      <vt:variant>
        <vt:lpstr>Tema</vt:lpstr>
      </vt:variant>
      <vt:variant>
        <vt:i4>1</vt:i4>
      </vt:variant>
      <vt:variant>
        <vt:lpstr>Slayt Başlıkları</vt:lpstr>
      </vt:variant>
      <vt:variant>
        <vt:i4>46</vt:i4>
      </vt:variant>
    </vt:vector>
  </HeadingPairs>
  <TitlesOfParts>
    <vt:vector size="47" baseType="lpstr">
      <vt:lpstr>Akış</vt:lpstr>
      <vt:lpstr>OSTEOPOROZ</vt:lpstr>
      <vt:lpstr>KEMİĞİN YAPISI</vt:lpstr>
      <vt:lpstr>Slayt 3</vt:lpstr>
      <vt:lpstr>PERİOSTEUM</vt:lpstr>
      <vt:lpstr>ENDOSTEUM</vt:lpstr>
      <vt:lpstr>Slayt 6</vt:lpstr>
      <vt:lpstr>OSTEOGENEZİS</vt:lpstr>
      <vt:lpstr>Slayt 8</vt:lpstr>
      <vt:lpstr>KEMİĞİN KİMYASAL YAPISI</vt:lpstr>
      <vt:lpstr>Slayt 10</vt:lpstr>
      <vt:lpstr>Slayt 11</vt:lpstr>
      <vt:lpstr>Slayt 12</vt:lpstr>
      <vt:lpstr>Slayt 13</vt:lpstr>
      <vt:lpstr>Slayt 14</vt:lpstr>
      <vt:lpstr>Tanım </vt:lpstr>
      <vt:lpstr>Slayt 16</vt:lpstr>
      <vt:lpstr>Slayt 17</vt:lpstr>
      <vt:lpstr>SEKONDER OSTEOPOROZ</vt:lpstr>
      <vt:lpstr>ERKEK OSTEOPOROZU</vt:lpstr>
      <vt:lpstr>Slayt 20</vt:lpstr>
      <vt:lpstr>OSTEOPOROZ PATOGENEZİNDE ROL OYNAYAN FAKTÖRLER</vt:lpstr>
      <vt:lpstr>KLİNİK BULGULAR</vt:lpstr>
      <vt:lpstr>AĞRI</vt:lpstr>
      <vt:lpstr>DEFORMİTE</vt:lpstr>
      <vt:lpstr>KIRIKLAR</vt:lpstr>
      <vt:lpstr>VE DİĞER BULGULAR...</vt:lpstr>
      <vt:lpstr>RİSK FAKTÖRLERİ</vt:lpstr>
      <vt:lpstr>Slayt 28</vt:lpstr>
      <vt:lpstr>OSTEOPOROZ VE KIRIKLAR</vt:lpstr>
      <vt:lpstr>KALÇA KIRIKLARI</vt:lpstr>
      <vt:lpstr>Slayt 31</vt:lpstr>
      <vt:lpstr>OMURGA KIRIKLARI</vt:lpstr>
      <vt:lpstr>EL BİLEĞİ KIRIĞI</vt:lpstr>
      <vt:lpstr>PROKSİMAL HUMERUS KIRIKLARI</vt:lpstr>
      <vt:lpstr>DÜŞME İLE  KIRIK ARASINDAKİ BAĞLANTI</vt:lpstr>
      <vt:lpstr>REHABİLİTASYON</vt:lpstr>
      <vt:lpstr>TEDAVİ YÖNTEMLERİ</vt:lpstr>
      <vt:lpstr>İSTİRAHAT</vt:lpstr>
      <vt:lpstr>ELEKTROTERAPİ</vt:lpstr>
      <vt:lpstr>            MASAJ</vt:lpstr>
      <vt:lpstr>SICAK SOĞUK TEDAVİ</vt:lpstr>
      <vt:lpstr>Slayt 42</vt:lpstr>
      <vt:lpstr>HAVUZ TEDAVİSİ</vt:lpstr>
      <vt:lpstr>ORTEZ, KORSE VE YARDIMCI CİHAZLAR</vt:lpstr>
      <vt:lpstr>KAPLICA TEDAVİSİ</vt:lpstr>
      <vt:lpstr>DİĞER YÖNTEMLER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OSTEOPOROZ</dc:title>
  <dc:creator>fztmerve</dc:creator>
  <cp:lastModifiedBy>fztmerve</cp:lastModifiedBy>
  <cp:revision>16</cp:revision>
  <dcterms:created xsi:type="dcterms:W3CDTF">2018-11-06T16:10:15Z</dcterms:created>
  <dcterms:modified xsi:type="dcterms:W3CDTF">2019-06-27T12:53:45Z</dcterms:modified>
</cp:coreProperties>
</file>