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69881-C410-48C9-B1FF-9C46A3221F4E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C45C-FEAB-4170-93D6-56130CFB930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69881-C410-48C9-B1FF-9C46A3221F4E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C45C-FEAB-4170-93D6-56130CFB930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69881-C410-48C9-B1FF-9C46A3221F4E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C45C-FEAB-4170-93D6-56130CFB930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69881-C410-48C9-B1FF-9C46A3221F4E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C45C-FEAB-4170-93D6-56130CFB930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69881-C410-48C9-B1FF-9C46A3221F4E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C45C-FEAB-4170-93D6-56130CFB930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69881-C410-48C9-B1FF-9C46A3221F4E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C45C-FEAB-4170-93D6-56130CFB930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69881-C410-48C9-B1FF-9C46A3221F4E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C45C-FEAB-4170-93D6-56130CFB930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69881-C410-48C9-B1FF-9C46A3221F4E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C45C-FEAB-4170-93D6-56130CFB930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69881-C410-48C9-B1FF-9C46A3221F4E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C45C-FEAB-4170-93D6-56130CFB930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69881-C410-48C9-B1FF-9C46A3221F4E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C45C-FEAB-4170-93D6-56130CFB930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69881-C410-48C9-B1FF-9C46A3221F4E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C45C-FEAB-4170-93D6-56130CFB930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69881-C410-48C9-B1FF-9C46A3221F4E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BC45C-FEAB-4170-93D6-56130CFB930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GÜVENLİK SOSYOLOJİSİ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2. HAFTA</a:t>
            </a:r>
          </a:p>
          <a:p>
            <a:r>
              <a:rPr lang="tr-TR" dirty="0" smtClean="0"/>
              <a:t>SOSYAL GÜVENLİK SOSYOLOJİSİNİN GELİŞİM SÜRECİ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ENDÜSTRİ TOPLUMU ÖNCESİNDE</a:t>
            </a:r>
          </a:p>
          <a:p>
            <a:r>
              <a:rPr lang="tr-TR" dirty="0" smtClean="0"/>
              <a:t>Sosyal güvenlik kurumsallaşmamış bir biçimde,</a:t>
            </a:r>
          </a:p>
          <a:p>
            <a:r>
              <a:rPr lang="tr-TR" dirty="0" smtClean="0"/>
              <a:t>Aile, dini kurum gibi yerlerin ekseninde yerine getirilmeye çalışılıyordu.</a:t>
            </a:r>
          </a:p>
          <a:p>
            <a:r>
              <a:rPr lang="tr-TR" dirty="0" smtClean="0"/>
              <a:t>Endüstri devrimi ile birlikte geniş kitlelerin şehirlere gelmesi ve işçi olarak çalışmak zorunda kalması, bir yandan sosyal güvenliğin bu tür kurumlar üzerinde sağlanma şansını aşındırdı.</a:t>
            </a:r>
          </a:p>
          <a:p>
            <a:r>
              <a:rPr lang="tr-TR" dirty="0" smtClean="0"/>
              <a:t>Öte yandan çalımaya bağlı yeni riskler ortaya çıkararak kollektif ve kurumsal bir faaliyeti zorunlu kılmıştır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Almanya, Bismark döneminde ilk kez modern sosyal güvenlik önlemlerine başvurmuştur</a:t>
            </a:r>
            <a:r>
              <a:rPr lang="tr-TR" dirty="0" smtClean="0"/>
              <a:t>.</a:t>
            </a:r>
          </a:p>
          <a:p>
            <a:r>
              <a:rPr lang="tr-TR" dirty="0"/>
              <a:t>İkinci Dünya Savaşı'ndan SonraÇoğu ülkede sosyal güvenlik sistemleri oluşturulmuştur.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Gelişmiş ülkelerde refah devleti; gelişmekte olan ülkelerde de sosyal devlet anlayışının en önemli göstergesi sosyal güvenlik olarak görülmüştür</a:t>
            </a:r>
            <a:r>
              <a:rPr lang="tr-TR" dirty="0" smtClean="0"/>
              <a:t>.</a:t>
            </a:r>
          </a:p>
          <a:p>
            <a:r>
              <a:rPr lang="tr-TR" dirty="0" smtClean="0"/>
              <a:t>Pek </a:t>
            </a:r>
            <a:r>
              <a:rPr lang="tr-TR" dirty="0"/>
              <a:t>çok ülke anayasasında sosyal güvenlik bir hak olarak yer </a:t>
            </a:r>
            <a:r>
              <a:rPr lang="tr-TR" dirty="0" smtClean="0"/>
              <a:t>almıştır.</a:t>
            </a:r>
          </a:p>
          <a:p>
            <a:r>
              <a:rPr lang="tr-TR" dirty="0" smtClean="0"/>
              <a:t>Türkiye’de </a:t>
            </a:r>
            <a:r>
              <a:rPr lang="tr-TR" dirty="0"/>
              <a:t>de 1945 yılından itibaren sosyal sigorta uygulamasına ilişkin bazı kanunlar çıkartılmaya başlanmıştır.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1970’li </a:t>
            </a:r>
            <a:r>
              <a:rPr lang="tr-TR" dirty="0"/>
              <a:t>Yıllardan İtibarenİstikrarlı bir ekonomik büyüme ile desteklenen sistemler, bu tarihten sonra bütün Dünyada bir duraklama ve gerileme dönemi yaşamaya </a:t>
            </a:r>
            <a:r>
              <a:rPr lang="tr-TR" dirty="0" smtClean="0"/>
              <a:t>başlamıştır.</a:t>
            </a:r>
          </a:p>
          <a:p>
            <a:r>
              <a:rPr lang="tr-TR" dirty="0" smtClean="0"/>
              <a:t>Yüksek karların azalması, uluslararası rekabetin artması gibi nedenlerle sosyal güvenlik işverenler tarafından bir külfet olarak algılanmıştır.</a:t>
            </a:r>
          </a:p>
          <a:p>
            <a:r>
              <a:rPr lang="tr-TR" dirty="0" smtClean="0"/>
              <a:t>Bunun sonucunda reformlar gündeme gelmiştir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1970’li Yıllardan İtibaren Krizin </a:t>
            </a:r>
            <a:r>
              <a:rPr lang="tr-TR" dirty="0" smtClean="0"/>
              <a:t>Nedenleri</a:t>
            </a:r>
          </a:p>
          <a:p>
            <a:pPr algn="just"/>
            <a:r>
              <a:rPr lang="tr-TR" dirty="0" smtClean="0"/>
              <a:t>Gelişmiş ülkelerde </a:t>
            </a:r>
          </a:p>
          <a:p>
            <a:pPr algn="just"/>
            <a:r>
              <a:rPr lang="tr-TR" dirty="0" smtClean="0"/>
              <a:t>nüfusun yaşlanması</a:t>
            </a:r>
          </a:p>
          <a:p>
            <a:pPr algn="just"/>
            <a:r>
              <a:rPr lang="tr-TR" dirty="0" smtClean="0"/>
              <a:t>emeklilik </a:t>
            </a:r>
            <a:r>
              <a:rPr lang="tr-TR" dirty="0"/>
              <a:t>programlarının </a:t>
            </a:r>
            <a:r>
              <a:rPr lang="tr-TR" dirty="0" smtClean="0"/>
              <a:t>olgunlaşması</a:t>
            </a:r>
          </a:p>
          <a:p>
            <a:pPr algn="just"/>
            <a:r>
              <a:rPr lang="tr-TR" dirty="0" smtClean="0"/>
              <a:t>sağlık </a:t>
            </a:r>
            <a:r>
              <a:rPr lang="tr-TR" dirty="0"/>
              <a:t>hizmetlerinin maliyetlerindeki </a:t>
            </a:r>
            <a:r>
              <a:rPr lang="tr-TR" dirty="0" smtClean="0"/>
              <a:t>artışlar</a:t>
            </a:r>
          </a:p>
          <a:p>
            <a:pPr algn="just"/>
            <a:r>
              <a:rPr lang="tr-TR" dirty="0" smtClean="0"/>
              <a:t>İşsizlik</a:t>
            </a:r>
          </a:p>
          <a:p>
            <a:pPr algn="just"/>
            <a:r>
              <a:rPr lang="tr-TR" dirty="0" smtClean="0"/>
              <a:t>sosyal </a:t>
            </a:r>
            <a:r>
              <a:rPr lang="tr-TR" dirty="0"/>
              <a:t>yapıdaki </a:t>
            </a:r>
            <a:r>
              <a:rPr lang="tr-TR" dirty="0" smtClean="0"/>
              <a:t>değişmeler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Gelişmekte olan ülkelerde</a:t>
            </a:r>
          </a:p>
          <a:p>
            <a:pPr algn="just"/>
            <a:r>
              <a:rPr lang="tr-TR" dirty="0" smtClean="0"/>
              <a:t>kayıt dışı ekonomi</a:t>
            </a:r>
          </a:p>
          <a:p>
            <a:pPr algn="just"/>
            <a:r>
              <a:rPr lang="tr-TR" dirty="0" smtClean="0"/>
              <a:t>buna bağlı olarak kayıt dışı istihdam</a:t>
            </a:r>
          </a:p>
          <a:p>
            <a:pPr algn="just"/>
            <a:r>
              <a:rPr lang="tr-TR" dirty="0" smtClean="0"/>
              <a:t>sistemin yönetimindeki bozukluğun etkisi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1970’li Yıllardan İtibaren Yeniden Yapılandırmada Yer Alan Başlıca </a:t>
            </a:r>
            <a:r>
              <a:rPr lang="tr-TR" dirty="0" smtClean="0"/>
              <a:t>Eğilimler</a:t>
            </a:r>
          </a:p>
          <a:p>
            <a:r>
              <a:rPr lang="tr-TR" dirty="0" smtClean="0"/>
              <a:t>Özel </a:t>
            </a:r>
            <a:r>
              <a:rPr lang="tr-TR" dirty="0"/>
              <a:t>ve tamamlayıcı sistemlere </a:t>
            </a:r>
            <a:r>
              <a:rPr lang="tr-TR" dirty="0" smtClean="0"/>
              <a:t>yönelme</a:t>
            </a:r>
          </a:p>
          <a:p>
            <a:r>
              <a:rPr lang="tr-TR" dirty="0" smtClean="0"/>
              <a:t>Emeklilik </a:t>
            </a:r>
            <a:r>
              <a:rPr lang="tr-TR" dirty="0"/>
              <a:t>yaşının </a:t>
            </a:r>
            <a:r>
              <a:rPr lang="tr-TR" dirty="0" smtClean="0"/>
              <a:t>yükseltilmesi</a:t>
            </a:r>
          </a:p>
          <a:p>
            <a:r>
              <a:rPr lang="tr-TR" dirty="0" smtClean="0"/>
              <a:t>Yönetimde özerkleşme</a:t>
            </a:r>
          </a:p>
          <a:p>
            <a:r>
              <a:rPr lang="tr-TR" dirty="0" smtClean="0"/>
              <a:t>Çok </a:t>
            </a:r>
            <a:r>
              <a:rPr lang="tr-TR" dirty="0"/>
              <a:t>ayaklı sosyal güvenlik sistemlerine </a:t>
            </a:r>
            <a:r>
              <a:rPr lang="tr-TR" dirty="0" smtClean="0"/>
              <a:t>geçilmesi</a:t>
            </a:r>
          </a:p>
          <a:p>
            <a:r>
              <a:rPr lang="tr-TR" dirty="0" smtClean="0"/>
              <a:t>Tek </a:t>
            </a:r>
            <a:r>
              <a:rPr lang="tr-TR" dirty="0"/>
              <a:t>çatı altında birleşme ve </a:t>
            </a:r>
            <a:r>
              <a:rPr lang="tr-TR" dirty="0" smtClean="0"/>
              <a:t>özelleştirme</a:t>
            </a:r>
          </a:p>
          <a:p>
            <a:r>
              <a:rPr lang="tr-TR" dirty="0" smtClean="0"/>
              <a:t>Sosyal </a:t>
            </a:r>
            <a:r>
              <a:rPr lang="tr-TR" dirty="0"/>
              <a:t>güvenlik programlarını asgari düzeyde koruma sağlayan bir konuma </a:t>
            </a:r>
            <a:r>
              <a:rPr lang="tr-TR" dirty="0" smtClean="0"/>
              <a:t>dönüştürmek</a:t>
            </a:r>
          </a:p>
          <a:p>
            <a:r>
              <a:rPr lang="tr-TR" dirty="0" smtClean="0"/>
              <a:t>Bu </a:t>
            </a:r>
            <a:r>
              <a:rPr lang="tr-TR" dirty="0"/>
              <a:t>düzeyin üzerinde gelir düzeyinin sağlanmasının bireylere </a:t>
            </a:r>
            <a:r>
              <a:rPr lang="tr-TR" dirty="0" smtClean="0"/>
              <a:t>bırakılması(DEMİRBİLEK)</a:t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273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SOSYAL GÜVENLİK SOSYOLOJİSİ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GÜVENLİK SOSYOLOJİSİ</dc:title>
  <dc:creator>Tuğba&amp;Cihan</dc:creator>
  <cp:lastModifiedBy>Tuğba&amp;Cihan</cp:lastModifiedBy>
  <cp:revision>1</cp:revision>
  <dcterms:created xsi:type="dcterms:W3CDTF">2020-05-08T18:10:28Z</dcterms:created>
  <dcterms:modified xsi:type="dcterms:W3CDTF">2020-05-08T18:23:25Z</dcterms:modified>
</cp:coreProperties>
</file>