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62" r:id="rId4"/>
    <p:sldId id="266" r:id="rId5"/>
    <p:sldId id="269" r:id="rId6"/>
    <p:sldId id="265" r:id="rId7"/>
    <p:sldId id="267" r:id="rId8"/>
    <p:sldId id="268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566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34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835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83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E2428B-70F2-4F2A-B0D8-B466514028AD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3593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938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F4817B-0B44-4B21-8F04-CFA40838D9BF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10181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38575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190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519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EAF2F-1B30-4F14-AF2D-BA379CD3AF81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34782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F1DC6-C219-4A29-AB9A-E9D1C14F3E7B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173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2FA68-AB0B-467E-B2A3-A67F2C3E00F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39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F1DC6-C219-4A29-AB9A-E9D1C14F3E7B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803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F1DC6-C219-4A29-AB9A-E9D1C14F3E7B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5796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2FA68-AB0B-467E-B2A3-A67F2C3E00F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64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2FA68-AB0B-467E-B2A3-A67F2C3E00F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28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2FA68-AB0B-467E-B2A3-A67F2C3E00F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35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85EA-9438-4490-B284-5E1748F33385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42C5-CF81-4A39-9E32-72818504D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5D1F19-2AE8-4BD7-820C-2CAC0F58C495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</a:rPr>
              <a:t>Metabol</a:t>
            </a:r>
            <a:r>
              <a:rPr lang="tr-TR" sz="6000" b="1" dirty="0" err="1" smtClean="0">
                <a:solidFill>
                  <a:srgbClr val="C00000"/>
                </a:solidFill>
              </a:rPr>
              <a:t>izma</a:t>
            </a:r>
            <a:r>
              <a:rPr lang="tr-TR" sz="6000" b="1" dirty="0" smtClean="0">
                <a:solidFill>
                  <a:srgbClr val="C00000"/>
                </a:solidFill>
              </a:rPr>
              <a:t> ve Egzersiz</a:t>
            </a:r>
            <a:endParaRPr lang="en-US" sz="6000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791200" cy="4572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FF0000"/>
                </a:solidFill>
              </a:rPr>
              <a:t>Orta şiddette yapılan aerobik egzersizle birlikte kuvvet antrenmanı </a:t>
            </a:r>
            <a:r>
              <a:rPr lang="tr-TR" sz="1900" b="1" dirty="0" err="1" smtClean="0">
                <a:solidFill>
                  <a:srgbClr val="FF0000"/>
                </a:solidFill>
              </a:rPr>
              <a:t>DMH’nı</a:t>
            </a:r>
            <a:r>
              <a:rPr lang="tr-TR" sz="1900" b="1" dirty="0" smtClean="0">
                <a:solidFill>
                  <a:srgbClr val="FF0000"/>
                </a:solidFill>
              </a:rPr>
              <a:t>, aerobik egzersizin tek başına artırmasından daha fazla geliştirir.</a:t>
            </a:r>
          </a:p>
          <a:p>
            <a:pPr algn="just" eaLnBrk="1" hangingPunct="1">
              <a:lnSpc>
                <a:spcPct val="90000"/>
              </a:lnSpc>
              <a:buNone/>
            </a:pPr>
            <a:r>
              <a:rPr lang="tr-TR" sz="1900" b="1" dirty="0" smtClean="0"/>
              <a:t> </a:t>
            </a:r>
            <a:endParaRPr lang="en-US" sz="1900" b="1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sz="1900" b="1" dirty="0" err="1" smtClean="0">
                <a:solidFill>
                  <a:srgbClr val="C00000"/>
                </a:solidFill>
              </a:rPr>
              <a:t>Aerobi</a:t>
            </a:r>
            <a:r>
              <a:rPr lang="tr-TR" sz="1900" b="1" dirty="0" smtClean="0">
                <a:solidFill>
                  <a:srgbClr val="C00000"/>
                </a:solidFill>
              </a:rPr>
              <a:t>k antrenman kalori tüketimini aktivite boyunca artırır ve yağı yakıt olarak kullanır.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1900" b="1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7030A0"/>
                </a:solidFill>
              </a:rPr>
              <a:t>Kuvvet antrenmanı yağsız vücut ağırlığını artırabilir ve kazanılan her yarım kg yağsız vücut ağırlığı için günlük kalori gereksinimini 7-10 kalori artırabilir. 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1900" b="1" u="sng" dirty="0" smtClean="0"/>
          </a:p>
          <a:p>
            <a:pPr algn="just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002060"/>
                </a:solidFill>
              </a:rPr>
              <a:t>Bu nedenle</a:t>
            </a:r>
            <a:r>
              <a:rPr lang="en-US" sz="1900" b="1" dirty="0" smtClean="0">
                <a:solidFill>
                  <a:srgbClr val="002060"/>
                </a:solidFill>
              </a:rPr>
              <a:t>, </a:t>
            </a:r>
            <a:r>
              <a:rPr lang="tr-TR" sz="1900" b="1" dirty="0" smtClean="0">
                <a:solidFill>
                  <a:srgbClr val="002060"/>
                </a:solidFill>
              </a:rPr>
              <a:t>vücut ağırlık kontrolü için </a:t>
            </a:r>
            <a:r>
              <a:rPr lang="en-US" sz="1900" b="1" dirty="0" err="1" smtClean="0">
                <a:solidFill>
                  <a:srgbClr val="002060"/>
                </a:solidFill>
              </a:rPr>
              <a:t>aerobi</a:t>
            </a:r>
            <a:r>
              <a:rPr lang="tr-TR" sz="1900" b="1" dirty="0" smtClean="0">
                <a:solidFill>
                  <a:srgbClr val="002060"/>
                </a:solidFill>
              </a:rPr>
              <a:t>k</a:t>
            </a:r>
            <a:r>
              <a:rPr lang="en-US" sz="1900" b="1" dirty="0" smtClean="0">
                <a:solidFill>
                  <a:srgbClr val="002060"/>
                </a:solidFill>
              </a:rPr>
              <a:t> e</a:t>
            </a:r>
            <a:r>
              <a:rPr lang="tr-TR" sz="1900" b="1" dirty="0" err="1" smtClean="0">
                <a:solidFill>
                  <a:srgbClr val="002060"/>
                </a:solidFill>
              </a:rPr>
              <a:t>gz</a:t>
            </a:r>
            <a:r>
              <a:rPr lang="en-US" sz="1900" b="1" dirty="0" err="1" smtClean="0">
                <a:solidFill>
                  <a:srgbClr val="002060"/>
                </a:solidFill>
              </a:rPr>
              <a:t>er</a:t>
            </a:r>
            <a:r>
              <a:rPr lang="tr-TR" sz="1900" b="1" dirty="0" smtClean="0">
                <a:solidFill>
                  <a:srgbClr val="002060"/>
                </a:solidFill>
              </a:rPr>
              <a:t>s</a:t>
            </a:r>
            <a:r>
              <a:rPr lang="en-US" sz="1900" b="1" dirty="0" err="1" smtClean="0">
                <a:solidFill>
                  <a:srgbClr val="002060"/>
                </a:solidFill>
              </a:rPr>
              <a:t>i</a:t>
            </a:r>
            <a:r>
              <a:rPr lang="tr-TR" sz="1900" b="1" dirty="0" smtClean="0">
                <a:solidFill>
                  <a:srgbClr val="002060"/>
                </a:solidFill>
              </a:rPr>
              <a:t>z </a:t>
            </a:r>
            <a:r>
              <a:rPr lang="en-US" sz="1900" b="1" dirty="0" smtClean="0">
                <a:solidFill>
                  <a:srgbClr val="002060"/>
                </a:solidFill>
              </a:rPr>
              <a:t> </a:t>
            </a:r>
            <a:r>
              <a:rPr lang="tr-TR" sz="1900" b="1" dirty="0" smtClean="0">
                <a:solidFill>
                  <a:srgbClr val="002060"/>
                </a:solidFill>
              </a:rPr>
              <a:t>ve kuvvet çalışmasının birlikte yapılması önerilir. </a:t>
            </a:r>
            <a:endParaRPr lang="en-US" sz="1900" b="1" dirty="0" smtClean="0">
              <a:solidFill>
                <a:srgbClr val="002060"/>
              </a:solidFill>
            </a:endParaRPr>
          </a:p>
        </p:txBody>
      </p:sp>
      <p:pic>
        <p:nvPicPr>
          <p:cNvPr id="3078" name="Picture 11" descr="02-05-017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086600" y="2438400"/>
            <a:ext cx="1714500" cy="257175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1856D0-353F-4493-B967-133CAC8E88B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0E7E0-F0A4-4106-9783-E44C38774C5B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</a:rPr>
              <a:t>Metaboli</a:t>
            </a:r>
            <a:r>
              <a:rPr lang="tr-TR" sz="5400" b="1" dirty="0" err="1" smtClean="0">
                <a:solidFill>
                  <a:srgbClr val="C00000"/>
                </a:solidFill>
              </a:rPr>
              <a:t>zma</a:t>
            </a:r>
            <a:r>
              <a:rPr lang="tr-TR" sz="5400" b="1" dirty="0" smtClean="0">
                <a:solidFill>
                  <a:srgbClr val="C00000"/>
                </a:solidFill>
              </a:rPr>
              <a:t> ve Yaşlanma</a:t>
            </a:r>
            <a:endParaRPr lang="en-US" sz="5400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76400"/>
            <a:ext cx="4876800" cy="42656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sz="2500" b="1" dirty="0" smtClean="0">
                <a:solidFill>
                  <a:srgbClr val="002060"/>
                </a:solidFill>
              </a:rPr>
              <a:t>İlerleyen yaşla birlikte D</a:t>
            </a:r>
            <a:r>
              <a:rPr lang="en-US" sz="2500" b="1" dirty="0" smtClean="0">
                <a:solidFill>
                  <a:srgbClr val="002060"/>
                </a:solidFill>
              </a:rPr>
              <a:t>M</a:t>
            </a:r>
            <a:r>
              <a:rPr lang="tr-TR" sz="2500" b="1" dirty="0" err="1" smtClean="0">
                <a:solidFill>
                  <a:srgbClr val="002060"/>
                </a:solidFill>
              </a:rPr>
              <a:t>H’ı</a:t>
            </a:r>
            <a:r>
              <a:rPr lang="tr-TR" sz="2500" b="1" dirty="0" smtClean="0">
                <a:solidFill>
                  <a:srgbClr val="002060"/>
                </a:solidFill>
              </a:rPr>
              <a:t> yavaşlar</a:t>
            </a:r>
            <a:r>
              <a:rPr lang="tr-TR" sz="2500" dirty="0" smtClean="0">
                <a:solidFill>
                  <a:srgbClr val="0070C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en-US" sz="2500" dirty="0" smtClean="0">
              <a:solidFill>
                <a:srgbClr val="0070C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en-US" sz="1900" dirty="0" smtClean="0">
                <a:solidFill>
                  <a:srgbClr val="0070C0"/>
                </a:solidFill>
              </a:rPr>
              <a:t>25</a:t>
            </a:r>
            <a:r>
              <a:rPr lang="tr-TR" sz="1900" dirty="0" smtClean="0">
                <a:solidFill>
                  <a:srgbClr val="0070C0"/>
                </a:solidFill>
              </a:rPr>
              <a:t> yaştan sonraki her on yılda %</a:t>
            </a:r>
            <a:r>
              <a:rPr lang="en-US" sz="1900" dirty="0" smtClean="0">
                <a:solidFill>
                  <a:srgbClr val="0070C0"/>
                </a:solidFill>
              </a:rPr>
              <a:t> 3–5</a:t>
            </a:r>
            <a:r>
              <a:rPr lang="tr-TR" sz="1900" dirty="0" smtClean="0">
                <a:solidFill>
                  <a:srgbClr val="0070C0"/>
                </a:solidFill>
              </a:rPr>
              <a:t> </a:t>
            </a:r>
            <a:r>
              <a:rPr lang="tr-TR" sz="1900" dirty="0" err="1" smtClean="0">
                <a:solidFill>
                  <a:srgbClr val="0070C0"/>
                </a:solidFill>
              </a:rPr>
              <a:t>lik</a:t>
            </a:r>
            <a:r>
              <a:rPr lang="tr-TR" sz="1900" dirty="0" smtClean="0">
                <a:solidFill>
                  <a:srgbClr val="0070C0"/>
                </a:solidFill>
              </a:rPr>
              <a:t> kas kütlesi kaybı olur ve bu da </a:t>
            </a:r>
            <a:r>
              <a:rPr lang="tr-TR" sz="1900" dirty="0" err="1" smtClean="0">
                <a:solidFill>
                  <a:srgbClr val="0070C0"/>
                </a:solidFill>
              </a:rPr>
              <a:t>metabolik</a:t>
            </a:r>
            <a:r>
              <a:rPr lang="tr-TR" sz="1900" dirty="0" smtClean="0">
                <a:solidFill>
                  <a:srgbClr val="0070C0"/>
                </a:solidFill>
              </a:rPr>
              <a:t> hızı negatif yönde etkiler. </a:t>
            </a:r>
          </a:p>
          <a:p>
            <a:pPr lvl="1" algn="just" eaLnBrk="1" hangingPunct="1">
              <a:lnSpc>
                <a:spcPct val="80000"/>
              </a:lnSpc>
              <a:buNone/>
            </a:pPr>
            <a:endParaRPr lang="en-US" sz="1900" dirty="0" smtClean="0">
              <a:solidFill>
                <a:srgbClr val="0070C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00B0F0"/>
                </a:solidFill>
              </a:rPr>
              <a:t>Düzenli egzersiz yapan bireylerde buna rağmen bir miktar azalma oluşabilir. </a:t>
            </a:r>
          </a:p>
          <a:p>
            <a:pPr lvl="1" algn="just" eaLnBrk="1" hangingPunct="1">
              <a:lnSpc>
                <a:spcPct val="80000"/>
              </a:lnSpc>
              <a:buNone/>
            </a:pPr>
            <a:endParaRPr lang="en-US" sz="1900" b="1" dirty="0" smtClean="0">
              <a:solidFill>
                <a:srgbClr val="00B0F0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500" b="1" dirty="0" smtClean="0">
                <a:solidFill>
                  <a:srgbClr val="92D050"/>
                </a:solidFill>
              </a:rPr>
              <a:t>Ancak egzersiz, yaşla ilgili olan yağsız vücut ağırlığı kaybını hafifletebilir veya azaltabilir. </a:t>
            </a:r>
            <a:endParaRPr lang="en-US" sz="2500" b="1" dirty="0" smtClean="0">
              <a:solidFill>
                <a:srgbClr val="92D050"/>
              </a:solidFill>
            </a:endParaRPr>
          </a:p>
        </p:txBody>
      </p:sp>
      <p:pic>
        <p:nvPicPr>
          <p:cNvPr id="4102" name="Picture 5" descr="02-05-016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553200" y="2285992"/>
            <a:ext cx="1947890" cy="2876558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271647A-BBB3-42A6-8A63-EC57A4CDC43D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59165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Prof. Dr. </a:t>
            </a:r>
            <a:r>
              <a:rPr lang="en-US" dirty="0" err="1"/>
              <a:t>Fehmi</a:t>
            </a:r>
            <a:r>
              <a:rPr lang="en-US" dirty="0"/>
              <a:t>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418E5-E870-4ECB-B9BC-E6DC3A60219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6000" b="1" dirty="0" err="1" smtClean="0">
                <a:solidFill>
                  <a:schemeClr val="accent2"/>
                </a:solidFill>
              </a:rPr>
              <a:t>Ener</a:t>
            </a:r>
            <a:r>
              <a:rPr lang="tr-TR" sz="6000" b="1" dirty="0" err="1" smtClean="0">
                <a:solidFill>
                  <a:schemeClr val="accent2"/>
                </a:solidFill>
              </a:rPr>
              <a:t>ji</a:t>
            </a:r>
            <a:r>
              <a:rPr lang="en-US" sz="6000" b="1" dirty="0" smtClean="0">
                <a:solidFill>
                  <a:schemeClr val="accent2"/>
                </a:solidFill>
              </a:rPr>
              <a:t> </a:t>
            </a:r>
            <a:r>
              <a:rPr lang="tr-TR" sz="6000" b="1" dirty="0" smtClean="0">
                <a:solidFill>
                  <a:schemeClr val="accent2"/>
                </a:solidFill>
              </a:rPr>
              <a:t>Üretimi</a:t>
            </a:r>
            <a:r>
              <a:rPr lang="en-US" sz="6000" b="1" dirty="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676400"/>
            <a:ext cx="4953000" cy="47244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ATP: </a:t>
            </a:r>
            <a:r>
              <a:rPr lang="tr-TR" sz="2800" b="1" dirty="0" smtClean="0">
                <a:solidFill>
                  <a:srgbClr val="FF0000"/>
                </a:solidFill>
              </a:rPr>
              <a:t>kas kasılmasını sağlayan enerji kaynağı</a:t>
            </a:r>
          </a:p>
          <a:p>
            <a:pPr algn="just" eaLnBrk="1" hangingPunct="1">
              <a:lnSpc>
                <a:spcPct val="80000"/>
              </a:lnSpc>
            </a:pPr>
            <a:endParaRPr lang="en-US" sz="2500" b="1" dirty="0" smtClean="0"/>
          </a:p>
          <a:p>
            <a:pPr lvl="1" algn="just">
              <a:lnSpc>
                <a:spcPct val="80000"/>
              </a:lnSpc>
            </a:pPr>
            <a:r>
              <a:rPr lang="tr-TR" sz="2400" b="1" dirty="0" smtClean="0">
                <a:solidFill>
                  <a:srgbClr val="FFC000"/>
                </a:solidFill>
              </a:rPr>
              <a:t>ATP, kas hücresinde yer alan </a:t>
            </a:r>
            <a:r>
              <a:rPr lang="tr-TR" sz="2400" b="1" dirty="0" err="1" smtClean="0">
                <a:solidFill>
                  <a:srgbClr val="FFC000"/>
                </a:solidFill>
              </a:rPr>
              <a:t>mitokonriada</a:t>
            </a:r>
            <a:r>
              <a:rPr lang="tr-TR" sz="2400" b="1" dirty="0" smtClean="0">
                <a:solidFill>
                  <a:srgbClr val="FFC000"/>
                </a:solidFill>
              </a:rPr>
              <a:t> üretilir;   </a:t>
            </a:r>
          </a:p>
          <a:p>
            <a:pPr lvl="1" algn="just">
              <a:lnSpc>
                <a:spcPct val="80000"/>
              </a:lnSpc>
            </a:pPr>
            <a:endParaRPr lang="tr-TR" sz="2000" b="1" dirty="0" smtClean="0">
              <a:solidFill>
                <a:srgbClr val="7030A0"/>
              </a:solidFill>
            </a:endParaRPr>
          </a:p>
          <a:p>
            <a:pPr lvl="1" algn="just">
              <a:lnSpc>
                <a:spcPct val="80000"/>
              </a:lnSpc>
            </a:pPr>
            <a:r>
              <a:rPr lang="tr-TR" sz="2400" b="1" dirty="0" smtClean="0">
                <a:solidFill>
                  <a:srgbClr val="7030A0"/>
                </a:solidFill>
              </a:rPr>
              <a:t>Yağ asitleri ve </a:t>
            </a:r>
            <a:r>
              <a:rPr lang="tr-TR" sz="2400" b="1" dirty="0" err="1" smtClean="0">
                <a:solidFill>
                  <a:srgbClr val="7030A0"/>
                </a:solidFill>
              </a:rPr>
              <a:t>glukoz</a:t>
            </a:r>
            <a:r>
              <a:rPr lang="tr-TR" sz="2400" b="1" dirty="0" smtClean="0">
                <a:solidFill>
                  <a:srgbClr val="7030A0"/>
                </a:solidFill>
              </a:rPr>
              <a:t> ATP üretmek için kullanılırlar;   </a:t>
            </a:r>
          </a:p>
          <a:p>
            <a:pPr lvl="1" algn="just">
              <a:lnSpc>
                <a:spcPct val="80000"/>
              </a:lnSpc>
            </a:pPr>
            <a:endParaRPr lang="tr-TR" sz="2000" b="1" dirty="0" smtClean="0"/>
          </a:p>
          <a:p>
            <a:pPr lvl="1" algn="just">
              <a:lnSpc>
                <a:spcPct val="80000"/>
              </a:lnSpc>
            </a:pPr>
            <a:r>
              <a:rPr lang="tr-TR" sz="2400" b="1" dirty="0" smtClean="0">
                <a:solidFill>
                  <a:srgbClr val="00B050"/>
                </a:solidFill>
              </a:rPr>
              <a:t>Sağlıklı bir kimsede yalnızca küçük bir miktarda amino asit enerji üretmek için kullanılır fakat yetersiz beslenen bir kimsede bunların kullanımı artabilir; </a:t>
            </a:r>
            <a:endParaRPr lang="en-US" sz="2400" b="1" dirty="0" smtClean="0">
              <a:solidFill>
                <a:srgbClr val="00B050"/>
              </a:solidFill>
            </a:endParaRPr>
          </a:p>
        </p:txBody>
      </p:sp>
      <p:pic>
        <p:nvPicPr>
          <p:cNvPr id="12294" name="Picture 5" descr="04-003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500826" y="2071678"/>
            <a:ext cx="2286016" cy="321471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4C3355-73E5-46E1-9BB3-429FD9CC7FB1}" type="datetime1">
              <a:rPr lang="tr-TR"/>
              <a:pPr>
                <a:defRPr/>
              </a:pPr>
              <a:t>14.8.2017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chemeClr val="accent2"/>
                </a:solidFill>
              </a:rPr>
              <a:t>Ener</a:t>
            </a:r>
            <a:r>
              <a:rPr lang="tr-TR" sz="6000" b="1" dirty="0" err="1" smtClean="0">
                <a:solidFill>
                  <a:schemeClr val="accent2"/>
                </a:solidFill>
              </a:rPr>
              <a:t>ji</a:t>
            </a:r>
            <a:r>
              <a:rPr lang="en-US" sz="6000" b="1" dirty="0" smtClean="0">
                <a:solidFill>
                  <a:schemeClr val="accent2"/>
                </a:solidFill>
              </a:rPr>
              <a:t> </a:t>
            </a:r>
            <a:r>
              <a:rPr lang="tr-TR" sz="6000" b="1" dirty="0" smtClean="0">
                <a:solidFill>
                  <a:schemeClr val="accent2"/>
                </a:solidFill>
              </a:rPr>
              <a:t>Üretim Yolları</a:t>
            </a:r>
            <a:r>
              <a:rPr lang="en-US" sz="6000" b="1" dirty="0" smtClean="0">
                <a:solidFill>
                  <a:schemeClr val="accent2"/>
                </a:solidFill>
              </a:rPr>
              <a:t> </a:t>
            </a:r>
            <a:endParaRPr lang="tr-TR" sz="6000" dirty="0">
              <a:solidFill>
                <a:schemeClr val="accent2"/>
              </a:solidFill>
            </a:endParaRPr>
          </a:p>
        </p:txBody>
      </p:sp>
      <p:pic>
        <p:nvPicPr>
          <p:cNvPr id="4" name="Picture 85" descr="06-0009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71472" y="1500174"/>
            <a:ext cx="8143932" cy="4429156"/>
          </a:xfrm>
          <a:noFill/>
        </p:spPr>
      </p:pic>
      <p:sp>
        <p:nvSpPr>
          <p:cNvPr id="5" name="5 Veri Yer Tutucusu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fld id="{D803D2DC-7C3E-4393-94E5-625210A7C68D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5 Dikdörtgen"/>
          <p:cNvSpPr/>
          <p:nvPr/>
        </p:nvSpPr>
        <p:spPr>
          <a:xfrm>
            <a:off x="3428992" y="6488668"/>
            <a:ext cx="8073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smtClean="0"/>
              <a:t>Prof. Dr. </a:t>
            </a:r>
            <a:r>
              <a:rPr lang="en-US" dirty="0" err="1" smtClean="0"/>
              <a:t>Fehmi</a:t>
            </a:r>
            <a:r>
              <a:rPr lang="en-US" dirty="0" smtClean="0"/>
              <a:t> TUNCEL</a:t>
            </a:r>
            <a:r>
              <a:rPr lang="tr-TR" dirty="0" smtClean="0"/>
              <a:t>                                                        3                                                  </a:t>
            </a:r>
            <a:endParaRPr lang="en-US" dirty="0"/>
          </a:p>
        </p:txBody>
      </p:sp>
      <p:sp>
        <p:nvSpPr>
          <p:cNvPr id="9" name="8 Dikdörtgen"/>
          <p:cNvSpPr/>
          <p:nvPr/>
        </p:nvSpPr>
        <p:spPr>
          <a:xfrm>
            <a:off x="442115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1 - Exercise Physiology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CDD54-A9CF-4C49-903E-EFE85F818F77}" type="slidenum">
              <a:rPr lang="en-US"/>
              <a:pPr/>
              <a:t>4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</a:rPr>
              <a:t>M</a:t>
            </a:r>
            <a:r>
              <a:rPr lang="tr-TR" sz="5400" b="1" dirty="0" err="1" smtClean="0">
                <a:solidFill>
                  <a:srgbClr val="C00000"/>
                </a:solidFill>
              </a:rPr>
              <a:t>etabolik</a:t>
            </a:r>
            <a:r>
              <a:rPr lang="tr-TR" sz="5400" b="1" dirty="0" smtClean="0">
                <a:solidFill>
                  <a:srgbClr val="C00000"/>
                </a:solidFill>
              </a:rPr>
              <a:t> Eşdeğer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  <a:r>
              <a:rPr lang="en-US" sz="5400" b="1" dirty="0">
                <a:solidFill>
                  <a:srgbClr val="C00000"/>
                </a:solidFill>
              </a:rPr>
              <a:t>(MET)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7391400" cy="36576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sz="2400" b="1" dirty="0" smtClean="0">
                <a:solidFill>
                  <a:srgbClr val="0070C0"/>
                </a:solidFill>
              </a:rPr>
              <a:t>Bir MET  bir kimsenin dinlenme </a:t>
            </a:r>
            <a:r>
              <a:rPr lang="tr-TR" sz="2400" b="1" dirty="0" err="1" smtClean="0">
                <a:solidFill>
                  <a:srgbClr val="0070C0"/>
                </a:solidFill>
              </a:rPr>
              <a:t>metabolik</a:t>
            </a:r>
            <a:r>
              <a:rPr lang="tr-TR" sz="2400" b="1" dirty="0" smtClean="0">
                <a:solidFill>
                  <a:srgbClr val="0070C0"/>
                </a:solidFill>
              </a:rPr>
              <a:t> hızının çalışma </a:t>
            </a:r>
            <a:r>
              <a:rPr lang="tr-TR" sz="2400" b="1" dirty="0" err="1" smtClean="0">
                <a:solidFill>
                  <a:srgbClr val="0070C0"/>
                </a:solidFill>
              </a:rPr>
              <a:t>metabolik</a:t>
            </a:r>
            <a:r>
              <a:rPr lang="tr-TR" sz="2400" b="1" dirty="0" smtClean="0">
                <a:solidFill>
                  <a:srgbClr val="0070C0"/>
                </a:solidFill>
              </a:rPr>
              <a:t> hızına oranlanmasıdır </a:t>
            </a:r>
            <a:r>
              <a:rPr lang="tr-TR" sz="2400" b="1" dirty="0">
                <a:solidFill>
                  <a:srgbClr val="0070C0"/>
                </a:solidFill>
              </a:rPr>
              <a:t>(1 MET = </a:t>
            </a:r>
            <a:r>
              <a:rPr lang="en-US" sz="2400" b="1" dirty="0" smtClean="0">
                <a:solidFill>
                  <a:srgbClr val="0070C0"/>
                </a:solidFill>
              </a:rPr>
              <a:t>3.5mL/kg/</a:t>
            </a:r>
            <a:r>
              <a:rPr lang="tr-TR" sz="2400" b="1" dirty="0" err="1" smtClean="0">
                <a:solidFill>
                  <a:srgbClr val="0070C0"/>
                </a:solidFill>
              </a:rPr>
              <a:t>dak</a:t>
            </a:r>
            <a:r>
              <a:rPr lang="en-US" sz="2400" b="1" dirty="0" smtClean="0">
                <a:solidFill>
                  <a:srgbClr val="0070C0"/>
                </a:solidFill>
              </a:rPr>
              <a:t>)</a:t>
            </a:r>
            <a:r>
              <a:rPr lang="tr-TR" sz="2400" b="1" dirty="0">
                <a:solidFill>
                  <a:srgbClr val="0070C0"/>
                </a:solidFill>
              </a:rPr>
              <a:t>.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endParaRPr lang="tr-TR" sz="24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90000"/>
              </a:lnSpc>
              <a:buNone/>
            </a:pPr>
            <a:endParaRPr lang="en-US" sz="2400" b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n-US" sz="2400" b="1" dirty="0" smtClean="0">
                <a:solidFill>
                  <a:srgbClr val="00B050"/>
                </a:solidFill>
              </a:rPr>
              <a:t>MET</a:t>
            </a:r>
            <a:r>
              <a:rPr lang="tr-TR" sz="2400" b="1" dirty="0" smtClean="0">
                <a:solidFill>
                  <a:srgbClr val="00B050"/>
                </a:solidFill>
              </a:rPr>
              <a:t>, 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tr-TR" sz="2400" b="1" dirty="0" smtClean="0">
                <a:solidFill>
                  <a:srgbClr val="00B050"/>
                </a:solidFill>
              </a:rPr>
              <a:t>fiziksel aktivitelerin şiddet ve yoğunluklarına bağlı olarak sınıflandırılmalarını sağlar (ki onların oksijen gereksinimleri üzerine kurgulanmıştır). </a:t>
            </a:r>
          </a:p>
          <a:p>
            <a:pPr algn="just">
              <a:lnSpc>
                <a:spcPct val="90000"/>
              </a:lnSpc>
            </a:pP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49157" name="Picture 5" descr="06-02-00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928794" y="5181600"/>
            <a:ext cx="5429288" cy="1104920"/>
          </a:xfrm>
          <a:noFill/>
          <a:ln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</a:rPr>
              <a:t>M</a:t>
            </a:r>
            <a:r>
              <a:rPr lang="tr-TR" sz="5400" b="1" dirty="0" err="1" smtClean="0">
                <a:solidFill>
                  <a:srgbClr val="C00000"/>
                </a:solidFill>
              </a:rPr>
              <a:t>etabolik</a:t>
            </a:r>
            <a:r>
              <a:rPr lang="tr-TR" sz="5400" b="1" dirty="0" smtClean="0">
                <a:solidFill>
                  <a:srgbClr val="C00000"/>
                </a:solidFill>
              </a:rPr>
              <a:t> Eşdeğer</a:t>
            </a:r>
            <a:r>
              <a:rPr lang="en-US" sz="5400" b="1" dirty="0" smtClean="0">
                <a:solidFill>
                  <a:srgbClr val="C00000"/>
                </a:solidFill>
              </a:rPr>
              <a:t> (MET) </a:t>
            </a:r>
            <a:endParaRPr lang="tr-TR" sz="5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34" y="2000240"/>
            <a:ext cx="7858180" cy="385765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 dirty="0" smtClean="0">
                <a:solidFill>
                  <a:schemeClr val="tx1"/>
                </a:solidFill>
              </a:rPr>
              <a:t>2 - 4 </a:t>
            </a:r>
            <a:r>
              <a:rPr lang="tr-TR" sz="2800" b="1" dirty="0" err="1" smtClean="0">
                <a:solidFill>
                  <a:schemeClr val="tx1"/>
                </a:solidFill>
              </a:rPr>
              <a:t>MET’lik</a:t>
            </a:r>
            <a:r>
              <a:rPr lang="tr-TR" sz="2800" b="1" dirty="0" smtClean="0">
                <a:solidFill>
                  <a:schemeClr val="tx1"/>
                </a:solidFill>
              </a:rPr>
              <a:t> bir çalışma (bowling gibi) hafif, yoğun koşu (yaklaşık 8 dakikada 1.5 km) veya uzak doğu sporları 12 ya da daha fazla MET ‘</a:t>
            </a:r>
            <a:r>
              <a:rPr lang="tr-TR" sz="2800" b="1" dirty="0" err="1" smtClean="0">
                <a:solidFill>
                  <a:schemeClr val="tx1"/>
                </a:solidFill>
              </a:rPr>
              <a:t>lik</a:t>
            </a:r>
            <a:r>
              <a:rPr lang="tr-TR" sz="2800" b="1" dirty="0" smtClean="0">
                <a:solidFill>
                  <a:schemeClr val="tx1"/>
                </a:solidFill>
              </a:rPr>
              <a:t> olabilirler.  </a:t>
            </a:r>
          </a:p>
          <a:p>
            <a:pPr>
              <a:lnSpc>
                <a:spcPct val="90000"/>
              </a:lnSpc>
            </a:pPr>
            <a:endParaRPr lang="en-US" sz="2800" b="1" dirty="0" smtClean="0"/>
          </a:p>
          <a:p>
            <a:pPr>
              <a:lnSpc>
                <a:spcPct val="90000"/>
              </a:lnSpc>
            </a:pPr>
            <a:r>
              <a:rPr lang="tr-TR" sz="2800" b="1" dirty="0" smtClean="0">
                <a:solidFill>
                  <a:schemeClr val="accent2"/>
                </a:solidFill>
              </a:rPr>
              <a:t>Aerobik egzersiz  makinaları MET değerlerini gösterebilirler.</a:t>
            </a:r>
          </a:p>
          <a:p>
            <a:pPr>
              <a:lnSpc>
                <a:spcPct val="90000"/>
              </a:lnSpc>
            </a:pPr>
            <a:endParaRPr lang="tr-TR" sz="1700" b="1" dirty="0" smtClean="0"/>
          </a:p>
          <a:p>
            <a:pPr lvl="1">
              <a:lnSpc>
                <a:spcPct val="90000"/>
              </a:lnSpc>
            </a:pPr>
            <a:r>
              <a:rPr lang="tr-TR" sz="2400" b="1" dirty="0" smtClean="0">
                <a:solidFill>
                  <a:srgbClr val="FF0000"/>
                </a:solidFill>
              </a:rPr>
              <a:t>Gösterilen rakamlar, dinlenme sırasındaki kalori tüketimi kişiden kişiye değişeceği için tahmini rakamlardır.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tr-TR" sz="6000" b="1" dirty="0" smtClean="0">
                <a:solidFill>
                  <a:schemeClr val="accent2"/>
                </a:solidFill>
              </a:rPr>
              <a:t>MET Hesaplaması</a:t>
            </a:r>
            <a:r>
              <a:rPr lang="en-US" sz="6000" b="1" dirty="0" smtClean="0">
                <a:solidFill>
                  <a:schemeClr val="accent2"/>
                </a:solidFill>
              </a:rPr>
              <a:t> </a:t>
            </a:r>
            <a:endParaRPr lang="tr-TR" sz="6000" dirty="0">
              <a:solidFill>
                <a:schemeClr val="accent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 smtClean="0">
                <a:solidFill>
                  <a:srgbClr val="FFC000"/>
                </a:solidFill>
              </a:rPr>
              <a:t>Herhangi bir MET değerinin V02 karşılığını hesaplamak için, yalnızca MET değeri ile 3.5 ‘i çarpın.</a:t>
            </a:r>
            <a:endParaRPr lang="en-US" sz="2800" dirty="0" smtClean="0">
              <a:solidFill>
                <a:srgbClr val="FFC000"/>
              </a:solidFill>
            </a:endParaRPr>
          </a:p>
          <a:p>
            <a:pPr lvl="1" algn="just"/>
            <a:r>
              <a:rPr lang="tr-TR" sz="2400" b="1" dirty="0" smtClean="0">
                <a:solidFill>
                  <a:srgbClr val="92D050"/>
                </a:solidFill>
              </a:rPr>
              <a:t>Örneğin, tipik bir step-aerobik seansı 7 MET civarındadır. </a:t>
            </a:r>
            <a:endParaRPr lang="en-US" sz="2400" b="1" dirty="0" smtClean="0">
              <a:solidFill>
                <a:srgbClr val="92D050"/>
              </a:solidFill>
            </a:endParaRPr>
          </a:p>
          <a:p>
            <a:pPr lvl="1" algn="just"/>
            <a:r>
              <a:rPr lang="tr-TR" sz="2400" b="1" dirty="0" smtClean="0">
                <a:solidFill>
                  <a:srgbClr val="92D050"/>
                </a:solidFill>
              </a:rPr>
              <a:t>Bu durumda, tipik bir step-aerobik seansında oksijen tüketimi :</a:t>
            </a:r>
            <a:endParaRPr lang="en-US" sz="2400" b="1" dirty="0" smtClean="0">
              <a:solidFill>
                <a:srgbClr val="92D050"/>
              </a:solidFill>
            </a:endParaRPr>
          </a:p>
          <a:p>
            <a:pPr lvl="2" algn="just"/>
            <a:r>
              <a:rPr lang="en-US" b="1" dirty="0" smtClean="0">
                <a:solidFill>
                  <a:srgbClr val="00B0F0"/>
                </a:solidFill>
              </a:rPr>
              <a:t>3.5 </a:t>
            </a:r>
            <a:r>
              <a:rPr lang="en-US" b="1" dirty="0" err="1" smtClean="0">
                <a:solidFill>
                  <a:srgbClr val="00B0F0"/>
                </a:solidFill>
              </a:rPr>
              <a:t>mL</a:t>
            </a:r>
            <a:r>
              <a:rPr lang="en-US" b="1" dirty="0" smtClean="0">
                <a:solidFill>
                  <a:srgbClr val="00B0F0"/>
                </a:solidFill>
              </a:rPr>
              <a:t>/kg/</a:t>
            </a:r>
            <a:r>
              <a:rPr lang="tr-TR" b="1" dirty="0" err="1" smtClean="0">
                <a:solidFill>
                  <a:srgbClr val="00B0F0"/>
                </a:solidFill>
              </a:rPr>
              <a:t>dak</a:t>
            </a:r>
            <a:r>
              <a:rPr lang="en-US" b="1" dirty="0" smtClean="0">
                <a:solidFill>
                  <a:srgbClr val="00B0F0"/>
                </a:solidFill>
              </a:rPr>
              <a:t> x 7 METs= 24.5 </a:t>
            </a:r>
            <a:r>
              <a:rPr lang="en-US" b="1" dirty="0" err="1" smtClean="0">
                <a:solidFill>
                  <a:srgbClr val="00B0F0"/>
                </a:solidFill>
              </a:rPr>
              <a:t>mL</a:t>
            </a:r>
            <a:r>
              <a:rPr lang="en-US" b="1" dirty="0" smtClean="0">
                <a:solidFill>
                  <a:srgbClr val="00B0F0"/>
                </a:solidFill>
              </a:rPr>
              <a:t>/kg/</a:t>
            </a:r>
            <a:r>
              <a:rPr lang="tr-TR" b="1" dirty="0" err="1" smtClean="0">
                <a:solidFill>
                  <a:srgbClr val="00B0F0"/>
                </a:solidFill>
              </a:rPr>
              <a:t>dak</a:t>
            </a:r>
            <a:endParaRPr lang="tr-TR" b="1" dirty="0" smtClean="0">
              <a:solidFill>
                <a:srgbClr val="00B0F0"/>
              </a:solidFill>
            </a:endParaRPr>
          </a:p>
          <a:p>
            <a:pPr lvl="2"/>
            <a:endParaRPr lang="tr-TR" sz="1700" dirty="0" smtClean="0"/>
          </a:p>
          <a:p>
            <a:pPr lvl="2">
              <a:buNone/>
            </a:pPr>
            <a:endParaRPr lang="tr-TR" sz="1700" dirty="0" smtClean="0"/>
          </a:p>
          <a:p>
            <a:pPr lvl="2"/>
            <a:endParaRPr lang="tr-TR" sz="1700" dirty="0" smtClean="0"/>
          </a:p>
          <a:p>
            <a:pPr lvl="2">
              <a:buNone/>
            </a:pPr>
            <a:endParaRPr lang="tr-TR" sz="1700" dirty="0" smtClean="0"/>
          </a:p>
          <a:p>
            <a:pPr lvl="2"/>
            <a:endParaRPr lang="tr-TR" sz="1700" dirty="0" smtClean="0"/>
          </a:p>
          <a:p>
            <a:pPr lvl="2"/>
            <a:endParaRPr lang="tr-TR" sz="1700" dirty="0" smtClean="0"/>
          </a:p>
          <a:p>
            <a:pPr lvl="2"/>
            <a:endParaRPr lang="tr-TR" sz="1700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 smtClean="0"/>
          </a:p>
          <a:p>
            <a:pPr algn="ctr">
              <a:buNone/>
            </a:pPr>
            <a:endParaRPr lang="tr-TR" dirty="0"/>
          </a:p>
        </p:txBody>
      </p:sp>
      <p:pic>
        <p:nvPicPr>
          <p:cNvPr id="4" name="Picture 5" descr="02-06-008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928926" y="4429132"/>
            <a:ext cx="3286148" cy="1857376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357158" y="6286520"/>
            <a:ext cx="8490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64C3355-73E5-46E1-9BB3-429FD9CC7FB1}" type="datetime1">
              <a:rPr lang="tr-TR" smtClean="0"/>
              <a:pPr/>
              <a:t>14.8.2017</a:t>
            </a:fld>
            <a:r>
              <a:rPr lang="tr-TR" dirty="0" smtClean="0"/>
              <a:t>                                  Prof. Dr. Fehmi TUNCEL                                                            4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1 - Exercise Physiology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927DB-EF69-4696-89D9-B6008592AAFC}" type="slidenum">
              <a:rPr lang="en-US"/>
              <a:pPr/>
              <a:t>7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</a:rPr>
              <a:t>Metaboli</a:t>
            </a:r>
            <a:r>
              <a:rPr lang="tr-TR" sz="6000" b="1" dirty="0" smtClean="0">
                <a:solidFill>
                  <a:srgbClr val="C00000"/>
                </a:solidFill>
              </a:rPr>
              <a:t>k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tr-TR" sz="6000" b="1" dirty="0" smtClean="0">
                <a:solidFill>
                  <a:srgbClr val="C00000"/>
                </a:solidFill>
              </a:rPr>
              <a:t>Hız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5715000" cy="48006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tr-TR" sz="2100" b="1" dirty="0" err="1" smtClean="0">
                <a:solidFill>
                  <a:schemeClr val="accent6"/>
                </a:solidFill>
              </a:rPr>
              <a:t>Metabolik</a:t>
            </a:r>
            <a:r>
              <a:rPr lang="tr-TR" sz="2100" b="1" dirty="0" smtClean="0">
                <a:solidFill>
                  <a:schemeClr val="accent6"/>
                </a:solidFill>
              </a:rPr>
              <a:t> hız tanımlanırken genelde iki terim kullanılır – bazal </a:t>
            </a:r>
            <a:r>
              <a:rPr lang="tr-TR" sz="2100" b="1" dirty="0" err="1" smtClean="0">
                <a:solidFill>
                  <a:schemeClr val="accent6"/>
                </a:solidFill>
              </a:rPr>
              <a:t>metabolik</a:t>
            </a:r>
            <a:r>
              <a:rPr lang="tr-TR" sz="2100" b="1" dirty="0" smtClean="0">
                <a:solidFill>
                  <a:schemeClr val="accent6"/>
                </a:solidFill>
              </a:rPr>
              <a:t> hız (BMH) ve dinlenme </a:t>
            </a:r>
            <a:r>
              <a:rPr lang="tr-TR" sz="2100" b="1" dirty="0" err="1" smtClean="0">
                <a:solidFill>
                  <a:schemeClr val="accent6"/>
                </a:solidFill>
              </a:rPr>
              <a:t>metabolik</a:t>
            </a:r>
            <a:r>
              <a:rPr lang="tr-TR" sz="2100" b="1" dirty="0" smtClean="0">
                <a:solidFill>
                  <a:schemeClr val="accent6"/>
                </a:solidFill>
              </a:rPr>
              <a:t> hızı (DMH).   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100" b="1" dirty="0" smtClean="0">
                <a:solidFill>
                  <a:schemeClr val="accent6"/>
                </a:solidFill>
              </a:rPr>
              <a:t> </a:t>
            </a:r>
            <a:endParaRPr lang="en-US" sz="2100" b="1" dirty="0">
              <a:solidFill>
                <a:schemeClr val="accent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100" b="1" dirty="0" smtClean="0">
                <a:solidFill>
                  <a:srgbClr val="92D050"/>
                </a:solidFill>
              </a:rPr>
              <a:t>BM</a:t>
            </a:r>
            <a:r>
              <a:rPr lang="tr-TR" sz="2100" b="1" dirty="0" smtClean="0">
                <a:solidFill>
                  <a:srgbClr val="92D050"/>
                </a:solidFill>
              </a:rPr>
              <a:t>H vücudun normal fonksiyonlar için vücudun günlük enerji gereksinimidir. </a:t>
            </a:r>
          </a:p>
          <a:p>
            <a:pPr>
              <a:lnSpc>
                <a:spcPct val="80000"/>
              </a:lnSpc>
              <a:buNone/>
            </a:pPr>
            <a:endParaRPr lang="en-US" sz="2100" b="1" dirty="0"/>
          </a:p>
          <a:p>
            <a:pPr lvl="1" algn="just">
              <a:lnSpc>
                <a:spcPct val="80000"/>
              </a:lnSpc>
            </a:pPr>
            <a:r>
              <a:rPr lang="en-US" sz="1700" b="1" dirty="0" smtClean="0">
                <a:solidFill>
                  <a:schemeClr val="accent2"/>
                </a:solidFill>
              </a:rPr>
              <a:t>BM</a:t>
            </a:r>
            <a:r>
              <a:rPr lang="tr-TR" sz="1700" b="1" dirty="0" smtClean="0">
                <a:solidFill>
                  <a:schemeClr val="accent2"/>
                </a:solidFill>
              </a:rPr>
              <a:t>H tipik olarak,  sabit bir oda sıcaklığında </a:t>
            </a:r>
            <a:r>
              <a:rPr lang="tr-TR" sz="1700" b="1" dirty="0" err="1" smtClean="0">
                <a:solidFill>
                  <a:schemeClr val="accent2"/>
                </a:solidFill>
              </a:rPr>
              <a:t>laboratuvarda</a:t>
            </a:r>
            <a:r>
              <a:rPr lang="tr-TR" sz="1700" b="1" dirty="0" smtClean="0">
                <a:solidFill>
                  <a:schemeClr val="accent2"/>
                </a:solidFill>
              </a:rPr>
              <a:t> 8 saatlik bir uyku sonrasında ve 12 saatlik açlığı takiben ölçülür.</a:t>
            </a:r>
          </a:p>
          <a:p>
            <a:pPr lvl="1" algn="just">
              <a:lnSpc>
                <a:spcPct val="80000"/>
              </a:lnSpc>
              <a:buNone/>
            </a:pPr>
            <a:r>
              <a:rPr lang="tr-TR" sz="1700" b="1" dirty="0" smtClean="0">
                <a:solidFill>
                  <a:schemeClr val="accent2"/>
                </a:solidFill>
              </a:rPr>
              <a:t> </a:t>
            </a:r>
            <a:endParaRPr lang="en-US" sz="1700" b="1" dirty="0">
              <a:solidFill>
                <a:srgbClr val="0070C0"/>
              </a:solidFill>
            </a:endParaRPr>
          </a:p>
          <a:p>
            <a:pPr lvl="1" algn="just">
              <a:lnSpc>
                <a:spcPct val="80000"/>
              </a:lnSpc>
            </a:pPr>
            <a:r>
              <a:rPr lang="en-US" sz="1700" b="1" dirty="0" smtClean="0">
                <a:solidFill>
                  <a:srgbClr val="0070C0"/>
                </a:solidFill>
              </a:rPr>
              <a:t>BM</a:t>
            </a:r>
            <a:r>
              <a:rPr lang="tr-TR" sz="1700" b="1" dirty="0" smtClean="0">
                <a:solidFill>
                  <a:srgbClr val="0070C0"/>
                </a:solidFill>
              </a:rPr>
              <a:t>H, solunum, kan dolaşımı ve ısı düzenlemesi için gerekli olan enerjiyi kapsar. </a:t>
            </a:r>
          </a:p>
          <a:p>
            <a:pPr lvl="1" algn="just">
              <a:lnSpc>
                <a:spcPct val="80000"/>
              </a:lnSpc>
              <a:buNone/>
            </a:pPr>
            <a:endParaRPr lang="tr-TR" sz="1700" b="1" dirty="0" smtClean="0">
              <a:solidFill>
                <a:srgbClr val="FFC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tr-TR" sz="1700" b="1" dirty="0" smtClean="0">
                <a:solidFill>
                  <a:srgbClr val="FF0000"/>
                </a:solidFill>
              </a:rPr>
              <a:t>BMH, günlük enerji gereksinimi veya </a:t>
            </a:r>
            <a:r>
              <a:rPr lang="tr-TR" sz="1700" b="1" dirty="0" err="1" smtClean="0">
                <a:solidFill>
                  <a:srgbClr val="FF0000"/>
                </a:solidFill>
              </a:rPr>
              <a:t>kalorik</a:t>
            </a:r>
            <a:r>
              <a:rPr lang="tr-TR" sz="1700" b="1" dirty="0" smtClean="0">
                <a:solidFill>
                  <a:srgbClr val="FF0000"/>
                </a:solidFill>
              </a:rPr>
              <a:t> ihtiyaç olarak ifade edilir. </a:t>
            </a:r>
            <a:endParaRPr lang="en-US" sz="2100" b="1" dirty="0">
              <a:solidFill>
                <a:srgbClr val="FF0000"/>
              </a:solidFill>
            </a:endParaRPr>
          </a:p>
        </p:txBody>
      </p:sp>
      <p:pic>
        <p:nvPicPr>
          <p:cNvPr id="52229" name="Picture 5" descr="01-00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010400" y="2209800"/>
            <a:ext cx="1781175" cy="2667000"/>
          </a:xfrm>
          <a:noFill/>
          <a:ln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1 - Exercise Physiology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6C26-DC97-4106-BB41-06BA0E0CACD1}" type="slidenum">
              <a:rPr lang="en-US"/>
              <a:pPr/>
              <a:t>8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</a:rPr>
              <a:t>Metaboli</a:t>
            </a:r>
            <a:r>
              <a:rPr lang="tr-TR" sz="6000" b="1" dirty="0" smtClean="0">
                <a:solidFill>
                  <a:srgbClr val="C00000"/>
                </a:solidFill>
              </a:rPr>
              <a:t>k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tr-TR" sz="6000" b="1" dirty="0" smtClean="0">
                <a:solidFill>
                  <a:srgbClr val="C00000"/>
                </a:solidFill>
              </a:rPr>
              <a:t>Hız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endParaRPr lang="en-US" sz="60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5105400" cy="48006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tr-TR" sz="2800" b="1" dirty="0" smtClean="0">
                <a:solidFill>
                  <a:srgbClr val="FFC000"/>
                </a:solidFill>
              </a:rPr>
              <a:t>D</a:t>
            </a:r>
            <a:r>
              <a:rPr lang="en-US" sz="2800" b="1" dirty="0" smtClean="0">
                <a:solidFill>
                  <a:srgbClr val="FFC000"/>
                </a:solidFill>
              </a:rPr>
              <a:t>M</a:t>
            </a:r>
            <a:r>
              <a:rPr lang="tr-TR" sz="2800" b="1" dirty="0" smtClean="0">
                <a:solidFill>
                  <a:srgbClr val="FFC000"/>
                </a:solidFill>
              </a:rPr>
              <a:t>H,</a:t>
            </a:r>
            <a:r>
              <a:rPr lang="en-US" sz="2800" b="1" dirty="0" smtClean="0">
                <a:solidFill>
                  <a:srgbClr val="FFC000"/>
                </a:solidFill>
              </a:rPr>
              <a:t> BM</a:t>
            </a:r>
            <a:r>
              <a:rPr lang="tr-TR" sz="2800" b="1" dirty="0" err="1" smtClean="0">
                <a:solidFill>
                  <a:srgbClr val="FFC000"/>
                </a:solidFill>
              </a:rPr>
              <a:t>H’dan</a:t>
            </a:r>
            <a:r>
              <a:rPr lang="tr-TR" sz="2800" b="1" dirty="0" smtClean="0">
                <a:solidFill>
                  <a:srgbClr val="FFC000"/>
                </a:solidFill>
              </a:rPr>
              <a:t> daha çok kullanılan bir ölçümdür</a:t>
            </a:r>
            <a:r>
              <a:rPr lang="en-US" sz="2800" b="1" dirty="0" smtClean="0">
                <a:solidFill>
                  <a:srgbClr val="FFC000"/>
                </a:solidFill>
              </a:rPr>
              <a:t>.</a:t>
            </a:r>
            <a:endParaRPr lang="tr-TR" sz="2800" b="1" dirty="0" smtClean="0">
              <a:solidFill>
                <a:srgbClr val="FFC000"/>
              </a:solidFill>
            </a:endParaRPr>
          </a:p>
          <a:p>
            <a:pPr algn="just">
              <a:lnSpc>
                <a:spcPct val="80000"/>
              </a:lnSpc>
              <a:buNone/>
            </a:pPr>
            <a:endParaRPr lang="en-US" sz="2100" b="1" dirty="0">
              <a:solidFill>
                <a:srgbClr val="FFC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tr-TR" sz="2400" b="1" dirty="0" smtClean="0">
                <a:solidFill>
                  <a:schemeClr val="accent4"/>
                </a:solidFill>
              </a:rPr>
              <a:t>D</a:t>
            </a:r>
            <a:r>
              <a:rPr lang="en-US" sz="2400" b="1" dirty="0" smtClean="0">
                <a:solidFill>
                  <a:schemeClr val="accent4"/>
                </a:solidFill>
              </a:rPr>
              <a:t>M</a:t>
            </a:r>
            <a:r>
              <a:rPr lang="tr-TR" sz="2400" b="1" dirty="0" smtClean="0">
                <a:solidFill>
                  <a:schemeClr val="accent4"/>
                </a:solidFill>
              </a:rPr>
              <a:t>H</a:t>
            </a:r>
            <a:r>
              <a:rPr lang="en-US" sz="2400" b="1" dirty="0" smtClean="0">
                <a:solidFill>
                  <a:schemeClr val="accent4"/>
                </a:solidFill>
              </a:rPr>
              <a:t> </a:t>
            </a:r>
            <a:r>
              <a:rPr lang="tr-TR" sz="2400" b="1" dirty="0" smtClean="0">
                <a:solidFill>
                  <a:schemeClr val="accent4"/>
                </a:solidFill>
              </a:rPr>
              <a:t>solunum gazları analiz edilen sporcularla ölçülebilir veya matematiksel hesaplama ile tahmin edilebilir. </a:t>
            </a:r>
          </a:p>
          <a:p>
            <a:pPr lvl="1">
              <a:lnSpc>
                <a:spcPct val="80000"/>
              </a:lnSpc>
              <a:buNone/>
            </a:pPr>
            <a:endParaRPr lang="en-US" sz="1700" dirty="0"/>
          </a:p>
          <a:p>
            <a:pPr lvl="1">
              <a:lnSpc>
                <a:spcPct val="80000"/>
              </a:lnSpc>
            </a:pPr>
            <a:r>
              <a:rPr lang="en-US" sz="2400" b="1" dirty="0" smtClean="0">
                <a:solidFill>
                  <a:srgbClr val="00B050"/>
                </a:solidFill>
              </a:rPr>
              <a:t>BM</a:t>
            </a:r>
            <a:r>
              <a:rPr lang="tr-TR" sz="2400" b="1" dirty="0" smtClean="0">
                <a:solidFill>
                  <a:srgbClr val="00B050"/>
                </a:solidFill>
              </a:rPr>
              <a:t>H ise genellikle </a:t>
            </a:r>
            <a:r>
              <a:rPr lang="tr-TR" sz="2400" b="1" dirty="0" err="1" smtClean="0">
                <a:solidFill>
                  <a:srgbClr val="00B050"/>
                </a:solidFill>
              </a:rPr>
              <a:t>DMH’da</a:t>
            </a:r>
            <a:r>
              <a:rPr lang="tr-TR" sz="2400" b="1" dirty="0" smtClean="0">
                <a:solidFill>
                  <a:srgbClr val="00B050"/>
                </a:solidFill>
              </a:rPr>
              <a:t> % 10 daha azdır ve klinik olarak ölçülen kontrollü bir değeri temsil eder. 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endParaRPr lang="en-US" sz="2400" b="1" dirty="0">
              <a:solidFill>
                <a:srgbClr val="00B050"/>
              </a:solidFill>
            </a:endParaRPr>
          </a:p>
        </p:txBody>
      </p:sp>
      <p:pic>
        <p:nvPicPr>
          <p:cNvPr id="53253" name="Picture 5" descr="04-007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324600" y="2667000"/>
            <a:ext cx="2571750" cy="2076450"/>
          </a:xfrm>
          <a:noFill/>
          <a:ln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1 - Exercise Physiology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6C26-DC97-4106-BB41-06BA0E0CACD1}" type="slidenum">
              <a:rPr lang="en-US"/>
              <a:pPr/>
              <a:t>9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C00000"/>
                </a:solidFill>
              </a:rPr>
              <a:t>Metaboli</a:t>
            </a:r>
            <a:r>
              <a:rPr lang="tr-TR" sz="6000" b="1" dirty="0" smtClean="0">
                <a:solidFill>
                  <a:srgbClr val="C00000"/>
                </a:solidFill>
              </a:rPr>
              <a:t>k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tr-TR" sz="6000" b="1" dirty="0" smtClean="0">
                <a:solidFill>
                  <a:srgbClr val="C00000"/>
                </a:solidFill>
              </a:rPr>
              <a:t>Hız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endParaRPr lang="en-US" sz="60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5105400" cy="4800600"/>
          </a:xfrm>
        </p:spPr>
        <p:txBody>
          <a:bodyPr/>
          <a:lstStyle/>
          <a:p>
            <a:pPr lvl="2" algn="just">
              <a:lnSpc>
                <a:spcPct val="80000"/>
              </a:lnSpc>
            </a:pPr>
            <a:r>
              <a:rPr lang="tr-TR" sz="2800" b="1" dirty="0" smtClean="0">
                <a:solidFill>
                  <a:srgbClr val="00B050"/>
                </a:solidFill>
              </a:rPr>
              <a:t>Bu nedenle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tr-TR" sz="2800" b="1" dirty="0" smtClean="0">
                <a:solidFill>
                  <a:srgbClr val="00B050"/>
                </a:solidFill>
              </a:rPr>
              <a:t>D</a:t>
            </a:r>
            <a:r>
              <a:rPr lang="en-US" sz="2800" b="1" dirty="0" smtClean="0">
                <a:solidFill>
                  <a:srgbClr val="00B050"/>
                </a:solidFill>
              </a:rPr>
              <a:t>M</a:t>
            </a:r>
            <a:r>
              <a:rPr lang="tr-TR" sz="2800" b="1" dirty="0" smtClean="0">
                <a:solidFill>
                  <a:srgbClr val="00B050"/>
                </a:solidFill>
              </a:rPr>
              <a:t>H, </a:t>
            </a:r>
            <a:r>
              <a:rPr lang="tr-TR" sz="2800" b="1" dirty="0" err="1" smtClean="0">
                <a:solidFill>
                  <a:srgbClr val="00B050"/>
                </a:solidFill>
              </a:rPr>
              <a:t>fitnes</a:t>
            </a:r>
            <a:r>
              <a:rPr lang="tr-TR" sz="2800" b="1" dirty="0" smtClean="0">
                <a:solidFill>
                  <a:srgbClr val="00B050"/>
                </a:solidFill>
              </a:rPr>
              <a:t> ortamında yapılan testler gibi alan ölçümleri için tercih edilen bir değerdir. </a:t>
            </a:r>
          </a:p>
          <a:p>
            <a:pPr lvl="2">
              <a:lnSpc>
                <a:spcPct val="80000"/>
              </a:lnSpc>
              <a:buNone/>
            </a:pP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tr-TR" b="1" dirty="0" smtClean="0"/>
              <a:t>D</a:t>
            </a:r>
            <a:r>
              <a:rPr lang="en-US" b="1" dirty="0" smtClean="0"/>
              <a:t>M</a:t>
            </a:r>
            <a:r>
              <a:rPr lang="tr-TR" b="1" dirty="0" err="1" smtClean="0"/>
              <a:t>H’ı</a:t>
            </a:r>
            <a:r>
              <a:rPr lang="tr-TR" b="1" dirty="0" smtClean="0"/>
              <a:t> günlük kalori ihtiyacı olarak ta ifade edilir. </a:t>
            </a:r>
            <a:r>
              <a:rPr lang="en-US" b="1" dirty="0" smtClean="0"/>
              <a:t> </a:t>
            </a:r>
            <a:endParaRPr lang="tr-TR" b="1" dirty="0" smtClean="0"/>
          </a:p>
          <a:p>
            <a:pPr lvl="1">
              <a:lnSpc>
                <a:spcPct val="80000"/>
              </a:lnSpc>
              <a:buNone/>
            </a:pPr>
            <a:endParaRPr lang="en-US" sz="1700" dirty="0"/>
          </a:p>
          <a:p>
            <a:pPr lvl="2">
              <a:lnSpc>
                <a:spcPct val="8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D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r>
              <a:rPr lang="tr-TR" b="1" dirty="0" err="1" smtClean="0">
                <a:solidFill>
                  <a:srgbClr val="FF0000"/>
                </a:solidFill>
              </a:rPr>
              <a:t>H’ı</a:t>
            </a:r>
            <a:r>
              <a:rPr lang="tr-TR" b="1" dirty="0" smtClean="0">
                <a:solidFill>
                  <a:srgbClr val="FF0000"/>
                </a:solidFill>
              </a:rPr>
              <a:t> tipik olarak kadınlarda </a:t>
            </a:r>
            <a:r>
              <a:rPr lang="en-US" b="1" dirty="0" smtClean="0">
                <a:solidFill>
                  <a:srgbClr val="FF0000"/>
                </a:solidFill>
              </a:rPr>
              <a:t>1,200 </a:t>
            </a:r>
            <a:r>
              <a:rPr lang="tr-TR" b="1" dirty="0" smtClean="0">
                <a:solidFill>
                  <a:srgbClr val="FF0000"/>
                </a:solidFill>
              </a:rPr>
              <a:t>k</a:t>
            </a:r>
            <a:r>
              <a:rPr lang="en-US" b="1" dirty="0" smtClean="0">
                <a:solidFill>
                  <a:srgbClr val="FF0000"/>
                </a:solidFill>
              </a:rPr>
              <a:t>al/</a:t>
            </a:r>
            <a:r>
              <a:rPr lang="tr-TR" b="1" dirty="0" smtClean="0">
                <a:solidFill>
                  <a:srgbClr val="FF0000"/>
                </a:solidFill>
              </a:rPr>
              <a:t>gün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ve erkeklerde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1,500 </a:t>
            </a:r>
            <a:r>
              <a:rPr lang="tr-TR" b="1" dirty="0" smtClean="0">
                <a:solidFill>
                  <a:srgbClr val="FF0000"/>
                </a:solidFill>
              </a:rPr>
              <a:t>k</a:t>
            </a:r>
            <a:r>
              <a:rPr lang="en-US" b="1" dirty="0" smtClean="0">
                <a:solidFill>
                  <a:srgbClr val="FF0000"/>
                </a:solidFill>
              </a:rPr>
              <a:t>al/</a:t>
            </a:r>
            <a:r>
              <a:rPr lang="tr-TR" b="1" dirty="0" smtClean="0">
                <a:solidFill>
                  <a:srgbClr val="FF0000"/>
                </a:solidFill>
              </a:rPr>
              <a:t>gündür.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3253" name="Picture 5" descr="04-007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324600" y="2667000"/>
            <a:ext cx="2571750" cy="2076450"/>
          </a:xfrm>
          <a:noFill/>
          <a:ln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786</Words>
  <Application>Microsoft Office PowerPoint</Application>
  <PresentationFormat>Ekran Gösterisi (4:3)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Arial Rounded MT Bold</vt:lpstr>
      <vt:lpstr>Calibri</vt:lpstr>
      <vt:lpstr>Ofis Teması</vt:lpstr>
      <vt:lpstr>  BSÖ 201      (2 2) 3 EGZERSİZ FİZYOLOJİSİ </vt:lpstr>
      <vt:lpstr>Enerji Üretimi </vt:lpstr>
      <vt:lpstr>Enerji Üretim Yolları </vt:lpstr>
      <vt:lpstr>Metabolik Eşdeğer (MET) </vt:lpstr>
      <vt:lpstr>Metabolik Eşdeğer (MET) </vt:lpstr>
      <vt:lpstr>MET Hesaplaması </vt:lpstr>
      <vt:lpstr>Metabolik Hız </vt:lpstr>
      <vt:lpstr>Metabolik Hız </vt:lpstr>
      <vt:lpstr>Metabolik Hız </vt:lpstr>
      <vt:lpstr>Metabolizma ve Egzersiz</vt:lpstr>
      <vt:lpstr>Metabolizma ve Yaşlanma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51</cp:revision>
  <dcterms:created xsi:type="dcterms:W3CDTF">2013-08-23T13:39:04Z</dcterms:created>
  <dcterms:modified xsi:type="dcterms:W3CDTF">2017-08-14T10:26:37Z</dcterms:modified>
</cp:coreProperties>
</file>