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1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75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D7807-5217-4789-99AE-A92B0D44A605}" type="datetimeFigureOut">
              <a:rPr lang="tr-TR" smtClean="0"/>
              <a:t>17.10.2020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34F777-1826-4599-89BE-B1021D0B62D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801199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D7807-5217-4789-99AE-A92B0D44A605}" type="datetimeFigureOut">
              <a:rPr lang="tr-TR" smtClean="0"/>
              <a:t>17.10.2020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34F777-1826-4599-89BE-B1021D0B62D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576658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D7807-5217-4789-99AE-A92B0D44A605}" type="datetimeFigureOut">
              <a:rPr lang="tr-TR" smtClean="0"/>
              <a:t>17.10.2020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34F777-1826-4599-89BE-B1021D0B62D3}" type="slidenum">
              <a:rPr lang="tr-TR" smtClean="0"/>
              <a:t>‹#›</a:t>
            </a:fld>
            <a:endParaRPr lang="tr-TR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4345464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D7807-5217-4789-99AE-A92B0D44A605}" type="datetimeFigureOut">
              <a:rPr lang="tr-TR" smtClean="0"/>
              <a:t>17.10.2020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34F777-1826-4599-89BE-B1021D0B62D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4835549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D7807-5217-4789-99AE-A92B0D44A605}" type="datetimeFigureOut">
              <a:rPr lang="tr-TR" smtClean="0"/>
              <a:t>17.10.2020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34F777-1826-4599-89BE-B1021D0B62D3}" type="slidenum">
              <a:rPr lang="tr-TR" smtClean="0"/>
              <a:t>‹#›</a:t>
            </a:fld>
            <a:endParaRPr lang="tr-TR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66980290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D7807-5217-4789-99AE-A92B0D44A605}" type="datetimeFigureOut">
              <a:rPr lang="tr-TR" smtClean="0"/>
              <a:t>17.10.2020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34F777-1826-4599-89BE-B1021D0B62D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5696726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D7807-5217-4789-99AE-A92B0D44A605}" type="datetimeFigureOut">
              <a:rPr lang="tr-TR" smtClean="0"/>
              <a:t>17.10.2020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34F777-1826-4599-89BE-B1021D0B62D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3205092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D7807-5217-4789-99AE-A92B0D44A605}" type="datetimeFigureOut">
              <a:rPr lang="tr-TR" smtClean="0"/>
              <a:t>17.10.2020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34F777-1826-4599-89BE-B1021D0B62D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704369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D7807-5217-4789-99AE-A92B0D44A605}" type="datetimeFigureOut">
              <a:rPr lang="tr-TR" smtClean="0"/>
              <a:t>17.10.2020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34F777-1826-4599-89BE-B1021D0B62D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210423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D7807-5217-4789-99AE-A92B0D44A605}" type="datetimeFigureOut">
              <a:rPr lang="tr-TR" smtClean="0"/>
              <a:t>17.10.2020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34F777-1826-4599-89BE-B1021D0B62D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195565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D7807-5217-4789-99AE-A92B0D44A605}" type="datetimeFigureOut">
              <a:rPr lang="tr-TR" smtClean="0"/>
              <a:t>17.10.2020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34F777-1826-4599-89BE-B1021D0B62D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94923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D7807-5217-4789-99AE-A92B0D44A605}" type="datetimeFigureOut">
              <a:rPr lang="tr-TR" smtClean="0"/>
              <a:t>17.10.2020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34F777-1826-4599-89BE-B1021D0B62D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734037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D7807-5217-4789-99AE-A92B0D44A605}" type="datetimeFigureOut">
              <a:rPr lang="tr-TR" smtClean="0"/>
              <a:t>17.10.2020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34F777-1826-4599-89BE-B1021D0B62D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483765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D7807-5217-4789-99AE-A92B0D44A605}" type="datetimeFigureOut">
              <a:rPr lang="tr-TR" smtClean="0"/>
              <a:t>17.10.2020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34F777-1826-4599-89BE-B1021D0B62D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206452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D7807-5217-4789-99AE-A92B0D44A605}" type="datetimeFigureOut">
              <a:rPr lang="tr-TR" smtClean="0"/>
              <a:t>17.10.2020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34F777-1826-4599-89BE-B1021D0B62D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805084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34F777-1826-4599-89BE-B1021D0B62D3}" type="slidenum">
              <a:rPr lang="tr-TR" smtClean="0"/>
              <a:t>‹#›</a:t>
            </a:fld>
            <a:endParaRPr lang="tr-T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D7807-5217-4789-99AE-A92B0D44A605}" type="datetimeFigureOut">
              <a:rPr lang="tr-TR" smtClean="0"/>
              <a:t>17.10.2020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177125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4D7807-5217-4789-99AE-A92B0D44A605}" type="datetimeFigureOut">
              <a:rPr lang="tr-TR" smtClean="0"/>
              <a:t>17.10.2020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8334F777-1826-4599-89BE-B1021D0B62D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949215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2" r:id="rId1"/>
    <p:sldLayoutId id="2147483783" r:id="rId2"/>
    <p:sldLayoutId id="2147483784" r:id="rId3"/>
    <p:sldLayoutId id="2147483785" r:id="rId4"/>
    <p:sldLayoutId id="2147483786" r:id="rId5"/>
    <p:sldLayoutId id="2147483787" r:id="rId6"/>
    <p:sldLayoutId id="2147483788" r:id="rId7"/>
    <p:sldLayoutId id="2147483789" r:id="rId8"/>
    <p:sldLayoutId id="2147483790" r:id="rId9"/>
    <p:sldLayoutId id="2147483791" r:id="rId10"/>
    <p:sldLayoutId id="2147483792" r:id="rId11"/>
    <p:sldLayoutId id="2147483793" r:id="rId12"/>
    <p:sldLayoutId id="2147483794" r:id="rId13"/>
    <p:sldLayoutId id="2147483795" r:id="rId14"/>
    <p:sldLayoutId id="2147483796" r:id="rId15"/>
    <p:sldLayoutId id="2147483797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err="1" smtClean="0"/>
              <a:t>Fel</a:t>
            </a:r>
            <a:r>
              <a:rPr lang="tr-TR" dirty="0" smtClean="0"/>
              <a:t> 215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ORTAÇAĞ NEDİR?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73655924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788170" y="511898"/>
            <a:ext cx="8596668" cy="3880773"/>
          </a:xfrm>
        </p:spPr>
        <p:txBody>
          <a:bodyPr/>
          <a:lstStyle/>
          <a:p>
            <a:r>
              <a:rPr lang="tr-TR" dirty="0" smtClean="0"/>
              <a:t>Yukarıda söz konusu olan siyasi ve toplumsal olaylar sonucunda Ortaçağ modern döneme bilimsel ve kültürel geniş bir miras bırakmıştır. Bunlar bize hem bilimsel ve entelektüel düşüncenin gelişim şeklini göstermek </a:t>
            </a:r>
            <a:r>
              <a:rPr lang="tr-TR" dirty="0" smtClean="0"/>
              <a:t>için hem de </a:t>
            </a:r>
            <a:r>
              <a:rPr lang="tr-TR" dirty="0" smtClean="0"/>
              <a:t>bilim tarihine önemli veriler sunmaktadır. </a:t>
            </a:r>
            <a:endParaRPr lang="tr-TR" dirty="0" smtClean="0"/>
          </a:p>
          <a:p>
            <a:r>
              <a:rPr lang="tr-TR" dirty="0" smtClean="0"/>
              <a:t>Ortaçağ’ın bilime bıraktığı miras nedir?</a:t>
            </a:r>
            <a:endParaRPr lang="tr-TR" dirty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9992671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02025" y="1315462"/>
            <a:ext cx="8596668" cy="3880773"/>
          </a:xfrm>
        </p:spPr>
        <p:txBody>
          <a:bodyPr/>
          <a:lstStyle/>
          <a:p>
            <a:r>
              <a:rPr lang="tr-TR" dirty="0" smtClean="0"/>
              <a:t>Ortaçağ’ın Mirası:</a:t>
            </a:r>
          </a:p>
          <a:p>
            <a:r>
              <a:rPr lang="tr-TR" dirty="0" smtClean="0"/>
              <a:t>Su ve Rüzgar Değirmenleri,</a:t>
            </a:r>
          </a:p>
          <a:p>
            <a:r>
              <a:rPr lang="tr-TR" dirty="0" smtClean="0"/>
              <a:t>Tıp alanındaki çalışmalar,</a:t>
            </a:r>
          </a:p>
          <a:p>
            <a:r>
              <a:rPr lang="tr-TR" dirty="0" smtClean="0"/>
              <a:t>Görkemli mimari yapılar,</a:t>
            </a:r>
          </a:p>
          <a:p>
            <a:r>
              <a:rPr lang="tr-TR" dirty="0" smtClean="0"/>
              <a:t>Şehir Devletleri,</a:t>
            </a:r>
          </a:p>
          <a:p>
            <a:r>
              <a:rPr lang="tr-TR" dirty="0" smtClean="0"/>
              <a:t>İlk Üniversiteler,</a:t>
            </a:r>
          </a:p>
          <a:p>
            <a:r>
              <a:rPr lang="tr-TR" dirty="0" smtClean="0"/>
              <a:t>İlk Bankacılık Sistemleri,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0819781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732752" y="1052225"/>
            <a:ext cx="8596668" cy="3880773"/>
          </a:xfrm>
        </p:spPr>
        <p:txBody>
          <a:bodyPr/>
          <a:lstStyle/>
          <a:p>
            <a:r>
              <a:rPr lang="tr-TR" dirty="0" smtClean="0"/>
              <a:t>Kağıt,</a:t>
            </a:r>
          </a:p>
          <a:p>
            <a:r>
              <a:rPr lang="tr-TR" dirty="0" smtClean="0"/>
              <a:t>Arap Rakamları,</a:t>
            </a:r>
          </a:p>
          <a:p>
            <a:r>
              <a:rPr lang="tr-TR" dirty="0" smtClean="0"/>
              <a:t>Mobilya,</a:t>
            </a:r>
          </a:p>
          <a:p>
            <a:r>
              <a:rPr lang="tr-TR" dirty="0" smtClean="0"/>
              <a:t>Hac Yolları Vesilesi ile Turizm,</a:t>
            </a:r>
          </a:p>
          <a:p>
            <a:r>
              <a:rPr lang="tr-TR" dirty="0" smtClean="0"/>
              <a:t>Optik Bilimi,</a:t>
            </a:r>
          </a:p>
          <a:p>
            <a:r>
              <a:rPr lang="tr-TR" dirty="0" smtClean="0"/>
              <a:t>Barutun Ateşli Silahlarda Kullanımı </a:t>
            </a:r>
            <a:r>
              <a:rPr lang="tr-TR" dirty="0" err="1" smtClean="0"/>
              <a:t>vs</a:t>
            </a:r>
            <a:r>
              <a:rPr lang="tr-TR" dirty="0" smtClean="0"/>
              <a:t>…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4648252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760461" y="858262"/>
            <a:ext cx="8596668" cy="3880773"/>
          </a:xfrm>
        </p:spPr>
        <p:txBody>
          <a:bodyPr/>
          <a:lstStyle/>
          <a:p>
            <a:r>
              <a:rPr lang="tr-TR" dirty="0" smtClean="0"/>
              <a:t>Kaynak: Umberto </a:t>
            </a:r>
            <a:r>
              <a:rPr lang="tr-TR" dirty="0" err="1" smtClean="0"/>
              <a:t>Eco</a:t>
            </a:r>
            <a:r>
              <a:rPr lang="tr-TR" dirty="0" smtClean="0"/>
              <a:t>, Ortaçağ, Barbarlar, Hıristiyanlar</a:t>
            </a:r>
            <a:r>
              <a:rPr lang="tr-TR" smtClean="0"/>
              <a:t>, Müslümanlar, Alfa Yayınları (Sayfa 11-41)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8369251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380403" y="833718"/>
            <a:ext cx="8982797" cy="5220718"/>
          </a:xfrm>
        </p:spPr>
        <p:txBody>
          <a:bodyPr/>
          <a:lstStyle/>
          <a:p>
            <a:r>
              <a:rPr lang="tr-TR" dirty="0" smtClean="0"/>
              <a:t>Batı Roma İmparatorluğu’nun yıkılışı (476) Ortaçağ’ı başlatmış; Doğu Roma İmparatorluğu’nun yıkılışı (1453) Ortaçağ’ı bitirmiştir. </a:t>
            </a:r>
          </a:p>
          <a:p>
            <a:r>
              <a:rPr lang="tr-TR" dirty="0" smtClean="0"/>
              <a:t>Geleneksel olarak bu dönem üç evrede incelenir:</a:t>
            </a:r>
          </a:p>
          <a:p>
            <a:endParaRPr lang="tr-TR" dirty="0" smtClean="0"/>
          </a:p>
          <a:p>
            <a:r>
              <a:rPr lang="tr-TR" dirty="0" smtClean="0"/>
              <a:t>1- Erken Ortaçağ (400-1000)</a:t>
            </a:r>
          </a:p>
          <a:p>
            <a:r>
              <a:rPr lang="tr-TR" dirty="0" smtClean="0"/>
              <a:t>2- Yüksek Ortaçağ (1000-1200)</a:t>
            </a:r>
          </a:p>
          <a:p>
            <a:r>
              <a:rPr lang="tr-TR" dirty="0" smtClean="0"/>
              <a:t>3- Geç Ortaçağ (1300-1500)</a:t>
            </a:r>
            <a:endParaRPr lang="tr-TR" dirty="0"/>
          </a:p>
        </p:txBody>
      </p:sp>
      <p:pic>
        <p:nvPicPr>
          <p:cNvPr id="5" name="Resim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50796" y="2093328"/>
            <a:ext cx="4695184" cy="22442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46088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746606" y="802843"/>
            <a:ext cx="8596668" cy="3880773"/>
          </a:xfrm>
        </p:spPr>
        <p:txBody>
          <a:bodyPr/>
          <a:lstStyle/>
          <a:p>
            <a:r>
              <a:rPr lang="tr-TR" dirty="0" smtClean="0"/>
              <a:t>Barbar istilaları,</a:t>
            </a:r>
          </a:p>
          <a:p>
            <a:endParaRPr lang="tr-TR" dirty="0"/>
          </a:p>
          <a:p>
            <a:r>
              <a:rPr lang="tr-TR" dirty="0" err="1" smtClean="0"/>
              <a:t>Karolenj</a:t>
            </a:r>
            <a:r>
              <a:rPr lang="tr-TR" dirty="0" smtClean="0"/>
              <a:t> </a:t>
            </a:r>
            <a:r>
              <a:rPr lang="tr-TR" dirty="0" err="1" smtClean="0"/>
              <a:t>Rönesansı</a:t>
            </a:r>
            <a:r>
              <a:rPr lang="tr-TR" dirty="0" smtClean="0"/>
              <a:t>,</a:t>
            </a:r>
          </a:p>
          <a:p>
            <a:endParaRPr lang="tr-TR" dirty="0"/>
          </a:p>
          <a:p>
            <a:r>
              <a:rPr lang="tr-TR" dirty="0" smtClean="0"/>
              <a:t>Feodalizm,</a:t>
            </a:r>
          </a:p>
          <a:p>
            <a:endParaRPr lang="tr-TR" dirty="0"/>
          </a:p>
          <a:p>
            <a:r>
              <a:rPr lang="tr-TR" dirty="0" smtClean="0"/>
              <a:t>İslam Aydınlanması,</a:t>
            </a:r>
          </a:p>
          <a:p>
            <a:endParaRPr lang="tr-TR" dirty="0"/>
          </a:p>
          <a:p>
            <a:r>
              <a:rPr lang="tr-TR" dirty="0" smtClean="0"/>
              <a:t>Monarşilerin Doğuşu,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5315390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718897" y="802844"/>
            <a:ext cx="8596668" cy="3880773"/>
          </a:xfrm>
        </p:spPr>
        <p:txBody>
          <a:bodyPr>
            <a:normAutofit lnSpcReduction="10000"/>
          </a:bodyPr>
          <a:lstStyle/>
          <a:p>
            <a:r>
              <a:rPr lang="tr-TR" dirty="0" smtClean="0"/>
              <a:t>İlk Üniversiteler,</a:t>
            </a:r>
          </a:p>
          <a:p>
            <a:endParaRPr lang="tr-TR" dirty="0" smtClean="0"/>
          </a:p>
          <a:p>
            <a:r>
              <a:rPr lang="tr-TR" dirty="0" smtClean="0"/>
              <a:t>Haçlı Seferleri,</a:t>
            </a:r>
          </a:p>
          <a:p>
            <a:endParaRPr lang="tr-TR" dirty="0"/>
          </a:p>
          <a:p>
            <a:r>
              <a:rPr lang="tr-TR" dirty="0" err="1" smtClean="0"/>
              <a:t>Colombus</a:t>
            </a:r>
            <a:r>
              <a:rPr lang="tr-TR" dirty="0" smtClean="0"/>
              <a:t> ve Yeni Kıtanın Keşfi,</a:t>
            </a:r>
          </a:p>
          <a:p>
            <a:endParaRPr lang="tr-TR" dirty="0"/>
          </a:p>
          <a:p>
            <a:r>
              <a:rPr lang="tr-TR" dirty="0" smtClean="0"/>
              <a:t>İstanbul’un Fethi.</a:t>
            </a:r>
          </a:p>
          <a:p>
            <a:endParaRPr lang="tr-TR" dirty="0"/>
          </a:p>
          <a:p>
            <a:pPr marL="0" indent="0">
              <a:buNone/>
            </a:pPr>
            <a:r>
              <a:rPr lang="tr-TR" dirty="0" smtClean="0"/>
              <a:t>Yukarıdaki hadiseler, Ortaçağ denen zaman diliminde gerçekleşmiş olan bazı önemli olaylara işaret eder. Modern Avrupa düşüncesinin temelleri de yukarıda zikrettiğimiz olayların kültürel sonuçlarından meydana gelmiştir.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1637685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77334" y="498044"/>
            <a:ext cx="8596668" cy="4628138"/>
          </a:xfrm>
        </p:spPr>
        <p:txBody>
          <a:bodyPr/>
          <a:lstStyle/>
          <a:p>
            <a:r>
              <a:rPr lang="tr-TR" u="sng" dirty="0" smtClean="0"/>
              <a:t>Erken Ortaçağ’ın önemli olayları:</a:t>
            </a:r>
          </a:p>
          <a:p>
            <a:endParaRPr lang="tr-TR" dirty="0"/>
          </a:p>
          <a:p>
            <a:r>
              <a:rPr lang="tr-TR" dirty="0" smtClean="0"/>
              <a:t>1. Batı Roma’nın çöküşü,</a:t>
            </a:r>
          </a:p>
          <a:p>
            <a:endParaRPr lang="tr-TR" dirty="0"/>
          </a:p>
          <a:p>
            <a:r>
              <a:rPr lang="tr-TR" dirty="0" smtClean="0"/>
              <a:t>2. Bizans İmparatorluğu’nun kurulması,</a:t>
            </a:r>
          </a:p>
          <a:p>
            <a:endParaRPr lang="tr-TR" dirty="0"/>
          </a:p>
          <a:p>
            <a:r>
              <a:rPr lang="tr-TR" dirty="0" smtClean="0"/>
              <a:t>3. Arap Yarımadası’ndan başlayarak İslam’ın kuruluşu ve Arapların fetih hareketleri,</a:t>
            </a:r>
          </a:p>
          <a:p>
            <a:endParaRPr lang="tr-TR" dirty="0"/>
          </a:p>
          <a:p>
            <a:r>
              <a:rPr lang="tr-TR" dirty="0" smtClean="0"/>
              <a:t>4. Viking İstilaları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1860429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63479" y="470334"/>
            <a:ext cx="8965429" cy="5071484"/>
          </a:xfrm>
        </p:spPr>
        <p:txBody>
          <a:bodyPr/>
          <a:lstStyle/>
          <a:p>
            <a:r>
              <a:rPr lang="tr-TR" dirty="0" smtClean="0"/>
              <a:t>5. </a:t>
            </a:r>
            <a:r>
              <a:rPr lang="tr-TR" dirty="0" err="1" smtClean="0"/>
              <a:t>Karolenj</a:t>
            </a:r>
            <a:r>
              <a:rPr lang="tr-TR" dirty="0" smtClean="0"/>
              <a:t> </a:t>
            </a:r>
            <a:r>
              <a:rPr lang="tr-TR" dirty="0" err="1" smtClean="0"/>
              <a:t>Rönesansı</a:t>
            </a:r>
            <a:r>
              <a:rPr lang="tr-TR" dirty="0" smtClean="0"/>
              <a:t>,</a:t>
            </a:r>
          </a:p>
          <a:p>
            <a:endParaRPr lang="tr-TR" dirty="0"/>
          </a:p>
          <a:p>
            <a:r>
              <a:rPr lang="tr-TR" dirty="0" smtClean="0"/>
              <a:t>6. Bizans’ın Altın Çağı,</a:t>
            </a:r>
          </a:p>
          <a:p>
            <a:endParaRPr lang="tr-TR" dirty="0"/>
          </a:p>
          <a:p>
            <a:r>
              <a:rPr lang="tr-TR" dirty="0" smtClean="0"/>
              <a:t>7. Arapçaya Yapılan </a:t>
            </a:r>
            <a:r>
              <a:rPr lang="tr-TR" dirty="0"/>
              <a:t>T</a:t>
            </a:r>
            <a:r>
              <a:rPr lang="tr-TR" dirty="0" smtClean="0"/>
              <a:t>ercüme </a:t>
            </a:r>
            <a:r>
              <a:rPr lang="tr-TR" dirty="0"/>
              <a:t>F</a:t>
            </a:r>
            <a:r>
              <a:rPr lang="tr-TR" dirty="0" smtClean="0"/>
              <a:t>aaliyetleri,</a:t>
            </a:r>
          </a:p>
          <a:p>
            <a:endParaRPr lang="tr-TR" dirty="0"/>
          </a:p>
          <a:p>
            <a:r>
              <a:rPr lang="tr-TR" dirty="0" smtClean="0"/>
              <a:t>8. İslam Aydınlanması,</a:t>
            </a:r>
          </a:p>
          <a:p>
            <a:endParaRPr lang="tr-TR" dirty="0"/>
          </a:p>
          <a:p>
            <a:r>
              <a:rPr lang="tr-TR" dirty="0" smtClean="0"/>
              <a:t>9. Kutsal Roma </a:t>
            </a:r>
            <a:r>
              <a:rPr lang="tr-TR" dirty="0"/>
              <a:t>İ</a:t>
            </a:r>
            <a:r>
              <a:rPr lang="tr-TR" dirty="0" smtClean="0"/>
              <a:t>mparatorluğu’nun Kuruluşu.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083678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63479" y="484189"/>
            <a:ext cx="8854594" cy="5099193"/>
          </a:xfrm>
        </p:spPr>
        <p:txBody>
          <a:bodyPr>
            <a:normAutofit lnSpcReduction="10000"/>
          </a:bodyPr>
          <a:lstStyle/>
          <a:p>
            <a:r>
              <a:rPr lang="tr-TR" u="sng" dirty="0" smtClean="0"/>
              <a:t>Yüksek Ortaçağ’ın Önemli Olayları</a:t>
            </a:r>
          </a:p>
          <a:p>
            <a:endParaRPr lang="tr-TR" dirty="0" smtClean="0"/>
          </a:p>
          <a:p>
            <a:r>
              <a:rPr lang="tr-TR" dirty="0" smtClean="0"/>
              <a:t>Papa II. </a:t>
            </a:r>
            <a:r>
              <a:rPr lang="tr-TR" dirty="0" err="1" smtClean="0"/>
              <a:t>Sylvester’in</a:t>
            </a:r>
            <a:r>
              <a:rPr lang="tr-TR" dirty="0" smtClean="0"/>
              <a:t> Ölümü,</a:t>
            </a:r>
          </a:p>
          <a:p>
            <a:endParaRPr lang="tr-TR" dirty="0" smtClean="0"/>
          </a:p>
          <a:p>
            <a:r>
              <a:rPr lang="tr-TR" dirty="0" smtClean="0"/>
              <a:t>Bologna Üniversitesi’nin Kurulması,</a:t>
            </a:r>
          </a:p>
          <a:p>
            <a:endParaRPr lang="tr-TR" dirty="0"/>
          </a:p>
          <a:p>
            <a:r>
              <a:rPr lang="tr-TR" dirty="0" smtClean="0"/>
              <a:t>Haçlı Seferleri,</a:t>
            </a:r>
          </a:p>
          <a:p>
            <a:endParaRPr lang="tr-TR" dirty="0"/>
          </a:p>
          <a:p>
            <a:r>
              <a:rPr lang="tr-TR" dirty="0" smtClean="0"/>
              <a:t>Latinceye Tercüme Faaliyeti ve Erken Rönesans</a:t>
            </a:r>
          </a:p>
          <a:p>
            <a:endParaRPr lang="tr-TR" dirty="0"/>
          </a:p>
          <a:p>
            <a:r>
              <a:rPr lang="tr-TR" dirty="0" smtClean="0"/>
              <a:t>Türklerin Anadolu’da Yayılmasının Hızlanması</a:t>
            </a:r>
          </a:p>
          <a:p>
            <a:endParaRPr lang="tr-TR" dirty="0"/>
          </a:p>
          <a:p>
            <a:r>
              <a:rPr lang="tr-TR" dirty="0" smtClean="0"/>
              <a:t>Moğolların Avrupa’yı İstilası</a:t>
            </a:r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2386511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63479" y="595025"/>
            <a:ext cx="8799176" cy="4572720"/>
          </a:xfrm>
        </p:spPr>
        <p:txBody>
          <a:bodyPr>
            <a:normAutofit/>
          </a:bodyPr>
          <a:lstStyle/>
          <a:p>
            <a:r>
              <a:rPr lang="tr-TR" u="sng" dirty="0" smtClean="0"/>
              <a:t>Geç Ortaçağ’ın Önemli Olayları</a:t>
            </a:r>
          </a:p>
          <a:p>
            <a:endParaRPr lang="tr-TR" u="sng" dirty="0" smtClean="0"/>
          </a:p>
          <a:p>
            <a:r>
              <a:rPr lang="tr-TR" dirty="0" smtClean="0"/>
              <a:t>Ateşli Silahlar ve Topun Savaş Sahasına Girmesi,</a:t>
            </a:r>
          </a:p>
          <a:p>
            <a:endParaRPr lang="tr-TR" dirty="0"/>
          </a:p>
          <a:p>
            <a:r>
              <a:rPr lang="tr-TR" dirty="0" err="1" smtClean="0"/>
              <a:t>Magna</a:t>
            </a:r>
            <a:r>
              <a:rPr lang="tr-TR" dirty="0" smtClean="0"/>
              <a:t> Carta</a:t>
            </a:r>
          </a:p>
          <a:p>
            <a:endParaRPr lang="tr-TR" dirty="0"/>
          </a:p>
          <a:p>
            <a:r>
              <a:rPr lang="tr-TR" dirty="0" smtClean="0"/>
              <a:t>Osmanlı İmparatorluğu’nun Yükselişi,</a:t>
            </a:r>
          </a:p>
          <a:p>
            <a:endParaRPr lang="tr-TR" dirty="0"/>
          </a:p>
          <a:p>
            <a:r>
              <a:rPr lang="tr-TR" dirty="0" smtClean="0"/>
              <a:t>Veba Salgını,</a:t>
            </a:r>
          </a:p>
          <a:p>
            <a:endParaRPr lang="tr-TR" dirty="0"/>
          </a:p>
          <a:p>
            <a:endParaRPr lang="tr-TR" dirty="0"/>
          </a:p>
          <a:p>
            <a:endParaRPr lang="tr-TR" dirty="0" smtClean="0"/>
          </a:p>
          <a:p>
            <a:endParaRPr lang="tr-TR" dirty="0"/>
          </a:p>
          <a:p>
            <a:endParaRPr lang="tr-TR" dirty="0"/>
          </a:p>
          <a:p>
            <a:endParaRPr lang="tr-TR" u="sng" dirty="0" smtClean="0"/>
          </a:p>
        </p:txBody>
      </p:sp>
    </p:spTree>
    <p:extLst>
      <p:ext uri="{BB962C8B-B14F-4D97-AF65-F5344CB8AC3E}">
        <p14:creationId xmlns:p14="http://schemas.microsoft.com/office/powerpoint/2010/main" val="284444747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63479" y="747426"/>
            <a:ext cx="8596668" cy="3880773"/>
          </a:xfrm>
        </p:spPr>
        <p:txBody>
          <a:bodyPr/>
          <a:lstStyle/>
          <a:p>
            <a:r>
              <a:rPr lang="tr-TR" dirty="0"/>
              <a:t>Dante ve İlahi Komedya,</a:t>
            </a:r>
          </a:p>
          <a:p>
            <a:endParaRPr lang="tr-TR" dirty="0"/>
          </a:p>
          <a:p>
            <a:r>
              <a:rPr lang="tr-TR" dirty="0"/>
              <a:t>Yüz Yıl Savaşları,</a:t>
            </a:r>
          </a:p>
          <a:p>
            <a:endParaRPr lang="tr-TR" dirty="0"/>
          </a:p>
          <a:p>
            <a:r>
              <a:rPr lang="tr-TR" dirty="0"/>
              <a:t>İstanbul’un Fethi</a:t>
            </a:r>
            <a:r>
              <a:rPr lang="tr-TR" dirty="0" smtClean="0"/>
              <a:t>,</a:t>
            </a:r>
          </a:p>
          <a:p>
            <a:endParaRPr lang="tr-TR" dirty="0"/>
          </a:p>
          <a:p>
            <a:r>
              <a:rPr lang="tr-TR" dirty="0" err="1" smtClean="0"/>
              <a:t>Columbus</a:t>
            </a:r>
            <a:r>
              <a:rPr lang="tr-TR" dirty="0" smtClean="0"/>
              <a:t> ve Yeni Dünya’nın Keşfi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7195226"/>
      </p:ext>
    </p:extLst>
  </p:cSld>
  <p:clrMapOvr>
    <a:masterClrMapping/>
  </p:clrMapOvr>
</p:sld>
</file>

<file path=ppt/theme/theme1.xml><?xml version="1.0" encoding="utf-8"?>
<a:theme xmlns:a="http://schemas.openxmlformats.org/drawingml/2006/main" name="Yüzeyler">
  <a:themeElements>
    <a:clrScheme name="Office 2007-20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Yüzeyler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Yüzeyler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149</TotalTime>
  <Words>351</Words>
  <Application>Microsoft Office PowerPoint</Application>
  <PresentationFormat>Geniş ekran</PresentationFormat>
  <Paragraphs>93</Paragraphs>
  <Slides>13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13</vt:i4>
      </vt:variant>
    </vt:vector>
  </HeadingPairs>
  <TitlesOfParts>
    <vt:vector size="17" baseType="lpstr">
      <vt:lpstr>Arial</vt:lpstr>
      <vt:lpstr>Trebuchet MS</vt:lpstr>
      <vt:lpstr>Wingdings 3</vt:lpstr>
      <vt:lpstr>Yüzeyler</vt:lpstr>
      <vt:lpstr>Fel 215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Fel 215</dc:title>
  <dc:creator>Ayşegül-Vural</dc:creator>
  <cp:lastModifiedBy>Ayşegül-Vural</cp:lastModifiedBy>
  <cp:revision>12</cp:revision>
  <dcterms:created xsi:type="dcterms:W3CDTF">2020-10-14T17:29:47Z</dcterms:created>
  <dcterms:modified xsi:type="dcterms:W3CDTF">2020-10-17T18:03:04Z</dcterms:modified>
</cp:coreProperties>
</file>