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37" d="100"/>
          <a:sy n="37" d="100"/>
        </p:scale>
        <p:origin x="165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791D2D3-CDBF-4F2F-8E01-91CF33681060}"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B0473F-1B9A-432C-A32B-56BB21051A7F}" type="slidenum">
              <a:rPr lang="tr-TR" smtClean="0"/>
              <a:t>‹#›</a:t>
            </a:fld>
            <a:endParaRPr lang="tr-TR"/>
          </a:p>
        </p:txBody>
      </p:sp>
    </p:spTree>
    <p:extLst>
      <p:ext uri="{BB962C8B-B14F-4D97-AF65-F5344CB8AC3E}">
        <p14:creationId xmlns:p14="http://schemas.microsoft.com/office/powerpoint/2010/main" val="2707399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91D2D3-CDBF-4F2F-8E01-91CF33681060}"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B0473F-1B9A-432C-A32B-56BB21051A7F}" type="slidenum">
              <a:rPr lang="tr-TR" smtClean="0"/>
              <a:t>‹#›</a:t>
            </a:fld>
            <a:endParaRPr lang="tr-TR"/>
          </a:p>
        </p:txBody>
      </p:sp>
    </p:spTree>
    <p:extLst>
      <p:ext uri="{BB962C8B-B14F-4D97-AF65-F5344CB8AC3E}">
        <p14:creationId xmlns:p14="http://schemas.microsoft.com/office/powerpoint/2010/main" val="2050178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91D2D3-CDBF-4F2F-8E01-91CF33681060}"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B0473F-1B9A-432C-A32B-56BB21051A7F}" type="slidenum">
              <a:rPr lang="tr-TR" smtClean="0"/>
              <a:t>‹#›</a:t>
            </a:fld>
            <a:endParaRPr lang="tr-TR"/>
          </a:p>
        </p:txBody>
      </p:sp>
    </p:spTree>
    <p:extLst>
      <p:ext uri="{BB962C8B-B14F-4D97-AF65-F5344CB8AC3E}">
        <p14:creationId xmlns:p14="http://schemas.microsoft.com/office/powerpoint/2010/main" val="176642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showMasterPhAnim="0" type="title" preserve="1">
  <p:cSld name="Başlık Slaydı">
    <p:spTree>
      <p:nvGrpSpPr>
        <p:cNvPr id="1" name=""/>
        <p:cNvGrpSpPr/>
        <p:nvPr/>
      </p:nvGrpSpPr>
      <p:grpSpPr>
        <a:xfrm>
          <a:off x="0" y="0"/>
          <a:ext cx="0" cy="0"/>
          <a:chOff x="0" y="0"/>
          <a:chExt cx="0" cy="0"/>
        </a:xfrm>
      </p:grpSpPr>
      <p:sp>
        <p:nvSpPr>
          <p:cNvPr id="8194" name="Rectangle 2"/>
          <p:cNvSpPr>
            <a:spLocks noGrp="1" noChangeArrowheads="1"/>
          </p:cNvSpPr>
          <p:nvPr>
            <p:ph type="ctrTitle" sz="quarter"/>
          </p:nvPr>
        </p:nvSpPr>
        <p:spPr>
          <a:xfrm>
            <a:off x="914400" y="1676400"/>
            <a:ext cx="10363200" cy="1828800"/>
          </a:xfrm>
        </p:spPr>
        <p:txBody>
          <a:bodyPr/>
          <a:lstStyle>
            <a:lvl1pPr>
              <a:defRPr/>
            </a:lvl1pPr>
          </a:lstStyle>
          <a:p>
            <a:pPr lvl="0"/>
            <a:r>
              <a:rPr lang="tr-TR" noProof="0" smtClean="0"/>
              <a:t>Asıl başlık stili için tıklatın</a:t>
            </a:r>
          </a:p>
        </p:txBody>
      </p:sp>
      <p:sp>
        <p:nvSpPr>
          <p:cNvPr id="8195" name="Rectangle 3"/>
          <p:cNvSpPr>
            <a:spLocks noGrp="1" noChangeArrowheads="1"/>
          </p:cNvSpPr>
          <p:nvPr>
            <p:ph type="subTitle" sz="quarter" idx="1"/>
          </p:nvPr>
        </p:nvSpPr>
        <p:spPr>
          <a:xfrm>
            <a:off x="1828800" y="3886200"/>
            <a:ext cx="8534400" cy="1752600"/>
          </a:xfrm>
        </p:spPr>
        <p:txBody>
          <a:bodyPr/>
          <a:lstStyle>
            <a:lvl1pPr marL="0" indent="0" algn="ctr">
              <a:buFont typeface="Wingdings" panose="05000000000000000000" pitchFamily="2" charset="2"/>
              <a:buNone/>
              <a:defRPr/>
            </a:lvl1pPr>
          </a:lstStyle>
          <a:p>
            <a:pPr lvl="0"/>
            <a:r>
              <a:rPr lang="tr-TR" noProof="0" smtClean="0"/>
              <a:t>Asıl alt başlık stilini düzenlemek için tıklatın</a:t>
            </a:r>
          </a:p>
        </p:txBody>
      </p:sp>
      <p:sp>
        <p:nvSpPr>
          <p:cNvPr id="4" name="Rectangle 4"/>
          <p:cNvSpPr>
            <a:spLocks noGrp="1" noChangeArrowheads="1"/>
          </p:cNvSpPr>
          <p:nvPr>
            <p:ph type="dt" sz="quarter" idx="10"/>
          </p:nvPr>
        </p:nvSpPr>
        <p:spPr/>
        <p:txBody>
          <a:bodyPr/>
          <a:lstStyle>
            <a:lvl1pPr>
              <a:defRPr/>
            </a:lvl1pPr>
          </a:lstStyle>
          <a:p>
            <a:pPr>
              <a:defRPr/>
            </a:pPr>
            <a:endParaRPr lang="tr-TR"/>
          </a:p>
        </p:txBody>
      </p:sp>
      <p:sp>
        <p:nvSpPr>
          <p:cNvPr id="5" name="Rectangle 5"/>
          <p:cNvSpPr>
            <a:spLocks noGrp="1" noChangeArrowheads="1"/>
          </p:cNvSpPr>
          <p:nvPr>
            <p:ph type="ftr" sz="quarter" idx="11"/>
          </p:nvPr>
        </p:nvSpPr>
        <p:spPr/>
        <p:txBody>
          <a:bodyPr/>
          <a:lstStyle>
            <a:lvl1pPr>
              <a:defRPr/>
            </a:lvl1pPr>
          </a:lstStyle>
          <a:p>
            <a:pPr>
              <a:defRPr/>
            </a:pPr>
            <a:endParaRPr lang="tr-TR"/>
          </a:p>
        </p:txBody>
      </p:sp>
      <p:sp>
        <p:nvSpPr>
          <p:cNvPr id="6" name="Rectangle 6"/>
          <p:cNvSpPr>
            <a:spLocks noGrp="1" noChangeArrowheads="1"/>
          </p:cNvSpPr>
          <p:nvPr>
            <p:ph type="sldNum" sz="quarter" idx="12"/>
          </p:nvPr>
        </p:nvSpPr>
        <p:spPr/>
        <p:txBody>
          <a:bodyPr/>
          <a:lstStyle>
            <a:lvl1pPr>
              <a:defRPr/>
            </a:lvl1pPr>
          </a:lstStyle>
          <a:p>
            <a:pPr>
              <a:defRPr/>
            </a:pPr>
            <a:fld id="{481261D9-0117-4DE0-97DA-442857D5A2F5}" type="slidenum">
              <a:rPr lang="tr-TR"/>
              <a:pPr>
                <a:defRPr/>
              </a:pPr>
              <a:t>‹#›</a:t>
            </a:fld>
            <a:endParaRPr lang="tr-TR"/>
          </a:p>
        </p:txBody>
      </p:sp>
    </p:spTree>
    <p:extLst>
      <p:ext uri="{BB962C8B-B14F-4D97-AF65-F5344CB8AC3E}">
        <p14:creationId xmlns:p14="http://schemas.microsoft.com/office/powerpoint/2010/main" val="1470830765"/>
      </p:ext>
    </p:extLst>
  </p:cSld>
  <p:clrMapOvr>
    <a:masterClrMapping/>
  </p:clrMapOvr>
  <p:transition>
    <p:wipe dir="d"/>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7C43E74D-74E7-48E4-9CDF-2F5792865A80}" type="slidenum">
              <a:rPr lang="tr-TR"/>
              <a:pPr>
                <a:defRPr/>
              </a:pPr>
              <a:t>‹#›</a:t>
            </a:fld>
            <a:endParaRPr lang="tr-TR"/>
          </a:p>
        </p:txBody>
      </p:sp>
    </p:spTree>
    <p:extLst>
      <p:ext uri="{BB962C8B-B14F-4D97-AF65-F5344CB8AC3E}">
        <p14:creationId xmlns:p14="http://schemas.microsoft.com/office/powerpoint/2010/main" val="2603509976"/>
      </p:ext>
    </p:extLst>
  </p:cSld>
  <p:clrMapOvr>
    <a:masterClrMapping/>
  </p:clrMapOvr>
  <p:transition>
    <p:wipe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1" y="1709739"/>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B171B111-360C-45B7-8F5E-4AA7286A5F32}" type="slidenum">
              <a:rPr lang="tr-TR"/>
              <a:pPr>
                <a:defRPr/>
              </a:pPr>
              <a:t>‹#›</a:t>
            </a:fld>
            <a:endParaRPr lang="tr-TR"/>
          </a:p>
        </p:txBody>
      </p:sp>
    </p:spTree>
    <p:extLst>
      <p:ext uri="{BB962C8B-B14F-4D97-AF65-F5344CB8AC3E}">
        <p14:creationId xmlns:p14="http://schemas.microsoft.com/office/powerpoint/2010/main" val="415012856"/>
      </p:ext>
    </p:extLst>
  </p:cSld>
  <p:clrMapOvr>
    <a:masterClrMapping/>
  </p:clrMapOvr>
  <p:transition>
    <p:wipe di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981200"/>
            <a:ext cx="53848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981200"/>
            <a:ext cx="53848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95343221-3AD9-46ED-B5C0-6F9E7DB87B08}" type="slidenum">
              <a:rPr lang="tr-TR"/>
              <a:pPr>
                <a:defRPr/>
              </a:pPr>
              <a:t>‹#›</a:t>
            </a:fld>
            <a:endParaRPr lang="tr-TR"/>
          </a:p>
        </p:txBody>
      </p:sp>
    </p:spTree>
    <p:extLst>
      <p:ext uri="{BB962C8B-B14F-4D97-AF65-F5344CB8AC3E}">
        <p14:creationId xmlns:p14="http://schemas.microsoft.com/office/powerpoint/2010/main" val="1729854"/>
      </p:ext>
    </p:extLst>
  </p:cSld>
  <p:clrMapOvr>
    <a:masterClrMapping/>
  </p:clrMapOvr>
  <p:transition>
    <p:wipe di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40318" y="2505075"/>
            <a:ext cx="5158316"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71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p>
        </p:txBody>
      </p:sp>
      <p:sp>
        <p:nvSpPr>
          <p:cNvPr id="8" name="Rectangle 5"/>
          <p:cNvSpPr>
            <a:spLocks noGrp="1" noChangeArrowheads="1"/>
          </p:cNvSpPr>
          <p:nvPr>
            <p:ph type="ftr" sz="quarter" idx="11"/>
          </p:nvPr>
        </p:nvSpPr>
        <p:spPr>
          <a:ln/>
        </p:spPr>
        <p:txBody>
          <a:bodyPr/>
          <a:lstStyle>
            <a:lvl1pPr>
              <a:defRPr/>
            </a:lvl1pPr>
          </a:lstStyle>
          <a:p>
            <a:pPr>
              <a:defRPr/>
            </a:pPr>
            <a:endParaRPr lang="tr-TR"/>
          </a:p>
        </p:txBody>
      </p:sp>
      <p:sp>
        <p:nvSpPr>
          <p:cNvPr id="9" name="Rectangle 6"/>
          <p:cNvSpPr>
            <a:spLocks noGrp="1" noChangeArrowheads="1"/>
          </p:cNvSpPr>
          <p:nvPr>
            <p:ph type="sldNum" sz="quarter" idx="12"/>
          </p:nvPr>
        </p:nvSpPr>
        <p:spPr>
          <a:ln/>
        </p:spPr>
        <p:txBody>
          <a:bodyPr/>
          <a:lstStyle>
            <a:lvl1pPr>
              <a:defRPr/>
            </a:lvl1pPr>
          </a:lstStyle>
          <a:p>
            <a:pPr>
              <a:defRPr/>
            </a:pPr>
            <a:fld id="{BD12DE1D-6BE7-47C2-950F-07A3867A4955}" type="slidenum">
              <a:rPr lang="tr-TR"/>
              <a:pPr>
                <a:defRPr/>
              </a:pPr>
              <a:t>‹#›</a:t>
            </a:fld>
            <a:endParaRPr lang="tr-TR"/>
          </a:p>
        </p:txBody>
      </p:sp>
    </p:spTree>
    <p:extLst>
      <p:ext uri="{BB962C8B-B14F-4D97-AF65-F5344CB8AC3E}">
        <p14:creationId xmlns:p14="http://schemas.microsoft.com/office/powerpoint/2010/main" val="1100824125"/>
      </p:ext>
    </p:extLst>
  </p:cSld>
  <p:clrMapOvr>
    <a:masterClrMapping/>
  </p:clrMapOvr>
  <p:transition>
    <p:wipe dir="d"/>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EF8F3B68-BB14-4590-AF5E-9E6F78B279A0}" type="slidenum">
              <a:rPr lang="tr-TR"/>
              <a:pPr>
                <a:defRPr/>
              </a:pPr>
              <a:t>‹#›</a:t>
            </a:fld>
            <a:endParaRPr lang="tr-TR"/>
          </a:p>
        </p:txBody>
      </p:sp>
    </p:spTree>
    <p:extLst>
      <p:ext uri="{BB962C8B-B14F-4D97-AF65-F5344CB8AC3E}">
        <p14:creationId xmlns:p14="http://schemas.microsoft.com/office/powerpoint/2010/main" val="3006822545"/>
      </p:ext>
    </p:extLst>
  </p:cSld>
  <p:clrMapOvr>
    <a:masterClrMapping/>
  </p:clrMapOvr>
  <p:transition>
    <p:wipe dir="d"/>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p>
        </p:txBody>
      </p:sp>
      <p:sp>
        <p:nvSpPr>
          <p:cNvPr id="3" name="Rectangle 5"/>
          <p:cNvSpPr>
            <a:spLocks noGrp="1" noChangeArrowheads="1"/>
          </p:cNvSpPr>
          <p:nvPr>
            <p:ph type="ftr" sz="quarter" idx="11"/>
          </p:nvPr>
        </p:nvSpPr>
        <p:spPr>
          <a:ln/>
        </p:spPr>
        <p:txBody>
          <a:bodyPr/>
          <a:lstStyle>
            <a:lvl1pPr>
              <a:defRPr/>
            </a:lvl1pPr>
          </a:lstStyle>
          <a:p>
            <a:pPr>
              <a:defRPr/>
            </a:pPr>
            <a:endParaRPr lang="tr-TR"/>
          </a:p>
        </p:txBody>
      </p:sp>
      <p:sp>
        <p:nvSpPr>
          <p:cNvPr id="4" name="Rectangle 6"/>
          <p:cNvSpPr>
            <a:spLocks noGrp="1" noChangeArrowheads="1"/>
          </p:cNvSpPr>
          <p:nvPr>
            <p:ph type="sldNum" sz="quarter" idx="12"/>
          </p:nvPr>
        </p:nvSpPr>
        <p:spPr>
          <a:ln/>
        </p:spPr>
        <p:txBody>
          <a:bodyPr/>
          <a:lstStyle>
            <a:lvl1pPr>
              <a:defRPr/>
            </a:lvl1pPr>
          </a:lstStyle>
          <a:p>
            <a:pPr>
              <a:defRPr/>
            </a:pPr>
            <a:fld id="{4A4DE800-C9D3-43C2-AC2C-A05E9FC30037}" type="slidenum">
              <a:rPr lang="tr-TR"/>
              <a:pPr>
                <a:defRPr/>
              </a:pPr>
              <a:t>‹#›</a:t>
            </a:fld>
            <a:endParaRPr lang="tr-TR"/>
          </a:p>
        </p:txBody>
      </p:sp>
    </p:spTree>
    <p:extLst>
      <p:ext uri="{BB962C8B-B14F-4D97-AF65-F5344CB8AC3E}">
        <p14:creationId xmlns:p14="http://schemas.microsoft.com/office/powerpoint/2010/main" val="2123799782"/>
      </p:ext>
    </p:extLst>
  </p:cSld>
  <p:clrMapOvr>
    <a:masterClrMapping/>
  </p:clrMapOvr>
  <p:transition>
    <p:wipe dir="d"/>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71CBBC6F-A9D9-4707-8FB6-0C179F838A0B}" type="slidenum">
              <a:rPr lang="tr-TR"/>
              <a:pPr>
                <a:defRPr/>
              </a:pPr>
              <a:t>‹#›</a:t>
            </a:fld>
            <a:endParaRPr lang="tr-TR"/>
          </a:p>
        </p:txBody>
      </p:sp>
    </p:spTree>
    <p:extLst>
      <p:ext uri="{BB962C8B-B14F-4D97-AF65-F5344CB8AC3E}">
        <p14:creationId xmlns:p14="http://schemas.microsoft.com/office/powerpoint/2010/main" val="408976379"/>
      </p:ext>
    </p:extLst>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91D2D3-CDBF-4F2F-8E01-91CF33681060}"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B0473F-1B9A-432C-A32B-56BB21051A7F}" type="slidenum">
              <a:rPr lang="tr-TR" smtClean="0"/>
              <a:t>‹#›</a:t>
            </a:fld>
            <a:endParaRPr lang="tr-TR"/>
          </a:p>
        </p:txBody>
      </p:sp>
    </p:spTree>
    <p:extLst>
      <p:ext uri="{BB962C8B-B14F-4D97-AF65-F5344CB8AC3E}">
        <p14:creationId xmlns:p14="http://schemas.microsoft.com/office/powerpoint/2010/main" val="23056142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55639C1F-9D4F-475B-8F04-7D596BC9CC83}" type="slidenum">
              <a:rPr lang="tr-TR"/>
              <a:pPr>
                <a:defRPr/>
              </a:pPr>
              <a:t>‹#›</a:t>
            </a:fld>
            <a:endParaRPr lang="tr-TR"/>
          </a:p>
        </p:txBody>
      </p:sp>
    </p:spTree>
    <p:extLst>
      <p:ext uri="{BB962C8B-B14F-4D97-AF65-F5344CB8AC3E}">
        <p14:creationId xmlns:p14="http://schemas.microsoft.com/office/powerpoint/2010/main" val="3299230734"/>
      </p:ext>
    </p:extLst>
  </p:cSld>
  <p:clrMapOvr>
    <a:masterClrMapping/>
  </p:clrMapOvr>
  <p:transition>
    <p:wipe dir="d"/>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EFD7763E-48DF-424D-AB1A-D144316F0BB3}" type="slidenum">
              <a:rPr lang="tr-TR"/>
              <a:pPr>
                <a:defRPr/>
              </a:pPr>
              <a:t>‹#›</a:t>
            </a:fld>
            <a:endParaRPr lang="tr-TR"/>
          </a:p>
        </p:txBody>
      </p:sp>
    </p:spTree>
    <p:extLst>
      <p:ext uri="{BB962C8B-B14F-4D97-AF65-F5344CB8AC3E}">
        <p14:creationId xmlns:p14="http://schemas.microsoft.com/office/powerpoint/2010/main" val="2501036197"/>
      </p:ext>
    </p:extLst>
  </p:cSld>
  <p:clrMapOvr>
    <a:masterClrMapping/>
  </p:clrMapOvr>
  <p:transition>
    <p:wipe dir="d"/>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381000"/>
            <a:ext cx="2743200" cy="5715000"/>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09600" y="381000"/>
            <a:ext cx="8026400" cy="57150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78CE0A93-40CB-4F05-8ADD-FE7D8F976096}" type="slidenum">
              <a:rPr lang="tr-TR"/>
              <a:pPr>
                <a:defRPr/>
              </a:pPr>
              <a:t>‹#›</a:t>
            </a:fld>
            <a:endParaRPr lang="tr-TR"/>
          </a:p>
        </p:txBody>
      </p:sp>
    </p:spTree>
    <p:extLst>
      <p:ext uri="{BB962C8B-B14F-4D97-AF65-F5344CB8AC3E}">
        <p14:creationId xmlns:p14="http://schemas.microsoft.com/office/powerpoint/2010/main" val="3720866137"/>
      </p:ext>
    </p:extLst>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791D2D3-CDBF-4F2F-8E01-91CF33681060}"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2B0473F-1B9A-432C-A32B-56BB21051A7F}" type="slidenum">
              <a:rPr lang="tr-TR" smtClean="0"/>
              <a:t>‹#›</a:t>
            </a:fld>
            <a:endParaRPr lang="tr-TR"/>
          </a:p>
        </p:txBody>
      </p:sp>
    </p:spTree>
    <p:extLst>
      <p:ext uri="{BB962C8B-B14F-4D97-AF65-F5344CB8AC3E}">
        <p14:creationId xmlns:p14="http://schemas.microsoft.com/office/powerpoint/2010/main" val="1295489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791D2D3-CDBF-4F2F-8E01-91CF33681060}"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2B0473F-1B9A-432C-A32B-56BB21051A7F}" type="slidenum">
              <a:rPr lang="tr-TR" smtClean="0"/>
              <a:t>‹#›</a:t>
            </a:fld>
            <a:endParaRPr lang="tr-TR"/>
          </a:p>
        </p:txBody>
      </p:sp>
    </p:spTree>
    <p:extLst>
      <p:ext uri="{BB962C8B-B14F-4D97-AF65-F5344CB8AC3E}">
        <p14:creationId xmlns:p14="http://schemas.microsoft.com/office/powerpoint/2010/main" val="174986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791D2D3-CDBF-4F2F-8E01-91CF33681060}" type="datetimeFigureOut">
              <a:rPr lang="tr-TR" smtClean="0"/>
              <a:t>12.05.2020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2B0473F-1B9A-432C-A32B-56BB21051A7F}" type="slidenum">
              <a:rPr lang="tr-TR" smtClean="0"/>
              <a:t>‹#›</a:t>
            </a:fld>
            <a:endParaRPr lang="tr-TR"/>
          </a:p>
        </p:txBody>
      </p:sp>
    </p:spTree>
    <p:extLst>
      <p:ext uri="{BB962C8B-B14F-4D97-AF65-F5344CB8AC3E}">
        <p14:creationId xmlns:p14="http://schemas.microsoft.com/office/powerpoint/2010/main" val="3907445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791D2D3-CDBF-4F2F-8E01-91CF33681060}" type="datetimeFigureOut">
              <a:rPr lang="tr-TR" smtClean="0"/>
              <a:t>12.05.2020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2B0473F-1B9A-432C-A32B-56BB21051A7F}" type="slidenum">
              <a:rPr lang="tr-TR" smtClean="0"/>
              <a:t>‹#›</a:t>
            </a:fld>
            <a:endParaRPr lang="tr-TR"/>
          </a:p>
        </p:txBody>
      </p:sp>
    </p:spTree>
    <p:extLst>
      <p:ext uri="{BB962C8B-B14F-4D97-AF65-F5344CB8AC3E}">
        <p14:creationId xmlns:p14="http://schemas.microsoft.com/office/powerpoint/2010/main" val="4212235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791D2D3-CDBF-4F2F-8E01-91CF33681060}" type="datetimeFigureOut">
              <a:rPr lang="tr-TR" smtClean="0"/>
              <a:t>12.05.2020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2B0473F-1B9A-432C-A32B-56BB21051A7F}" type="slidenum">
              <a:rPr lang="tr-TR" smtClean="0"/>
              <a:t>‹#›</a:t>
            </a:fld>
            <a:endParaRPr lang="tr-TR"/>
          </a:p>
        </p:txBody>
      </p:sp>
    </p:spTree>
    <p:extLst>
      <p:ext uri="{BB962C8B-B14F-4D97-AF65-F5344CB8AC3E}">
        <p14:creationId xmlns:p14="http://schemas.microsoft.com/office/powerpoint/2010/main" val="2265417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791D2D3-CDBF-4F2F-8E01-91CF33681060}"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2B0473F-1B9A-432C-A32B-56BB21051A7F}" type="slidenum">
              <a:rPr lang="tr-TR" smtClean="0"/>
              <a:t>‹#›</a:t>
            </a:fld>
            <a:endParaRPr lang="tr-TR"/>
          </a:p>
        </p:txBody>
      </p:sp>
    </p:spTree>
    <p:extLst>
      <p:ext uri="{BB962C8B-B14F-4D97-AF65-F5344CB8AC3E}">
        <p14:creationId xmlns:p14="http://schemas.microsoft.com/office/powerpoint/2010/main" val="55263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791D2D3-CDBF-4F2F-8E01-91CF33681060}"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2B0473F-1B9A-432C-A32B-56BB21051A7F}" type="slidenum">
              <a:rPr lang="tr-TR" smtClean="0"/>
              <a:t>‹#›</a:t>
            </a:fld>
            <a:endParaRPr lang="tr-TR"/>
          </a:p>
        </p:txBody>
      </p:sp>
    </p:spTree>
    <p:extLst>
      <p:ext uri="{BB962C8B-B14F-4D97-AF65-F5344CB8AC3E}">
        <p14:creationId xmlns:p14="http://schemas.microsoft.com/office/powerpoint/2010/main" val="3803403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91D2D3-CDBF-4F2F-8E01-91CF33681060}" type="datetimeFigureOut">
              <a:rPr lang="tr-TR" smtClean="0"/>
              <a:t>12.05.2020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B0473F-1B9A-432C-A32B-56BB21051A7F}" type="slidenum">
              <a:rPr lang="tr-TR" smtClean="0"/>
              <a:t>‹#›</a:t>
            </a:fld>
            <a:endParaRPr lang="tr-TR"/>
          </a:p>
        </p:txBody>
      </p:sp>
    </p:spTree>
    <p:extLst>
      <p:ext uri="{BB962C8B-B14F-4D97-AF65-F5344CB8AC3E}">
        <p14:creationId xmlns:p14="http://schemas.microsoft.com/office/powerpoint/2010/main" val="4242743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609600" y="381000"/>
            <a:ext cx="109728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7171" name="Rectangle 3"/>
          <p:cNvSpPr>
            <a:spLocks noGrp="1" noChangeArrowheads="1"/>
          </p:cNvSpPr>
          <p:nvPr>
            <p:ph type="body" idx="1"/>
          </p:nvPr>
        </p:nvSpPr>
        <p:spPr bwMode="auto">
          <a:xfrm>
            <a:off x="609600" y="1981200"/>
            <a:ext cx="10972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7172"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panose="020B0604020202020204" pitchFamily="34" charset="0"/>
              </a:defRPr>
            </a:lvl1pPr>
          </a:lstStyle>
          <a:p>
            <a:pPr>
              <a:defRPr/>
            </a:pPr>
            <a:endParaRPr lang="tr-TR"/>
          </a:p>
        </p:txBody>
      </p:sp>
      <p:sp>
        <p:nvSpPr>
          <p:cNvPr id="7173"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panose="020B0604020202020204" pitchFamily="34" charset="0"/>
              </a:defRPr>
            </a:lvl1pPr>
          </a:lstStyle>
          <a:p>
            <a:pPr>
              <a:defRPr/>
            </a:pPr>
            <a:endParaRPr lang="tr-TR"/>
          </a:p>
        </p:txBody>
      </p:sp>
      <p:sp>
        <p:nvSpPr>
          <p:cNvPr id="7174"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latin typeface="Arial" panose="020B0604020202020204" pitchFamily="34" charset="0"/>
              </a:defRPr>
            </a:lvl1pPr>
          </a:lstStyle>
          <a:p>
            <a:pPr>
              <a:defRPr/>
            </a:pPr>
            <a:fld id="{39F1DA08-4F9A-4CD1-B2F8-61B91954D32D}" type="slidenum">
              <a:rPr lang="tr-TR"/>
              <a:pPr>
                <a:defRPr/>
              </a:pPr>
              <a:t>‹#›</a:t>
            </a:fld>
            <a:endParaRPr lang="tr-TR"/>
          </a:p>
        </p:txBody>
      </p:sp>
    </p:spTree>
    <p:extLst>
      <p:ext uri="{BB962C8B-B14F-4D97-AF65-F5344CB8AC3E}">
        <p14:creationId xmlns:p14="http://schemas.microsoft.com/office/powerpoint/2010/main" val="636719903"/>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fade">
                                      <p:cBhvr>
                                        <p:cTn id="7" dur="1000"/>
                                        <p:tgtEl>
                                          <p:spTgt spid="7170"/>
                                        </p:tgtEl>
                                      </p:cBhvr>
                                    </p:animEffect>
                                    <p:anim calcmode="lin" valueType="num">
                                      <p:cBhvr>
                                        <p:cTn id="8" dur="1000" fill="hold"/>
                                        <p:tgtEl>
                                          <p:spTgt spid="7170"/>
                                        </p:tgtEl>
                                        <p:attrNameLst>
                                          <p:attrName>ppt_x</p:attrName>
                                        </p:attrNameLst>
                                      </p:cBhvr>
                                      <p:tavLst>
                                        <p:tav tm="0">
                                          <p:val>
                                            <p:strVal val="#ppt_x"/>
                                          </p:val>
                                        </p:tav>
                                        <p:tav tm="100000">
                                          <p:val>
                                            <p:strVal val="#ppt_x"/>
                                          </p:val>
                                        </p:tav>
                                      </p:tavLst>
                                    </p:anim>
                                    <p:anim calcmode="lin" valueType="num">
                                      <p:cBhvr>
                                        <p:cTn id="9" dur="898" decel="100000" fill="hold"/>
                                        <p:tgtEl>
                                          <p:spTgt spid="7170"/>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7170"/>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7171">
                                            <p:txEl>
                                              <p:pRg st="0" end="0"/>
                                            </p:txEl>
                                          </p:spTgt>
                                        </p:tgtEl>
                                        <p:attrNameLst>
                                          <p:attrName>style.visibility</p:attrName>
                                        </p:attrNameLst>
                                      </p:cBhvr>
                                      <p:to>
                                        <p:strVal val="visible"/>
                                      </p:to>
                                    </p:set>
                                    <p:animEffect transition="in" filter="fade">
                                      <p:cBhvr>
                                        <p:cTn id="15" dur="1000"/>
                                        <p:tgtEl>
                                          <p:spTgt spid="7171">
                                            <p:txEl>
                                              <p:pRg st="0" end="0"/>
                                            </p:txEl>
                                          </p:spTgt>
                                        </p:tgtEl>
                                      </p:cBhvr>
                                    </p:animEffect>
                                    <p:anim calcmode="lin" valueType="num">
                                      <p:cBhvr>
                                        <p:cTn id="16"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7171">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7171">
                                            <p:txEl>
                                              <p:pRg st="0" end="0"/>
                                            </p:txEl>
                                          </p:spTgt>
                                        </p:tgtEl>
                                        <p:attrNameLst>
                                          <p:attrName>ppt_y</p:attrName>
                                        </p:attrNameLst>
                                      </p:cBhvr>
                                      <p:tavLst>
                                        <p:tav tm="0">
                                          <p:val>
                                            <p:strVal val="#ppt_y-.03"/>
                                          </p:val>
                                        </p:tav>
                                        <p:tav tm="100000">
                                          <p:val>
                                            <p:strVal val="#ppt_y"/>
                                          </p:val>
                                        </p:tav>
                                      </p:tavLst>
                                    </p:anim>
                                  </p:childTnLst>
                                </p:cTn>
                              </p:par>
                              <p:par>
                                <p:cTn id="19" presetID="37" presetClass="entr" presetSubtype="0" fill="hold" grpId="0" nodeType="withEffect">
                                  <p:stCondLst>
                                    <p:cond delay="0"/>
                                  </p:stCondLst>
                                  <p:childTnLst>
                                    <p:set>
                                      <p:cBhvr>
                                        <p:cTn id="20" dur="1" fill="hold">
                                          <p:stCondLst>
                                            <p:cond delay="0"/>
                                          </p:stCondLst>
                                        </p:cTn>
                                        <p:tgtEl>
                                          <p:spTgt spid="7171">
                                            <p:txEl>
                                              <p:pRg st="1" end="1"/>
                                            </p:txEl>
                                          </p:spTgt>
                                        </p:tgtEl>
                                        <p:attrNameLst>
                                          <p:attrName>style.visibility</p:attrName>
                                        </p:attrNameLst>
                                      </p:cBhvr>
                                      <p:to>
                                        <p:strVal val="visible"/>
                                      </p:to>
                                    </p:set>
                                    <p:animEffect transition="in" filter="fade">
                                      <p:cBhvr>
                                        <p:cTn id="21" dur="1000"/>
                                        <p:tgtEl>
                                          <p:spTgt spid="7171">
                                            <p:txEl>
                                              <p:pRg st="1" end="1"/>
                                            </p:txEl>
                                          </p:spTgt>
                                        </p:tgtEl>
                                      </p:cBhvr>
                                    </p:animEffect>
                                    <p:anim calcmode="lin" valueType="num">
                                      <p:cBhvr>
                                        <p:cTn id="22"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23" dur="898" decel="100000" fill="hold"/>
                                        <p:tgtEl>
                                          <p:spTgt spid="7171">
                                            <p:txEl>
                                              <p:pRg st="1" end="1"/>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898"/>
                                          </p:stCondLst>
                                        </p:cTn>
                                        <p:tgtEl>
                                          <p:spTgt spid="7171">
                                            <p:txEl>
                                              <p:pRg st="1" end="1"/>
                                            </p:txEl>
                                          </p:spTgt>
                                        </p:tgtEl>
                                        <p:attrNameLst>
                                          <p:attrName>ppt_y</p:attrName>
                                        </p:attrNameLst>
                                      </p:cBhvr>
                                      <p:tavLst>
                                        <p:tav tm="0">
                                          <p:val>
                                            <p:strVal val="#ppt_y-.03"/>
                                          </p:val>
                                        </p:tav>
                                        <p:tav tm="100000">
                                          <p:val>
                                            <p:strVal val="#ppt_y"/>
                                          </p:val>
                                        </p:tav>
                                      </p:tavLst>
                                    </p:anim>
                                  </p:childTnLst>
                                </p:cTn>
                              </p:par>
                              <p:par>
                                <p:cTn id="25" presetID="37" presetClass="entr" presetSubtype="0" fill="hold" grpId="0" nodeType="withEffect">
                                  <p:stCondLst>
                                    <p:cond delay="0"/>
                                  </p:stCondLst>
                                  <p:childTnLst>
                                    <p:set>
                                      <p:cBhvr>
                                        <p:cTn id="26" dur="1" fill="hold">
                                          <p:stCondLst>
                                            <p:cond delay="0"/>
                                          </p:stCondLst>
                                        </p:cTn>
                                        <p:tgtEl>
                                          <p:spTgt spid="7171">
                                            <p:txEl>
                                              <p:pRg st="2" end="2"/>
                                            </p:txEl>
                                          </p:spTgt>
                                        </p:tgtEl>
                                        <p:attrNameLst>
                                          <p:attrName>style.visibility</p:attrName>
                                        </p:attrNameLst>
                                      </p:cBhvr>
                                      <p:to>
                                        <p:strVal val="visible"/>
                                      </p:to>
                                    </p:set>
                                    <p:animEffect transition="in" filter="fade">
                                      <p:cBhvr>
                                        <p:cTn id="27" dur="1000"/>
                                        <p:tgtEl>
                                          <p:spTgt spid="7171">
                                            <p:txEl>
                                              <p:pRg st="2" end="2"/>
                                            </p:txEl>
                                          </p:spTgt>
                                        </p:tgtEl>
                                      </p:cBhvr>
                                    </p:animEffect>
                                    <p:anim calcmode="lin" valueType="num">
                                      <p:cBhvr>
                                        <p:cTn id="28"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9" dur="898" decel="100000" fill="hold"/>
                                        <p:tgtEl>
                                          <p:spTgt spid="7171">
                                            <p:txEl>
                                              <p:pRg st="2" end="2"/>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898"/>
                                          </p:stCondLst>
                                        </p:cTn>
                                        <p:tgtEl>
                                          <p:spTgt spid="7171">
                                            <p:txEl>
                                              <p:pRg st="2" end="2"/>
                                            </p:txEl>
                                          </p:spTgt>
                                        </p:tgtEl>
                                        <p:attrNameLst>
                                          <p:attrName>ppt_y</p:attrName>
                                        </p:attrNameLst>
                                      </p:cBhvr>
                                      <p:tavLst>
                                        <p:tav tm="0">
                                          <p:val>
                                            <p:strVal val="#ppt_y-.03"/>
                                          </p:val>
                                        </p:tav>
                                        <p:tav tm="100000">
                                          <p:val>
                                            <p:strVal val="#ppt_y"/>
                                          </p:val>
                                        </p:tav>
                                      </p:tavLst>
                                    </p:anim>
                                  </p:childTnLst>
                                </p:cTn>
                              </p:par>
                              <p:par>
                                <p:cTn id="31" presetID="37" presetClass="entr" presetSubtype="0" fill="hold" grpId="0" nodeType="withEffect">
                                  <p:stCondLst>
                                    <p:cond delay="0"/>
                                  </p:stCondLst>
                                  <p:childTnLst>
                                    <p:set>
                                      <p:cBhvr>
                                        <p:cTn id="32" dur="1" fill="hold">
                                          <p:stCondLst>
                                            <p:cond delay="0"/>
                                          </p:stCondLst>
                                        </p:cTn>
                                        <p:tgtEl>
                                          <p:spTgt spid="7171">
                                            <p:txEl>
                                              <p:pRg st="3" end="3"/>
                                            </p:txEl>
                                          </p:spTgt>
                                        </p:tgtEl>
                                        <p:attrNameLst>
                                          <p:attrName>style.visibility</p:attrName>
                                        </p:attrNameLst>
                                      </p:cBhvr>
                                      <p:to>
                                        <p:strVal val="visible"/>
                                      </p:to>
                                    </p:set>
                                    <p:animEffect transition="in" filter="fade">
                                      <p:cBhvr>
                                        <p:cTn id="33" dur="1000"/>
                                        <p:tgtEl>
                                          <p:spTgt spid="7171">
                                            <p:txEl>
                                              <p:pRg st="3" end="3"/>
                                            </p:txEl>
                                          </p:spTgt>
                                        </p:tgtEl>
                                      </p:cBhvr>
                                    </p:animEffect>
                                    <p:anim calcmode="lin" valueType="num">
                                      <p:cBhvr>
                                        <p:cTn id="34" dur="1000" fill="hold"/>
                                        <p:tgtEl>
                                          <p:spTgt spid="7171">
                                            <p:txEl>
                                              <p:pRg st="3" end="3"/>
                                            </p:txEl>
                                          </p:spTgt>
                                        </p:tgtEl>
                                        <p:attrNameLst>
                                          <p:attrName>ppt_x</p:attrName>
                                        </p:attrNameLst>
                                      </p:cBhvr>
                                      <p:tavLst>
                                        <p:tav tm="0">
                                          <p:val>
                                            <p:strVal val="#ppt_x"/>
                                          </p:val>
                                        </p:tav>
                                        <p:tav tm="100000">
                                          <p:val>
                                            <p:strVal val="#ppt_x"/>
                                          </p:val>
                                        </p:tav>
                                      </p:tavLst>
                                    </p:anim>
                                    <p:anim calcmode="lin" valueType="num">
                                      <p:cBhvr>
                                        <p:cTn id="35" dur="898" decel="100000" fill="hold"/>
                                        <p:tgtEl>
                                          <p:spTgt spid="7171">
                                            <p:txEl>
                                              <p:pRg st="3" end="3"/>
                                            </p:txEl>
                                          </p:spTgt>
                                        </p:tgtEl>
                                        <p:attrNameLst>
                                          <p:attrName>ppt_y</p:attrName>
                                        </p:attrNameLst>
                                      </p:cBhvr>
                                      <p:tavLst>
                                        <p:tav tm="0">
                                          <p:val>
                                            <p:strVal val="#ppt_y+1"/>
                                          </p:val>
                                        </p:tav>
                                        <p:tav tm="100000">
                                          <p:val>
                                            <p:strVal val="#ppt_y-.03"/>
                                          </p:val>
                                        </p:tav>
                                      </p:tavLst>
                                    </p:anim>
                                    <p:anim calcmode="lin" valueType="num">
                                      <p:cBhvr>
                                        <p:cTn id="36" dur="100" accel="100000" fill="hold">
                                          <p:stCondLst>
                                            <p:cond delay="898"/>
                                          </p:stCondLst>
                                        </p:cTn>
                                        <p:tgtEl>
                                          <p:spTgt spid="7171">
                                            <p:txEl>
                                              <p:pRg st="3" end="3"/>
                                            </p:txEl>
                                          </p:spTgt>
                                        </p:tgtEl>
                                        <p:attrNameLst>
                                          <p:attrName>ppt_y</p:attrName>
                                        </p:attrNameLst>
                                      </p:cBhvr>
                                      <p:tavLst>
                                        <p:tav tm="0">
                                          <p:val>
                                            <p:strVal val="#ppt_y-.03"/>
                                          </p:val>
                                        </p:tav>
                                        <p:tav tm="100000">
                                          <p:val>
                                            <p:strVal val="#ppt_y"/>
                                          </p:val>
                                        </p:tav>
                                      </p:tavLst>
                                    </p:anim>
                                  </p:childTnLst>
                                </p:cTn>
                              </p:par>
                              <p:par>
                                <p:cTn id="37" presetID="37" presetClass="entr" presetSubtype="0" fill="hold" grpId="0" nodeType="withEffect">
                                  <p:stCondLst>
                                    <p:cond delay="0"/>
                                  </p:stCondLst>
                                  <p:childTnLst>
                                    <p:set>
                                      <p:cBhvr>
                                        <p:cTn id="38" dur="1" fill="hold">
                                          <p:stCondLst>
                                            <p:cond delay="0"/>
                                          </p:stCondLst>
                                        </p:cTn>
                                        <p:tgtEl>
                                          <p:spTgt spid="7171">
                                            <p:txEl>
                                              <p:pRg st="4" end="4"/>
                                            </p:txEl>
                                          </p:spTgt>
                                        </p:tgtEl>
                                        <p:attrNameLst>
                                          <p:attrName>style.visibility</p:attrName>
                                        </p:attrNameLst>
                                      </p:cBhvr>
                                      <p:to>
                                        <p:strVal val="visible"/>
                                      </p:to>
                                    </p:set>
                                    <p:animEffect transition="in" filter="fade">
                                      <p:cBhvr>
                                        <p:cTn id="39" dur="1000"/>
                                        <p:tgtEl>
                                          <p:spTgt spid="7171">
                                            <p:txEl>
                                              <p:pRg st="4" end="4"/>
                                            </p:txEl>
                                          </p:spTgt>
                                        </p:tgtEl>
                                      </p:cBhvr>
                                    </p:animEffect>
                                    <p:anim calcmode="lin" valueType="num">
                                      <p:cBhvr>
                                        <p:cTn id="40" dur="1000" fill="hold"/>
                                        <p:tgtEl>
                                          <p:spTgt spid="7171">
                                            <p:txEl>
                                              <p:pRg st="4" end="4"/>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7171">
                                            <p:txEl>
                                              <p:pRg st="4" end="4"/>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7171">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tmplLst>
          <p:tmpl lvl="1">
            <p:tnLst>
              <p:par>
                <p:cTn presetID="37" presetClass="entr" presetSubtype="0" fill="hold" nodeType="clickEffect">
                  <p:stCondLst>
                    <p:cond delay="0"/>
                  </p:stCondLst>
                  <p:childTnLst>
                    <p:set>
                      <p:cBhvr>
                        <p:cTn dur="1" fill="hold">
                          <p:stCondLst>
                            <p:cond delay="0"/>
                          </p:stCondLst>
                        </p:cTn>
                        <p:tgtEl>
                          <p:spTgt spid="7171"/>
                        </p:tgtEl>
                        <p:attrNameLst>
                          <p:attrName>style.visibility</p:attrName>
                        </p:attrNameLst>
                      </p:cBhvr>
                      <p:to>
                        <p:strVal val="visible"/>
                      </p:to>
                    </p:set>
                    <p:animEffect transition="in" filter="fade">
                      <p:cBhvr>
                        <p:cTn dur="1000"/>
                        <p:tgtEl>
                          <p:spTgt spid="7171"/>
                        </p:tgtEl>
                      </p:cBhvr>
                    </p:animEffect>
                    <p:anim calcmode="lin" valueType="num">
                      <p:cBhvr>
                        <p:cTn dur="1000" fill="hold"/>
                        <p:tgtEl>
                          <p:spTgt spid="7171"/>
                        </p:tgtEl>
                        <p:attrNameLst>
                          <p:attrName>ppt_x</p:attrName>
                        </p:attrNameLst>
                      </p:cBhvr>
                      <p:tavLst>
                        <p:tav tm="0">
                          <p:val>
                            <p:strVal val="#ppt_x"/>
                          </p:val>
                        </p:tav>
                        <p:tav tm="100000">
                          <p:val>
                            <p:strVal val="#ppt_x"/>
                          </p:val>
                        </p:tav>
                      </p:tavLst>
                    </p:anim>
                    <p:anim calcmode="lin" valueType="num">
                      <p:cBhvr>
                        <p:cTn dur="898" decel="100000" fill="hold"/>
                        <p:tgtEl>
                          <p:spTgt spid="7171"/>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7171"/>
                        </p:tgtEl>
                        <p:attrNameLst>
                          <p:attrName>ppt_y</p:attrName>
                        </p:attrNameLst>
                      </p:cBhvr>
                      <p:tavLst>
                        <p:tav tm="0">
                          <p:val>
                            <p:strVal val="#ppt_y-.03"/>
                          </p:val>
                        </p:tav>
                        <p:tav tm="100000">
                          <p:val>
                            <p:strVal val="#ppt_y"/>
                          </p:val>
                        </p:tav>
                      </p:tavLst>
                    </p:anim>
                  </p:childTnLst>
                </p:cTn>
              </p:par>
            </p:tnLst>
          </p:tmpl>
          <p:tmpl lvl="2">
            <p:tnLst>
              <p:par>
                <p:cTn presetID="37" presetClass="entr" presetSubtype="0" fill="hold" nodeType="withEffect">
                  <p:stCondLst>
                    <p:cond delay="0"/>
                  </p:stCondLst>
                  <p:childTnLst>
                    <p:set>
                      <p:cBhvr>
                        <p:cTn dur="1" fill="hold">
                          <p:stCondLst>
                            <p:cond delay="0"/>
                          </p:stCondLst>
                        </p:cTn>
                        <p:tgtEl>
                          <p:spTgt spid="7171"/>
                        </p:tgtEl>
                        <p:attrNameLst>
                          <p:attrName>style.visibility</p:attrName>
                        </p:attrNameLst>
                      </p:cBhvr>
                      <p:to>
                        <p:strVal val="visible"/>
                      </p:to>
                    </p:set>
                    <p:animEffect transition="in" filter="fade">
                      <p:cBhvr>
                        <p:cTn dur="1000"/>
                        <p:tgtEl>
                          <p:spTgt spid="7171"/>
                        </p:tgtEl>
                      </p:cBhvr>
                    </p:animEffect>
                    <p:anim calcmode="lin" valueType="num">
                      <p:cBhvr>
                        <p:cTn dur="1000" fill="hold"/>
                        <p:tgtEl>
                          <p:spTgt spid="7171"/>
                        </p:tgtEl>
                        <p:attrNameLst>
                          <p:attrName>ppt_x</p:attrName>
                        </p:attrNameLst>
                      </p:cBhvr>
                      <p:tavLst>
                        <p:tav tm="0">
                          <p:val>
                            <p:strVal val="#ppt_x"/>
                          </p:val>
                        </p:tav>
                        <p:tav tm="100000">
                          <p:val>
                            <p:strVal val="#ppt_x"/>
                          </p:val>
                        </p:tav>
                      </p:tavLst>
                    </p:anim>
                    <p:anim calcmode="lin" valueType="num">
                      <p:cBhvr>
                        <p:cTn dur="898" decel="100000" fill="hold"/>
                        <p:tgtEl>
                          <p:spTgt spid="7171"/>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7171"/>
                        </p:tgtEl>
                        <p:attrNameLst>
                          <p:attrName>ppt_y</p:attrName>
                        </p:attrNameLst>
                      </p:cBhvr>
                      <p:tavLst>
                        <p:tav tm="0">
                          <p:val>
                            <p:strVal val="#ppt_y-.03"/>
                          </p:val>
                        </p:tav>
                        <p:tav tm="100000">
                          <p:val>
                            <p:strVal val="#ppt_y"/>
                          </p:val>
                        </p:tav>
                      </p:tavLst>
                    </p:anim>
                  </p:childTnLst>
                </p:cTn>
              </p:par>
            </p:tnLst>
          </p:tmpl>
          <p:tmpl lvl="3">
            <p:tnLst>
              <p:par>
                <p:cTn presetID="37" presetClass="entr" presetSubtype="0" fill="hold" nodeType="withEffect">
                  <p:stCondLst>
                    <p:cond delay="0"/>
                  </p:stCondLst>
                  <p:childTnLst>
                    <p:set>
                      <p:cBhvr>
                        <p:cTn dur="1" fill="hold">
                          <p:stCondLst>
                            <p:cond delay="0"/>
                          </p:stCondLst>
                        </p:cTn>
                        <p:tgtEl>
                          <p:spTgt spid="7171"/>
                        </p:tgtEl>
                        <p:attrNameLst>
                          <p:attrName>style.visibility</p:attrName>
                        </p:attrNameLst>
                      </p:cBhvr>
                      <p:to>
                        <p:strVal val="visible"/>
                      </p:to>
                    </p:set>
                    <p:animEffect transition="in" filter="fade">
                      <p:cBhvr>
                        <p:cTn dur="1000"/>
                        <p:tgtEl>
                          <p:spTgt spid="7171"/>
                        </p:tgtEl>
                      </p:cBhvr>
                    </p:animEffect>
                    <p:anim calcmode="lin" valueType="num">
                      <p:cBhvr>
                        <p:cTn dur="1000" fill="hold"/>
                        <p:tgtEl>
                          <p:spTgt spid="7171"/>
                        </p:tgtEl>
                        <p:attrNameLst>
                          <p:attrName>ppt_x</p:attrName>
                        </p:attrNameLst>
                      </p:cBhvr>
                      <p:tavLst>
                        <p:tav tm="0">
                          <p:val>
                            <p:strVal val="#ppt_x"/>
                          </p:val>
                        </p:tav>
                        <p:tav tm="100000">
                          <p:val>
                            <p:strVal val="#ppt_x"/>
                          </p:val>
                        </p:tav>
                      </p:tavLst>
                    </p:anim>
                    <p:anim calcmode="lin" valueType="num">
                      <p:cBhvr>
                        <p:cTn dur="898" decel="100000" fill="hold"/>
                        <p:tgtEl>
                          <p:spTgt spid="7171"/>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7171"/>
                        </p:tgtEl>
                        <p:attrNameLst>
                          <p:attrName>ppt_y</p:attrName>
                        </p:attrNameLst>
                      </p:cBhvr>
                      <p:tavLst>
                        <p:tav tm="0">
                          <p:val>
                            <p:strVal val="#ppt_y-.03"/>
                          </p:val>
                        </p:tav>
                        <p:tav tm="100000">
                          <p:val>
                            <p:strVal val="#ppt_y"/>
                          </p:val>
                        </p:tav>
                      </p:tavLst>
                    </p:anim>
                  </p:childTnLst>
                </p:cTn>
              </p:par>
            </p:tnLst>
          </p:tmpl>
          <p:tmpl lvl="4">
            <p:tnLst>
              <p:par>
                <p:cTn presetID="37" presetClass="entr" presetSubtype="0" fill="hold" nodeType="withEffect">
                  <p:stCondLst>
                    <p:cond delay="0"/>
                  </p:stCondLst>
                  <p:childTnLst>
                    <p:set>
                      <p:cBhvr>
                        <p:cTn dur="1" fill="hold">
                          <p:stCondLst>
                            <p:cond delay="0"/>
                          </p:stCondLst>
                        </p:cTn>
                        <p:tgtEl>
                          <p:spTgt spid="7171"/>
                        </p:tgtEl>
                        <p:attrNameLst>
                          <p:attrName>style.visibility</p:attrName>
                        </p:attrNameLst>
                      </p:cBhvr>
                      <p:to>
                        <p:strVal val="visible"/>
                      </p:to>
                    </p:set>
                    <p:animEffect transition="in" filter="fade">
                      <p:cBhvr>
                        <p:cTn dur="1000"/>
                        <p:tgtEl>
                          <p:spTgt spid="7171"/>
                        </p:tgtEl>
                      </p:cBhvr>
                    </p:animEffect>
                    <p:anim calcmode="lin" valueType="num">
                      <p:cBhvr>
                        <p:cTn dur="1000" fill="hold"/>
                        <p:tgtEl>
                          <p:spTgt spid="7171"/>
                        </p:tgtEl>
                        <p:attrNameLst>
                          <p:attrName>ppt_x</p:attrName>
                        </p:attrNameLst>
                      </p:cBhvr>
                      <p:tavLst>
                        <p:tav tm="0">
                          <p:val>
                            <p:strVal val="#ppt_x"/>
                          </p:val>
                        </p:tav>
                        <p:tav tm="100000">
                          <p:val>
                            <p:strVal val="#ppt_x"/>
                          </p:val>
                        </p:tav>
                      </p:tavLst>
                    </p:anim>
                    <p:anim calcmode="lin" valueType="num">
                      <p:cBhvr>
                        <p:cTn dur="898" decel="100000" fill="hold"/>
                        <p:tgtEl>
                          <p:spTgt spid="7171"/>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7171"/>
                        </p:tgtEl>
                        <p:attrNameLst>
                          <p:attrName>ppt_y</p:attrName>
                        </p:attrNameLst>
                      </p:cBhvr>
                      <p:tavLst>
                        <p:tav tm="0">
                          <p:val>
                            <p:strVal val="#ppt_y-.03"/>
                          </p:val>
                        </p:tav>
                        <p:tav tm="100000">
                          <p:val>
                            <p:strVal val="#ppt_y"/>
                          </p:val>
                        </p:tav>
                      </p:tavLst>
                    </p:anim>
                  </p:childTnLst>
                </p:cTn>
              </p:par>
            </p:tnLst>
          </p:tmpl>
          <p:tmpl lvl="5">
            <p:tnLst>
              <p:par>
                <p:cTn presetID="37" presetClass="entr" presetSubtype="0" fill="hold" nodeType="withEffect">
                  <p:stCondLst>
                    <p:cond delay="0"/>
                  </p:stCondLst>
                  <p:childTnLst>
                    <p:set>
                      <p:cBhvr>
                        <p:cTn dur="1" fill="hold">
                          <p:stCondLst>
                            <p:cond delay="0"/>
                          </p:stCondLst>
                        </p:cTn>
                        <p:tgtEl>
                          <p:spTgt spid="7171"/>
                        </p:tgtEl>
                        <p:attrNameLst>
                          <p:attrName>style.visibility</p:attrName>
                        </p:attrNameLst>
                      </p:cBhvr>
                      <p:to>
                        <p:strVal val="visible"/>
                      </p:to>
                    </p:set>
                    <p:animEffect transition="in" filter="fade">
                      <p:cBhvr>
                        <p:cTn dur="1000"/>
                        <p:tgtEl>
                          <p:spTgt spid="7171"/>
                        </p:tgtEl>
                      </p:cBhvr>
                    </p:animEffect>
                    <p:anim calcmode="lin" valueType="num">
                      <p:cBhvr>
                        <p:cTn dur="1000" fill="hold"/>
                        <p:tgtEl>
                          <p:spTgt spid="7171"/>
                        </p:tgtEl>
                        <p:attrNameLst>
                          <p:attrName>ppt_x</p:attrName>
                        </p:attrNameLst>
                      </p:cBhvr>
                      <p:tavLst>
                        <p:tav tm="0">
                          <p:val>
                            <p:strVal val="#ppt_x"/>
                          </p:val>
                        </p:tav>
                        <p:tav tm="100000">
                          <p:val>
                            <p:strVal val="#ppt_x"/>
                          </p:val>
                        </p:tav>
                      </p:tavLst>
                    </p:anim>
                    <p:anim calcmode="lin" valueType="num">
                      <p:cBhvr>
                        <p:cTn dur="898" decel="100000" fill="hold"/>
                        <p:tgtEl>
                          <p:spTgt spid="7171"/>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7171"/>
                        </p:tgtEl>
                        <p:attrNameLst>
                          <p:attrName>ppt_y</p:attrName>
                        </p:attrNameLst>
                      </p:cBhvr>
                      <p:tavLst>
                        <p:tav tm="0">
                          <p:val>
                            <p:strVal val="#ppt_y-.03"/>
                          </p:val>
                        </p:tav>
                        <p:tav tm="100000">
                          <p:val>
                            <p:strVal val="#ppt_y"/>
                          </p:val>
                        </p:tav>
                      </p:tavLst>
                    </p:anim>
                  </p:childTnLst>
                </p:cTn>
              </p:par>
            </p:tnLst>
          </p:tmpl>
        </p:tmplLst>
      </p:bldP>
    </p:bldLst>
  </p:timing>
  <p:txStyles>
    <p:titleStyle>
      <a:lvl1pPr algn="ctr" rtl="0" eaLnBrk="0" fontAlgn="base" hangingPunct="0">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anose="05000000000000000000" pitchFamily="2" charset="2"/>
        <a:buChar char="n"/>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chemeClr val="hlink"/>
        </a:buClr>
        <a:buSzPct val="65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lr>
          <a:schemeClr val="folHlink"/>
        </a:buClr>
        <a:buSzPct val="65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spcBef>
          <a:spcPct val="20000"/>
        </a:spcBef>
        <a:spcAft>
          <a:spcPct val="0"/>
        </a:spcAft>
        <a:buClr>
          <a:schemeClr val="hlink"/>
        </a:buClr>
        <a:buSzPct val="65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2" name="Rectangle 4"/>
          <p:cNvSpPr>
            <a:spLocks noGrp="1" noChangeArrowheads="1"/>
          </p:cNvSpPr>
          <p:nvPr>
            <p:ph type="ctrTitle"/>
          </p:nvPr>
        </p:nvSpPr>
        <p:spPr/>
        <p:txBody>
          <a:bodyPr/>
          <a:lstStyle/>
          <a:p>
            <a:pPr eaLnBrk="1" hangingPunct="1">
              <a:defRPr/>
            </a:pPr>
            <a:r>
              <a:rPr lang="tr-TR" sz="4000"/>
              <a:t>KALP HASTALIKLARINDA SEMPTOMATİK TEDAVİ UYGULAMALARI</a:t>
            </a:r>
          </a:p>
        </p:txBody>
      </p:sp>
      <p:sp>
        <p:nvSpPr>
          <p:cNvPr id="63493" name="Rectangle 5"/>
          <p:cNvSpPr>
            <a:spLocks noGrp="1" noChangeArrowheads="1"/>
          </p:cNvSpPr>
          <p:nvPr>
            <p:ph type="subTitle" idx="1"/>
          </p:nvPr>
        </p:nvSpPr>
        <p:spPr/>
        <p:txBody>
          <a:bodyPr/>
          <a:lstStyle/>
          <a:p>
            <a:pPr eaLnBrk="1" hangingPunct="1">
              <a:defRPr/>
            </a:pPr>
            <a:endParaRPr lang="tr-TR" smtClean="0"/>
          </a:p>
        </p:txBody>
      </p:sp>
    </p:spTree>
    <p:extLst>
      <p:ext uri="{BB962C8B-B14F-4D97-AF65-F5344CB8AC3E}">
        <p14:creationId xmlns:p14="http://schemas.microsoft.com/office/powerpoint/2010/main" val="2631070275"/>
      </p:ext>
    </p:extLst>
  </p:cSld>
  <p:clrMapOvr>
    <a:masterClrMapping/>
  </p:clrMapOvr>
  <p:transition>
    <p:wipe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pPr eaLnBrk="1" hangingPunct="1">
              <a:defRPr/>
            </a:pPr>
            <a:r>
              <a:rPr lang="tr-TR" smtClean="0"/>
              <a:t>Tedavi protokolü</a:t>
            </a:r>
          </a:p>
        </p:txBody>
      </p:sp>
      <p:sp>
        <p:nvSpPr>
          <p:cNvPr id="81923" name="Rectangle 3"/>
          <p:cNvSpPr>
            <a:spLocks noGrp="1" noChangeArrowheads="1"/>
          </p:cNvSpPr>
          <p:nvPr>
            <p:ph type="body" idx="1"/>
          </p:nvPr>
        </p:nvSpPr>
        <p:spPr/>
        <p:txBody>
          <a:bodyPr/>
          <a:lstStyle/>
          <a:p>
            <a:pPr eaLnBrk="1" hangingPunct="1">
              <a:lnSpc>
                <a:spcPct val="90000"/>
              </a:lnSpc>
              <a:defRPr/>
            </a:pPr>
            <a:r>
              <a:rPr lang="tr-TR" sz="2800"/>
              <a:t>1. derece kalp yetmezlikleri—bu aşamada tedavi gerekmez</a:t>
            </a:r>
            <a:endParaRPr lang="tr-TR" altLang="zh-CN" sz="2800"/>
          </a:p>
          <a:p>
            <a:pPr eaLnBrk="1" hangingPunct="1">
              <a:lnSpc>
                <a:spcPct val="90000"/>
              </a:lnSpc>
              <a:defRPr/>
            </a:pPr>
            <a:r>
              <a:rPr lang="tr-TR" altLang="zh-CN" sz="2800"/>
              <a:t>2. derece kalp yetmezlikleri—sadece şiddetli ekzersizde semptom gelişir, diğer zamanlarda semptom yoktur. </a:t>
            </a:r>
          </a:p>
          <a:p>
            <a:pPr eaLnBrk="1" hangingPunct="1">
              <a:lnSpc>
                <a:spcPct val="90000"/>
              </a:lnSpc>
              <a:buFont typeface="Wingdings" panose="05000000000000000000" pitchFamily="2" charset="2"/>
              <a:buNone/>
              <a:defRPr/>
            </a:pPr>
            <a:r>
              <a:rPr lang="tr-TR" altLang="zh-CN" sz="2800"/>
              <a:t>Tedavide şiddetli hareketlerden kaçınılır. Bu mümkün değilse veya hafif ekzersizde de semptomlar oluyorsa düşük doz furosemide  veya ACE inhibitörleri veya her ikisi birlikte verilebilir </a:t>
            </a:r>
            <a:endParaRPr lang="tr-TR" sz="2800"/>
          </a:p>
        </p:txBody>
      </p:sp>
    </p:spTree>
    <p:extLst>
      <p:ext uri="{BB962C8B-B14F-4D97-AF65-F5344CB8AC3E}">
        <p14:creationId xmlns:p14="http://schemas.microsoft.com/office/powerpoint/2010/main" val="2648332579"/>
      </p:ext>
    </p:extLst>
  </p:cSld>
  <p:clrMapOvr>
    <a:masterClrMapping/>
  </p:clrMapOvr>
  <p:transition>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eaLnBrk="1" hangingPunct="1">
              <a:defRPr/>
            </a:pPr>
            <a:endParaRPr lang="tr-TR" smtClean="0"/>
          </a:p>
        </p:txBody>
      </p:sp>
      <p:sp>
        <p:nvSpPr>
          <p:cNvPr id="82947" name="Rectangle 3"/>
          <p:cNvSpPr>
            <a:spLocks noGrp="1" noChangeArrowheads="1"/>
          </p:cNvSpPr>
          <p:nvPr>
            <p:ph type="body" idx="1"/>
          </p:nvPr>
        </p:nvSpPr>
        <p:spPr/>
        <p:txBody>
          <a:bodyPr/>
          <a:lstStyle/>
          <a:p>
            <a:pPr eaLnBrk="1" hangingPunct="1">
              <a:defRPr/>
            </a:pPr>
            <a:r>
              <a:rPr lang="tr-TR" smtClean="0"/>
              <a:t>3. derece kalp yetmezliği— kalp yetmezliği belirtileri  hafif ekzersiz sonrası veya geceleri  oluşuyordur.</a:t>
            </a:r>
          </a:p>
          <a:p>
            <a:pPr eaLnBrk="1" hangingPunct="1">
              <a:buFont typeface="Wingdings" panose="05000000000000000000" pitchFamily="2" charset="2"/>
              <a:buNone/>
              <a:defRPr/>
            </a:pPr>
            <a:r>
              <a:rPr lang="tr-TR" smtClean="0"/>
              <a:t> Furosemide ve ACE inhibitörleri kullanımı endikedir. Miyokardial disfonksiyon varsa digoksin kullanılabilir. Tuz kısıtlamasına gitmek gerekir. </a:t>
            </a:r>
          </a:p>
        </p:txBody>
      </p:sp>
    </p:spTree>
    <p:extLst>
      <p:ext uri="{BB962C8B-B14F-4D97-AF65-F5344CB8AC3E}">
        <p14:creationId xmlns:p14="http://schemas.microsoft.com/office/powerpoint/2010/main" val="1466029090"/>
      </p:ext>
    </p:extLst>
  </p:cSld>
  <p:clrMapOvr>
    <a:masterClrMapping/>
  </p:clrMapOvr>
  <p:transition>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1981200" y="381001"/>
            <a:ext cx="8229600" cy="887413"/>
          </a:xfrm>
        </p:spPr>
        <p:txBody>
          <a:bodyPr/>
          <a:lstStyle/>
          <a:p>
            <a:pPr eaLnBrk="1" hangingPunct="1">
              <a:defRPr/>
            </a:pPr>
            <a:endParaRPr lang="tr-TR" smtClean="0"/>
          </a:p>
        </p:txBody>
      </p:sp>
      <p:sp>
        <p:nvSpPr>
          <p:cNvPr id="83971" name="Rectangle 3"/>
          <p:cNvSpPr>
            <a:spLocks noGrp="1" noChangeArrowheads="1"/>
          </p:cNvSpPr>
          <p:nvPr>
            <p:ph type="body" idx="1"/>
          </p:nvPr>
        </p:nvSpPr>
        <p:spPr>
          <a:xfrm>
            <a:off x="1981200" y="1412875"/>
            <a:ext cx="8229600" cy="5111750"/>
          </a:xfrm>
        </p:spPr>
        <p:txBody>
          <a:bodyPr/>
          <a:lstStyle/>
          <a:p>
            <a:pPr eaLnBrk="1" hangingPunct="1">
              <a:lnSpc>
                <a:spcPct val="90000"/>
              </a:lnSpc>
              <a:defRPr/>
            </a:pPr>
            <a:r>
              <a:rPr lang="tr-TR" smtClean="0"/>
              <a:t>4. derece kalp yetmezliği-- dinlenti halinde dahi öksürük, dispne, zayıflık gibi semptomlar gözlenir.Pulmoner konjesyon ve ödem radyografik olarak ta belirgindir.</a:t>
            </a:r>
          </a:p>
          <a:p>
            <a:pPr eaLnBrk="1" hangingPunct="1">
              <a:lnSpc>
                <a:spcPct val="90000"/>
              </a:lnSpc>
              <a:defRPr/>
            </a:pPr>
            <a:r>
              <a:rPr lang="tr-TR" smtClean="0"/>
              <a:t> Sağaltımda Orta düzeyden yüksek düzeye değişen furosemide kullanımı pulmoner ödem geçene kadar kullanılmalıdır. Düşük dozda daha uzun süre kullanımda uygulanabilir. ACE inhibitörleri kullanılır. Digoksin kullanılabilir. Tuz kısıtlaması uygulanmalıdır. </a:t>
            </a:r>
          </a:p>
        </p:txBody>
      </p:sp>
    </p:spTree>
    <p:extLst>
      <p:ext uri="{BB962C8B-B14F-4D97-AF65-F5344CB8AC3E}">
        <p14:creationId xmlns:p14="http://schemas.microsoft.com/office/powerpoint/2010/main" val="4016427138"/>
      </p:ext>
    </p:extLst>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defRPr/>
            </a:pPr>
            <a:r>
              <a:rPr lang="tr-TR" smtClean="0"/>
              <a:t>Konjesyon ve ödemin azaltılması</a:t>
            </a:r>
          </a:p>
        </p:txBody>
      </p:sp>
      <p:sp>
        <p:nvSpPr>
          <p:cNvPr id="64515" name="Rectangle 3"/>
          <p:cNvSpPr>
            <a:spLocks noGrp="1" noChangeArrowheads="1"/>
          </p:cNvSpPr>
          <p:nvPr>
            <p:ph type="body" idx="1"/>
          </p:nvPr>
        </p:nvSpPr>
        <p:spPr>
          <a:xfrm>
            <a:off x="1981200" y="1557338"/>
            <a:ext cx="8229600" cy="5300662"/>
          </a:xfrm>
        </p:spPr>
        <p:txBody>
          <a:bodyPr/>
          <a:lstStyle/>
          <a:p>
            <a:pPr marL="609600" indent="-609600" eaLnBrk="1" hangingPunct="1">
              <a:lnSpc>
                <a:spcPct val="90000"/>
              </a:lnSpc>
              <a:defRPr/>
            </a:pPr>
            <a:r>
              <a:rPr lang="tr-TR" smtClean="0"/>
              <a:t>Tuzu azaltılmış diyet vücutta sodyum ve tuz tutulumunu azaltarak ödem ve konjesyonu azaltır. Bazen hayvanlar tadı iyi olmadığından bu diyetleri yemeyebilir.</a:t>
            </a:r>
          </a:p>
          <a:p>
            <a:pPr marL="609600" indent="-609600" eaLnBrk="1" hangingPunct="1">
              <a:lnSpc>
                <a:spcPct val="90000"/>
              </a:lnSpc>
              <a:defRPr/>
            </a:pPr>
            <a:r>
              <a:rPr lang="tr-TR" smtClean="0"/>
              <a:t>Diüretik tedavisi: çoğu zaman ödem ve konjesyonu düzeltmede en etkili yoludur. Furosemide (Lasix) en fazla kullanılan ilaçtır. İlacın dozu ve kullanım yolu semptomların şiddetine göre hekim tarafından belirlenir. Thiazide diüretikleri de daha az oranda kullanılmaktadır.</a:t>
            </a:r>
          </a:p>
        </p:txBody>
      </p:sp>
    </p:spTree>
    <p:extLst>
      <p:ext uri="{BB962C8B-B14F-4D97-AF65-F5344CB8AC3E}">
        <p14:creationId xmlns:p14="http://schemas.microsoft.com/office/powerpoint/2010/main" val="3742111557"/>
      </p:ext>
    </p:extLst>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1981200" y="381001"/>
            <a:ext cx="8229600" cy="168275"/>
          </a:xfrm>
        </p:spPr>
        <p:txBody>
          <a:bodyPr/>
          <a:lstStyle/>
          <a:p>
            <a:pPr eaLnBrk="1" hangingPunct="1">
              <a:defRPr/>
            </a:pPr>
            <a:endParaRPr lang="tr-TR" sz="4000"/>
          </a:p>
        </p:txBody>
      </p:sp>
      <p:sp>
        <p:nvSpPr>
          <p:cNvPr id="70659" name="Rectangle 3"/>
          <p:cNvSpPr>
            <a:spLocks noGrp="1" noChangeArrowheads="1"/>
          </p:cNvSpPr>
          <p:nvPr>
            <p:ph type="body" idx="1"/>
          </p:nvPr>
        </p:nvSpPr>
        <p:spPr>
          <a:xfrm>
            <a:off x="1981200" y="981076"/>
            <a:ext cx="8229600" cy="5114925"/>
          </a:xfrm>
        </p:spPr>
        <p:txBody>
          <a:bodyPr/>
          <a:lstStyle/>
          <a:p>
            <a:pPr eaLnBrk="1" hangingPunct="1">
              <a:lnSpc>
                <a:spcPct val="90000"/>
              </a:lnSpc>
              <a:defRPr/>
            </a:pPr>
            <a:r>
              <a:rPr lang="tr-TR" smtClean="0"/>
              <a:t>Diüretik tedavisinin yan etkisi olarak dehidrasyon ve hipokalemi gelişebilir. Diüretik tedavisinin en yaygın komplikasyonu hipokalemi olmasına rağmen normal olarak gıdasını alan hayvanlarda problem yaşanmaz.</a:t>
            </a:r>
          </a:p>
          <a:p>
            <a:pPr eaLnBrk="1" hangingPunct="1">
              <a:lnSpc>
                <a:spcPct val="90000"/>
              </a:lnSpc>
              <a:defRPr/>
            </a:pPr>
            <a:r>
              <a:rPr lang="tr-TR" smtClean="0"/>
              <a:t>Kalbe giriş öncesinde venöz basıncı azaltıcı venodilatörler(nitrogliserin) venöz sistemin kapasitesini arttırarak kalbi rahatlatır. Venödilatörler genellikle şiddetli akciğer ödemini düzelten ilaçlarla birlikte kullanılır.</a:t>
            </a:r>
          </a:p>
        </p:txBody>
      </p:sp>
    </p:spTree>
    <p:extLst>
      <p:ext uri="{BB962C8B-B14F-4D97-AF65-F5344CB8AC3E}">
        <p14:creationId xmlns:p14="http://schemas.microsoft.com/office/powerpoint/2010/main" val="1836368657"/>
      </p:ext>
    </p:extLst>
  </p:cSld>
  <p:clrMapOvr>
    <a:masterClrMapping/>
  </p:clrMapOvr>
  <p:transition>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defRPr/>
            </a:pPr>
            <a:r>
              <a:rPr lang="tr-TR" smtClean="0"/>
              <a:t>Arterial- venöz vasodilatörler</a:t>
            </a:r>
          </a:p>
        </p:txBody>
      </p:sp>
      <p:sp>
        <p:nvSpPr>
          <p:cNvPr id="71683" name="Rectangle 3"/>
          <p:cNvSpPr>
            <a:spLocks noGrp="1" noChangeArrowheads="1"/>
          </p:cNvSpPr>
          <p:nvPr>
            <p:ph type="body" idx="1"/>
          </p:nvPr>
        </p:nvSpPr>
        <p:spPr/>
        <p:txBody>
          <a:bodyPr/>
          <a:lstStyle/>
          <a:p>
            <a:pPr eaLnBrk="1" hangingPunct="1">
              <a:defRPr/>
            </a:pPr>
            <a:r>
              <a:rPr lang="tr-TR" smtClean="0"/>
              <a:t>kardiak yükü azaltır kan akımını düzenlerler.</a:t>
            </a:r>
            <a:r>
              <a:rPr lang="tr-TR" altLang="zh-CN" smtClean="0"/>
              <a:t> </a:t>
            </a:r>
          </a:p>
          <a:p>
            <a:pPr eaLnBrk="1" hangingPunct="1">
              <a:defRPr/>
            </a:pPr>
            <a:r>
              <a:rPr lang="tr-TR" altLang="zh-CN" smtClean="0"/>
              <a:t>Vasodilatörler hem ven hemde arterlerin dilatasyonunu sağlar.</a:t>
            </a:r>
            <a:endParaRPr lang="tr-TR" smtClean="0"/>
          </a:p>
        </p:txBody>
      </p:sp>
    </p:spTree>
    <p:extLst>
      <p:ext uri="{BB962C8B-B14F-4D97-AF65-F5344CB8AC3E}">
        <p14:creationId xmlns:p14="http://schemas.microsoft.com/office/powerpoint/2010/main" val="3157187685"/>
      </p:ext>
    </p:extLst>
  </p:cSld>
  <p:clrMapOvr>
    <a:masterClrMapping/>
  </p:clrMapOvr>
  <p:transition>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flipV="1">
            <a:off x="1992313" y="333375"/>
            <a:ext cx="8229600" cy="71438"/>
          </a:xfrm>
        </p:spPr>
        <p:txBody>
          <a:bodyPr/>
          <a:lstStyle/>
          <a:p>
            <a:pPr eaLnBrk="1" hangingPunct="1">
              <a:defRPr/>
            </a:pPr>
            <a:endParaRPr lang="tr-TR" sz="4000" dirty="0"/>
          </a:p>
        </p:txBody>
      </p:sp>
      <p:sp>
        <p:nvSpPr>
          <p:cNvPr id="72707" name="Rectangle 3"/>
          <p:cNvSpPr>
            <a:spLocks noGrp="1" noChangeArrowheads="1"/>
          </p:cNvSpPr>
          <p:nvPr>
            <p:ph type="body" idx="1"/>
          </p:nvPr>
        </p:nvSpPr>
        <p:spPr>
          <a:xfrm>
            <a:off x="1981200" y="692150"/>
            <a:ext cx="8229600" cy="5403850"/>
          </a:xfrm>
        </p:spPr>
        <p:txBody>
          <a:bodyPr/>
          <a:lstStyle/>
          <a:p>
            <a:pPr eaLnBrk="1" hangingPunct="1">
              <a:defRPr/>
            </a:pPr>
            <a:r>
              <a:rPr lang="tr-TR" sz="2800" dirty="0"/>
              <a:t>- ACE inhibitörleri ( </a:t>
            </a:r>
            <a:r>
              <a:rPr lang="tr-TR" sz="2800" dirty="0" err="1"/>
              <a:t>captopril</a:t>
            </a:r>
            <a:r>
              <a:rPr lang="tr-TR" sz="2800" dirty="0"/>
              <a:t>, </a:t>
            </a:r>
            <a:r>
              <a:rPr lang="tr-TR" sz="2800" dirty="0" err="1"/>
              <a:t>enalapril,perindopril</a:t>
            </a:r>
            <a:r>
              <a:rPr lang="tr-TR" sz="2800" dirty="0"/>
              <a:t> ) kedi ve köpeklerde en yaygın kullanılan </a:t>
            </a:r>
            <a:r>
              <a:rPr lang="tr-TR" sz="2800" dirty="0" err="1"/>
              <a:t>vasodilatör</a:t>
            </a:r>
            <a:r>
              <a:rPr lang="tr-TR" sz="2800" dirty="0"/>
              <a:t> ilaçlardır.</a:t>
            </a:r>
          </a:p>
          <a:p>
            <a:pPr eaLnBrk="1" hangingPunct="1">
              <a:defRPr/>
            </a:pPr>
            <a:r>
              <a:rPr lang="tr-TR" sz="2800" dirty="0"/>
              <a:t>		- Etki mekanizması, ACE inhibitörleri akciğer damarlarında </a:t>
            </a:r>
            <a:r>
              <a:rPr lang="tr-TR" sz="2800" dirty="0" err="1"/>
              <a:t>Angiotensin</a:t>
            </a:r>
            <a:r>
              <a:rPr lang="tr-TR" sz="2800" dirty="0"/>
              <a:t> 1 in </a:t>
            </a:r>
            <a:r>
              <a:rPr lang="tr-TR" sz="2800" dirty="0" err="1"/>
              <a:t>angiotensin</a:t>
            </a:r>
            <a:r>
              <a:rPr lang="tr-TR" sz="2800" dirty="0"/>
              <a:t> 2 ye dönüşmesini önlerler. Sonuçta </a:t>
            </a:r>
          </a:p>
          <a:p>
            <a:pPr eaLnBrk="1" hangingPunct="1">
              <a:defRPr/>
            </a:pPr>
            <a:r>
              <a:rPr lang="tr-TR" sz="2800" dirty="0"/>
              <a:t>- </a:t>
            </a:r>
            <a:r>
              <a:rPr lang="tr-TR" sz="2800" dirty="0" err="1"/>
              <a:t>Angiotensin</a:t>
            </a:r>
            <a:r>
              <a:rPr lang="tr-TR" sz="2800" dirty="0"/>
              <a:t> 2 miktarı azalır</a:t>
            </a:r>
          </a:p>
          <a:p>
            <a:pPr eaLnBrk="1" hangingPunct="1">
              <a:defRPr/>
            </a:pPr>
            <a:r>
              <a:rPr lang="tr-TR" sz="2800" dirty="0"/>
              <a:t>- </a:t>
            </a:r>
            <a:r>
              <a:rPr lang="tr-TR" sz="2800" dirty="0" err="1"/>
              <a:t>arterial</a:t>
            </a:r>
            <a:r>
              <a:rPr lang="tr-TR" sz="2800" dirty="0"/>
              <a:t> ve </a:t>
            </a:r>
            <a:r>
              <a:rPr lang="tr-TR" sz="2800" dirty="0" err="1"/>
              <a:t>venöz</a:t>
            </a:r>
            <a:r>
              <a:rPr lang="tr-TR" sz="2800" dirty="0"/>
              <a:t> genişleme sağlanır</a:t>
            </a:r>
          </a:p>
          <a:p>
            <a:pPr eaLnBrk="1" hangingPunct="1">
              <a:defRPr/>
            </a:pPr>
            <a:r>
              <a:rPr lang="tr-TR" sz="2800" dirty="0"/>
              <a:t>- böbreklerden su ve tuz </a:t>
            </a:r>
            <a:r>
              <a:rPr lang="tr-TR" sz="2800" dirty="0" err="1"/>
              <a:t>retensiyonu</a:t>
            </a:r>
            <a:r>
              <a:rPr lang="tr-TR" sz="2800" dirty="0"/>
              <a:t> azalır</a:t>
            </a:r>
          </a:p>
          <a:p>
            <a:pPr eaLnBrk="1" hangingPunct="1">
              <a:defRPr/>
            </a:pPr>
            <a:r>
              <a:rPr lang="tr-TR" sz="2800" dirty="0"/>
              <a:t>- özetle ACE inhibitörleri kalbin öncesi ve sonrasındaki direnci azaltır.</a:t>
            </a:r>
          </a:p>
        </p:txBody>
      </p:sp>
    </p:spTree>
    <p:extLst>
      <p:ext uri="{BB962C8B-B14F-4D97-AF65-F5344CB8AC3E}">
        <p14:creationId xmlns:p14="http://schemas.microsoft.com/office/powerpoint/2010/main" val="793656635"/>
      </p:ext>
    </p:extLst>
  </p:cSld>
  <p:clrMapOvr>
    <a:masterClrMapping/>
  </p:clrMapOvr>
  <p:transition>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eaLnBrk="1" hangingPunct="1">
              <a:defRPr/>
            </a:pPr>
            <a:endParaRPr lang="tr-TR" smtClean="0"/>
          </a:p>
        </p:txBody>
      </p:sp>
      <p:sp>
        <p:nvSpPr>
          <p:cNvPr id="73731" name="Rectangle 3"/>
          <p:cNvSpPr>
            <a:spLocks noGrp="1" noChangeArrowheads="1"/>
          </p:cNvSpPr>
          <p:nvPr>
            <p:ph type="body" idx="1"/>
          </p:nvPr>
        </p:nvSpPr>
        <p:spPr/>
        <p:txBody>
          <a:bodyPr/>
          <a:lstStyle/>
          <a:p>
            <a:pPr eaLnBrk="1" hangingPunct="1">
              <a:defRPr/>
            </a:pPr>
            <a:r>
              <a:rPr lang="tr-TR" smtClean="0"/>
              <a:t>Ace inhibitörleri acil kısa süreli müdahalelerden daha fazla uzun süreli kullanılarak kalp hastalarının rahat yaşamalarını sağlarlar.</a:t>
            </a:r>
          </a:p>
          <a:p>
            <a:pPr eaLnBrk="1" hangingPunct="1">
              <a:defRPr/>
            </a:pPr>
            <a:r>
              <a:rPr lang="tr-TR" smtClean="0"/>
              <a:t>- Yan etki olarak anoreksi, kusma, ishal hipotansiyon ve azotemi görülebilir.</a:t>
            </a:r>
          </a:p>
        </p:txBody>
      </p:sp>
    </p:spTree>
    <p:extLst>
      <p:ext uri="{BB962C8B-B14F-4D97-AF65-F5344CB8AC3E}">
        <p14:creationId xmlns:p14="http://schemas.microsoft.com/office/powerpoint/2010/main" val="1144893905"/>
      </p:ext>
    </p:extLst>
  </p:cSld>
  <p:clrMapOvr>
    <a:masterClrMapping/>
  </p:clrMapOvr>
  <p:transition>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pPr eaLnBrk="1" hangingPunct="1">
              <a:defRPr/>
            </a:pPr>
            <a:r>
              <a:rPr lang="tr-TR" sz="4000"/>
              <a:t> antiaritmik ilaçlar </a:t>
            </a:r>
          </a:p>
        </p:txBody>
      </p:sp>
      <p:sp>
        <p:nvSpPr>
          <p:cNvPr id="78851" name="Rectangle 3"/>
          <p:cNvSpPr>
            <a:spLocks noGrp="1" noChangeArrowheads="1"/>
          </p:cNvSpPr>
          <p:nvPr>
            <p:ph type="body" idx="1"/>
          </p:nvPr>
        </p:nvSpPr>
        <p:spPr>
          <a:xfrm>
            <a:off x="1919288" y="2781301"/>
            <a:ext cx="8229600" cy="2168525"/>
          </a:xfrm>
        </p:spPr>
        <p:txBody>
          <a:bodyPr/>
          <a:lstStyle/>
          <a:p>
            <a:pPr eaLnBrk="1" hangingPunct="1">
              <a:defRPr/>
            </a:pPr>
            <a:r>
              <a:rPr lang="tr-TR" smtClean="0"/>
              <a:t>Antiaritmik ilaçlar  genel olarak </a:t>
            </a:r>
          </a:p>
          <a:p>
            <a:pPr eaLnBrk="1" hangingPunct="1">
              <a:defRPr/>
            </a:pPr>
            <a:r>
              <a:rPr lang="tr-TR" smtClean="0"/>
              <a:t>Kalbin uyarılma yeteneğini, hızını, kalp kasının kasılma gücünü azaltan ilaçlardır.</a:t>
            </a:r>
          </a:p>
        </p:txBody>
      </p:sp>
    </p:spTree>
    <p:extLst>
      <p:ext uri="{BB962C8B-B14F-4D97-AF65-F5344CB8AC3E}">
        <p14:creationId xmlns:p14="http://schemas.microsoft.com/office/powerpoint/2010/main" val="2139059856"/>
      </p:ext>
    </p:extLst>
  </p:cSld>
  <p:clrMapOvr>
    <a:masterClrMapping/>
  </p:clrMapOvr>
  <p:transition>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1981200" y="381001"/>
            <a:ext cx="8229600" cy="1247775"/>
          </a:xfrm>
        </p:spPr>
        <p:txBody>
          <a:bodyPr/>
          <a:lstStyle/>
          <a:p>
            <a:pPr eaLnBrk="1" hangingPunct="1">
              <a:defRPr/>
            </a:pPr>
            <a:r>
              <a:rPr lang="tr-TR" sz="4000"/>
              <a:t>Antiaritmik ilaçlar 4 grup altında toplanabilir</a:t>
            </a:r>
          </a:p>
        </p:txBody>
      </p:sp>
      <p:sp>
        <p:nvSpPr>
          <p:cNvPr id="79875" name="Rectangle 3"/>
          <p:cNvSpPr>
            <a:spLocks noGrp="1" noChangeArrowheads="1"/>
          </p:cNvSpPr>
          <p:nvPr>
            <p:ph type="body" idx="1"/>
          </p:nvPr>
        </p:nvSpPr>
        <p:spPr>
          <a:xfrm>
            <a:off x="1981201" y="1981201"/>
            <a:ext cx="8435975" cy="4543425"/>
          </a:xfrm>
        </p:spPr>
        <p:txBody>
          <a:bodyPr/>
          <a:lstStyle/>
          <a:p>
            <a:pPr eaLnBrk="1" hangingPunct="1">
              <a:lnSpc>
                <a:spcPct val="80000"/>
              </a:lnSpc>
              <a:defRPr/>
            </a:pPr>
            <a:r>
              <a:rPr lang="tr-TR" sz="2800" dirty="0" err="1"/>
              <a:t>Antiaritmik</a:t>
            </a:r>
            <a:r>
              <a:rPr lang="tr-TR" sz="2800" dirty="0"/>
              <a:t> ilaçlar 4 grup altında toplanabilir</a:t>
            </a:r>
          </a:p>
          <a:p>
            <a:pPr eaLnBrk="1" hangingPunct="1">
              <a:lnSpc>
                <a:spcPct val="80000"/>
              </a:lnSpc>
              <a:defRPr/>
            </a:pPr>
            <a:r>
              <a:rPr lang="tr-TR" sz="2800" dirty="0"/>
              <a:t>-</a:t>
            </a:r>
            <a:r>
              <a:rPr lang="tr-TR" sz="2800" dirty="0" err="1"/>
              <a:t>Na’un</a:t>
            </a:r>
            <a:r>
              <a:rPr lang="tr-TR" sz="2800" dirty="0"/>
              <a:t> </a:t>
            </a:r>
            <a:r>
              <a:rPr lang="tr-TR" sz="2800" dirty="0" err="1"/>
              <a:t>membran</a:t>
            </a:r>
            <a:r>
              <a:rPr lang="tr-TR" sz="2800" dirty="0"/>
              <a:t> geçirgenliğini engelleyenler (</a:t>
            </a:r>
            <a:r>
              <a:rPr lang="tr-TR" sz="2800" dirty="0" err="1"/>
              <a:t>Quinidine</a:t>
            </a:r>
            <a:r>
              <a:rPr lang="tr-TR" sz="2800" dirty="0"/>
              <a:t>, </a:t>
            </a:r>
            <a:r>
              <a:rPr lang="tr-TR" sz="2800" dirty="0" err="1"/>
              <a:t>prokainamid</a:t>
            </a:r>
            <a:r>
              <a:rPr lang="tr-TR" sz="2800" dirty="0"/>
              <a:t>, </a:t>
            </a:r>
            <a:r>
              <a:rPr lang="tr-TR" sz="2800" dirty="0" err="1"/>
              <a:t>lidokain</a:t>
            </a:r>
            <a:r>
              <a:rPr lang="tr-TR" sz="2800" dirty="0"/>
              <a:t>, </a:t>
            </a:r>
            <a:r>
              <a:rPr lang="tr-TR" sz="2800" dirty="0" err="1"/>
              <a:t>fenitoin</a:t>
            </a:r>
            <a:r>
              <a:rPr lang="tr-TR" sz="2800" dirty="0"/>
              <a:t>, </a:t>
            </a:r>
            <a:r>
              <a:rPr lang="tr-TR" sz="2800" dirty="0" err="1"/>
              <a:t>Encainid</a:t>
            </a:r>
            <a:r>
              <a:rPr lang="tr-TR" sz="2800" dirty="0"/>
              <a:t>, </a:t>
            </a:r>
            <a:r>
              <a:rPr lang="tr-TR" sz="2800" dirty="0" err="1"/>
              <a:t>flekainide</a:t>
            </a:r>
            <a:r>
              <a:rPr lang="tr-TR" sz="2800" dirty="0"/>
              <a:t> vb.)</a:t>
            </a:r>
          </a:p>
          <a:p>
            <a:pPr eaLnBrk="1" hangingPunct="1">
              <a:lnSpc>
                <a:spcPct val="80000"/>
              </a:lnSpc>
              <a:defRPr/>
            </a:pPr>
            <a:r>
              <a:rPr lang="tr-TR" sz="2800" dirty="0"/>
              <a:t> - Beta </a:t>
            </a:r>
            <a:r>
              <a:rPr lang="tr-TR" sz="2800" dirty="0" err="1"/>
              <a:t>blokerler</a:t>
            </a:r>
            <a:r>
              <a:rPr lang="tr-TR" sz="2800" dirty="0"/>
              <a:t>: Adrenalinin etkisini bloke ederek etki gösterirler ( </a:t>
            </a:r>
            <a:r>
              <a:rPr lang="tr-TR" sz="2800" dirty="0" err="1"/>
              <a:t>propranolol</a:t>
            </a:r>
            <a:r>
              <a:rPr lang="tr-TR" sz="2800" dirty="0"/>
              <a:t>, </a:t>
            </a:r>
            <a:r>
              <a:rPr lang="tr-TR" sz="2800" dirty="0" err="1"/>
              <a:t>atenolol</a:t>
            </a:r>
            <a:r>
              <a:rPr lang="tr-TR" sz="2800" dirty="0"/>
              <a:t>, </a:t>
            </a:r>
            <a:r>
              <a:rPr lang="tr-TR" sz="2800" dirty="0" err="1"/>
              <a:t>metoprolol</a:t>
            </a:r>
            <a:r>
              <a:rPr lang="tr-TR" sz="2800" dirty="0"/>
              <a:t> vb.)</a:t>
            </a:r>
          </a:p>
          <a:p>
            <a:pPr eaLnBrk="1" hangingPunct="1">
              <a:lnSpc>
                <a:spcPct val="80000"/>
              </a:lnSpc>
              <a:defRPr/>
            </a:pPr>
            <a:r>
              <a:rPr lang="tr-TR" sz="2800" dirty="0"/>
              <a:t>- Aksiyon potansiyel süresini uzatanlar (</a:t>
            </a:r>
            <a:r>
              <a:rPr lang="tr-TR" sz="2800" dirty="0" err="1"/>
              <a:t>Amiodarone</a:t>
            </a:r>
            <a:r>
              <a:rPr lang="tr-TR" sz="2800" dirty="0"/>
              <a:t>, </a:t>
            </a:r>
            <a:r>
              <a:rPr lang="tr-TR" sz="2800" dirty="0" err="1"/>
              <a:t>Bretylium</a:t>
            </a:r>
            <a:r>
              <a:rPr lang="tr-TR" sz="2800" dirty="0"/>
              <a:t> </a:t>
            </a:r>
            <a:r>
              <a:rPr lang="tr-TR" sz="2800" dirty="0" err="1"/>
              <a:t>vb</a:t>
            </a:r>
            <a:r>
              <a:rPr lang="tr-TR" sz="2800" dirty="0"/>
              <a:t> )</a:t>
            </a:r>
          </a:p>
          <a:p>
            <a:pPr eaLnBrk="1" hangingPunct="1">
              <a:lnSpc>
                <a:spcPct val="80000"/>
              </a:lnSpc>
              <a:defRPr/>
            </a:pPr>
            <a:r>
              <a:rPr lang="tr-TR" sz="2800" dirty="0"/>
              <a:t>- </a:t>
            </a:r>
            <a:r>
              <a:rPr lang="tr-TR" sz="2800" dirty="0" err="1"/>
              <a:t>Ca</a:t>
            </a:r>
            <a:r>
              <a:rPr lang="tr-TR" sz="2800" dirty="0"/>
              <a:t>-kanal </a:t>
            </a:r>
            <a:r>
              <a:rPr lang="tr-TR" sz="2800" dirty="0" err="1"/>
              <a:t>blokerleri</a:t>
            </a:r>
            <a:r>
              <a:rPr lang="tr-TR" sz="2800" dirty="0"/>
              <a:t>: Kalsiyumun hücre içine girmesine engel olarak etki ederler( </a:t>
            </a:r>
            <a:r>
              <a:rPr lang="tr-TR" sz="2800" dirty="0" err="1"/>
              <a:t>verapamil</a:t>
            </a:r>
            <a:r>
              <a:rPr lang="tr-TR" sz="2800" dirty="0"/>
              <a:t>, </a:t>
            </a:r>
            <a:r>
              <a:rPr lang="tr-TR" sz="2800" dirty="0" err="1"/>
              <a:t>diltiazem</a:t>
            </a:r>
            <a:r>
              <a:rPr lang="tr-TR" sz="2800" dirty="0"/>
              <a:t>, </a:t>
            </a:r>
            <a:r>
              <a:rPr lang="tr-TR" sz="2800" dirty="0" err="1"/>
              <a:t>nifedipine</a:t>
            </a:r>
            <a:r>
              <a:rPr lang="tr-TR" sz="2800" dirty="0"/>
              <a:t>) </a:t>
            </a:r>
          </a:p>
        </p:txBody>
      </p:sp>
    </p:spTree>
    <p:extLst>
      <p:ext uri="{BB962C8B-B14F-4D97-AF65-F5344CB8AC3E}">
        <p14:creationId xmlns:p14="http://schemas.microsoft.com/office/powerpoint/2010/main" val="791117029"/>
      </p:ext>
    </p:extLst>
  </p:cSld>
  <p:clrMapOvr>
    <a:masterClrMapping/>
  </p:clrMapOvr>
  <p:transition>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1992313" y="836613"/>
            <a:ext cx="8229600" cy="239712"/>
          </a:xfrm>
        </p:spPr>
        <p:txBody>
          <a:bodyPr/>
          <a:lstStyle/>
          <a:p>
            <a:pPr eaLnBrk="1" hangingPunct="1">
              <a:defRPr/>
            </a:pPr>
            <a:r>
              <a:rPr lang="tr-TR" sz="4000"/>
              <a:t>En fazla kullanılan bazı ilaçların dozları ve etki süreleri</a:t>
            </a:r>
          </a:p>
        </p:txBody>
      </p:sp>
      <p:sp>
        <p:nvSpPr>
          <p:cNvPr id="80899" name="Rectangle 3"/>
          <p:cNvSpPr>
            <a:spLocks noGrp="1" noChangeArrowheads="1"/>
          </p:cNvSpPr>
          <p:nvPr>
            <p:ph type="body" idx="1"/>
          </p:nvPr>
        </p:nvSpPr>
        <p:spPr>
          <a:xfrm>
            <a:off x="1981200" y="1628776"/>
            <a:ext cx="8686800" cy="4968875"/>
          </a:xfrm>
        </p:spPr>
        <p:txBody>
          <a:bodyPr/>
          <a:lstStyle/>
          <a:p>
            <a:pPr eaLnBrk="1" hangingPunct="1">
              <a:buFont typeface="Wingdings" panose="05000000000000000000" pitchFamily="2" charset="2"/>
              <a:buNone/>
              <a:defRPr/>
            </a:pPr>
            <a:endParaRPr lang="tr-TR" sz="2800"/>
          </a:p>
          <a:p>
            <a:pPr eaLnBrk="1" hangingPunct="1">
              <a:defRPr/>
            </a:pPr>
            <a:r>
              <a:rPr lang="tr-TR" sz="2800"/>
              <a:t>-Propranolol= oral yolla 0.2-1 mg/kg  8 saat ara ile</a:t>
            </a:r>
          </a:p>
          <a:p>
            <a:pPr eaLnBrk="1" hangingPunct="1">
              <a:defRPr/>
            </a:pPr>
            <a:r>
              <a:rPr lang="tr-TR" sz="2800"/>
              <a:t>- Lidokain = i.v yolla 2-8 mg/kg 3-5 dakika süre ile etkisi 20 dakikada biter.</a:t>
            </a:r>
          </a:p>
          <a:p>
            <a:pPr eaLnBrk="1" hangingPunct="1">
              <a:defRPr/>
            </a:pPr>
            <a:r>
              <a:rPr lang="tr-TR" sz="2800"/>
              <a:t>- prokainamid= oral, i.m yolla 6-20 mg/kg 8 saatte </a:t>
            </a:r>
          </a:p>
          <a:p>
            <a:pPr eaLnBrk="1" hangingPunct="1">
              <a:defRPr/>
            </a:pPr>
            <a:r>
              <a:rPr lang="tr-TR" sz="2800"/>
              <a:t>-diltiazem= oral yolla 0.5-1.5 mg/kg 8 saat ara ile</a:t>
            </a:r>
          </a:p>
          <a:p>
            <a:pPr eaLnBrk="1" hangingPunct="1">
              <a:defRPr/>
            </a:pPr>
            <a:r>
              <a:rPr lang="tr-TR" sz="2800"/>
              <a:t>- verapamil oral yolla 1-5 mg/kg 8 saat ara ile.</a:t>
            </a:r>
          </a:p>
          <a:p>
            <a:pPr eaLnBrk="1" hangingPunct="1">
              <a:defRPr/>
            </a:pPr>
            <a:r>
              <a:rPr lang="tr-TR" sz="2800"/>
              <a:t>Bradikardilerde Atropin ( 0.6-2 mg/kg oral, s.c yolla 2-4 saatte ) kullanılabilir </a:t>
            </a:r>
          </a:p>
        </p:txBody>
      </p:sp>
    </p:spTree>
    <p:extLst>
      <p:ext uri="{BB962C8B-B14F-4D97-AF65-F5344CB8AC3E}">
        <p14:creationId xmlns:p14="http://schemas.microsoft.com/office/powerpoint/2010/main" val="3121771732"/>
      </p:ext>
    </p:extLst>
  </p:cSld>
  <p:clrMapOvr>
    <a:masterClrMapping/>
  </p:clrMapOvr>
  <p:transition>
    <p:wipe dir="d"/>
  </p:transition>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oku">
  <a:themeElements>
    <a:clrScheme name="Doku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Doku">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oku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Doku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Doku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Doku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Doku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Doku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Doku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Doku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566</Words>
  <Application>Microsoft Office PowerPoint</Application>
  <PresentationFormat>Geniş ekran</PresentationFormat>
  <Paragraphs>42</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12</vt:i4>
      </vt:variant>
    </vt:vector>
  </HeadingPairs>
  <TitlesOfParts>
    <vt:vector size="19" baseType="lpstr">
      <vt:lpstr>Arial</vt:lpstr>
      <vt:lpstr>Calibri</vt:lpstr>
      <vt:lpstr>Calibri Light</vt:lpstr>
      <vt:lpstr>Tahoma</vt:lpstr>
      <vt:lpstr>Wingdings</vt:lpstr>
      <vt:lpstr>Office Teması</vt:lpstr>
      <vt:lpstr>Doku</vt:lpstr>
      <vt:lpstr>KALP HASTALIKLARINDA SEMPTOMATİK TEDAVİ UYGULAMALARI</vt:lpstr>
      <vt:lpstr>Konjesyon ve ödemin azaltılması</vt:lpstr>
      <vt:lpstr>PowerPoint Sunusu</vt:lpstr>
      <vt:lpstr>Arterial- venöz vasodilatörler</vt:lpstr>
      <vt:lpstr>PowerPoint Sunusu</vt:lpstr>
      <vt:lpstr>PowerPoint Sunusu</vt:lpstr>
      <vt:lpstr> antiaritmik ilaçlar </vt:lpstr>
      <vt:lpstr>Antiaritmik ilaçlar 4 grup altında toplanabilir</vt:lpstr>
      <vt:lpstr>En fazla kullanılan bazı ilaçların dozları ve etki süreleri</vt:lpstr>
      <vt:lpstr>Tedavi protokolü</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KALP HASTALIKLARINDA SEMPTOMATİK TEDAVİ UYGULAMALARI</dc:title>
  <dc:creator>Esra</dc:creator>
  <cp:lastModifiedBy>Esra</cp:lastModifiedBy>
  <cp:revision>1</cp:revision>
  <dcterms:created xsi:type="dcterms:W3CDTF">2020-05-12T07:46:56Z</dcterms:created>
  <dcterms:modified xsi:type="dcterms:W3CDTF">2020-05-12T07:47:02Z</dcterms:modified>
</cp:coreProperties>
</file>