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165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791D2D3-CDBF-4F2F-8E01-91CF3368106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270739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91D2D3-CDBF-4F2F-8E01-91CF3368106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205017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91D2D3-CDBF-4F2F-8E01-91CF3368106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17664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914400" y="1676400"/>
            <a:ext cx="10363200" cy="1828800"/>
          </a:xfrm>
        </p:spPr>
        <p:txBody>
          <a:bodyPr/>
          <a:lstStyle>
            <a:lvl1pPr>
              <a:defRPr/>
            </a:lvl1pPr>
          </a:lstStyle>
          <a:p>
            <a:pPr lvl="0"/>
            <a:r>
              <a:rPr lang="tr-TR" noProof="0" smtClean="0"/>
              <a:t>Asıl başlık stili için tıklatın</a:t>
            </a:r>
          </a:p>
        </p:txBody>
      </p:sp>
      <p:sp>
        <p:nvSpPr>
          <p:cNvPr id="8195" name="Rectangle 3"/>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tr-TR" noProof="0" smtClean="0"/>
              <a:t>Asıl alt başlık stilini düzenlemek için tıklatın</a:t>
            </a:r>
          </a:p>
        </p:txBody>
      </p:sp>
      <p:sp>
        <p:nvSpPr>
          <p:cNvPr id="4" name="Rectangle 4"/>
          <p:cNvSpPr>
            <a:spLocks noGrp="1" noChangeArrowheads="1"/>
          </p:cNvSpPr>
          <p:nvPr>
            <p:ph type="dt" sz="quarter" idx="10"/>
          </p:nvPr>
        </p:nvSpPr>
        <p:spPr/>
        <p:txBody>
          <a:bodyPr/>
          <a:lstStyle>
            <a:lvl1pPr>
              <a:defRPr/>
            </a:lvl1pPr>
          </a:lstStyle>
          <a:p>
            <a:pPr>
              <a:defRPr/>
            </a:pPr>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481261D9-0117-4DE0-97DA-442857D5A2F5}" type="slidenum">
              <a:rPr lang="tr-TR"/>
              <a:pPr>
                <a:defRPr/>
              </a:pPr>
              <a:t>‹#›</a:t>
            </a:fld>
            <a:endParaRPr lang="tr-TR"/>
          </a:p>
        </p:txBody>
      </p:sp>
    </p:spTree>
    <p:extLst>
      <p:ext uri="{BB962C8B-B14F-4D97-AF65-F5344CB8AC3E}">
        <p14:creationId xmlns:p14="http://schemas.microsoft.com/office/powerpoint/2010/main" val="1470830765"/>
      </p:ext>
    </p:extLst>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C43E74D-74E7-48E4-9CDF-2F5792865A80}" type="slidenum">
              <a:rPr lang="tr-TR"/>
              <a:pPr>
                <a:defRPr/>
              </a:pPr>
              <a:t>‹#›</a:t>
            </a:fld>
            <a:endParaRPr lang="tr-TR"/>
          </a:p>
        </p:txBody>
      </p:sp>
    </p:spTree>
    <p:extLst>
      <p:ext uri="{BB962C8B-B14F-4D97-AF65-F5344CB8AC3E}">
        <p14:creationId xmlns:p14="http://schemas.microsoft.com/office/powerpoint/2010/main" val="2603509976"/>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171B111-360C-45B7-8F5E-4AA7286A5F32}" type="slidenum">
              <a:rPr lang="tr-TR"/>
              <a:pPr>
                <a:defRPr/>
              </a:pPr>
              <a:t>‹#›</a:t>
            </a:fld>
            <a:endParaRPr lang="tr-TR"/>
          </a:p>
        </p:txBody>
      </p:sp>
    </p:spTree>
    <p:extLst>
      <p:ext uri="{BB962C8B-B14F-4D97-AF65-F5344CB8AC3E}">
        <p14:creationId xmlns:p14="http://schemas.microsoft.com/office/powerpoint/2010/main" val="415012856"/>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981200"/>
            <a:ext cx="538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38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5343221-3AD9-46ED-B5C0-6F9E7DB87B08}" type="slidenum">
              <a:rPr lang="tr-TR"/>
              <a:pPr>
                <a:defRPr/>
              </a:pPr>
              <a:t>‹#›</a:t>
            </a:fld>
            <a:endParaRPr lang="tr-TR"/>
          </a:p>
        </p:txBody>
      </p:sp>
    </p:spTree>
    <p:extLst>
      <p:ext uri="{BB962C8B-B14F-4D97-AF65-F5344CB8AC3E}">
        <p14:creationId xmlns:p14="http://schemas.microsoft.com/office/powerpoint/2010/main" val="1729854"/>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BD12DE1D-6BE7-47C2-950F-07A3867A4955}" type="slidenum">
              <a:rPr lang="tr-TR"/>
              <a:pPr>
                <a:defRPr/>
              </a:pPr>
              <a:t>‹#›</a:t>
            </a:fld>
            <a:endParaRPr lang="tr-TR"/>
          </a:p>
        </p:txBody>
      </p:sp>
    </p:spTree>
    <p:extLst>
      <p:ext uri="{BB962C8B-B14F-4D97-AF65-F5344CB8AC3E}">
        <p14:creationId xmlns:p14="http://schemas.microsoft.com/office/powerpoint/2010/main" val="1100824125"/>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EF8F3B68-BB14-4590-AF5E-9E6F78B279A0}" type="slidenum">
              <a:rPr lang="tr-TR"/>
              <a:pPr>
                <a:defRPr/>
              </a:pPr>
              <a:t>‹#›</a:t>
            </a:fld>
            <a:endParaRPr lang="tr-TR"/>
          </a:p>
        </p:txBody>
      </p:sp>
    </p:spTree>
    <p:extLst>
      <p:ext uri="{BB962C8B-B14F-4D97-AF65-F5344CB8AC3E}">
        <p14:creationId xmlns:p14="http://schemas.microsoft.com/office/powerpoint/2010/main" val="3006822545"/>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4A4DE800-C9D3-43C2-AC2C-A05E9FC30037}" type="slidenum">
              <a:rPr lang="tr-TR"/>
              <a:pPr>
                <a:defRPr/>
              </a:pPr>
              <a:t>‹#›</a:t>
            </a:fld>
            <a:endParaRPr lang="tr-TR"/>
          </a:p>
        </p:txBody>
      </p:sp>
    </p:spTree>
    <p:extLst>
      <p:ext uri="{BB962C8B-B14F-4D97-AF65-F5344CB8AC3E}">
        <p14:creationId xmlns:p14="http://schemas.microsoft.com/office/powerpoint/2010/main" val="2123799782"/>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71CBBC6F-A9D9-4707-8FB6-0C179F838A0B}" type="slidenum">
              <a:rPr lang="tr-TR"/>
              <a:pPr>
                <a:defRPr/>
              </a:pPr>
              <a:t>‹#›</a:t>
            </a:fld>
            <a:endParaRPr lang="tr-TR"/>
          </a:p>
        </p:txBody>
      </p:sp>
    </p:spTree>
    <p:extLst>
      <p:ext uri="{BB962C8B-B14F-4D97-AF65-F5344CB8AC3E}">
        <p14:creationId xmlns:p14="http://schemas.microsoft.com/office/powerpoint/2010/main" val="408976379"/>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91D2D3-CDBF-4F2F-8E01-91CF3368106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2305614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5639C1F-9D4F-475B-8F04-7D596BC9CC83}" type="slidenum">
              <a:rPr lang="tr-TR"/>
              <a:pPr>
                <a:defRPr/>
              </a:pPr>
              <a:t>‹#›</a:t>
            </a:fld>
            <a:endParaRPr lang="tr-TR"/>
          </a:p>
        </p:txBody>
      </p:sp>
    </p:spTree>
    <p:extLst>
      <p:ext uri="{BB962C8B-B14F-4D97-AF65-F5344CB8AC3E}">
        <p14:creationId xmlns:p14="http://schemas.microsoft.com/office/powerpoint/2010/main" val="3299230734"/>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FD7763E-48DF-424D-AB1A-D144316F0BB3}" type="slidenum">
              <a:rPr lang="tr-TR"/>
              <a:pPr>
                <a:defRPr/>
              </a:pPr>
              <a:t>‹#›</a:t>
            </a:fld>
            <a:endParaRPr lang="tr-TR"/>
          </a:p>
        </p:txBody>
      </p:sp>
    </p:spTree>
    <p:extLst>
      <p:ext uri="{BB962C8B-B14F-4D97-AF65-F5344CB8AC3E}">
        <p14:creationId xmlns:p14="http://schemas.microsoft.com/office/powerpoint/2010/main" val="2501036197"/>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381000"/>
            <a:ext cx="2743200" cy="5715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381000"/>
            <a:ext cx="80264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8CE0A93-40CB-4F05-8ADD-FE7D8F976096}" type="slidenum">
              <a:rPr lang="tr-TR"/>
              <a:pPr>
                <a:defRPr/>
              </a:pPr>
              <a:t>‹#›</a:t>
            </a:fld>
            <a:endParaRPr lang="tr-TR"/>
          </a:p>
        </p:txBody>
      </p:sp>
    </p:spTree>
    <p:extLst>
      <p:ext uri="{BB962C8B-B14F-4D97-AF65-F5344CB8AC3E}">
        <p14:creationId xmlns:p14="http://schemas.microsoft.com/office/powerpoint/2010/main" val="3720866137"/>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791D2D3-CDBF-4F2F-8E01-91CF3368106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129548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91D2D3-CDBF-4F2F-8E01-91CF33681060}"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17498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91D2D3-CDBF-4F2F-8E01-91CF33681060}"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390744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91D2D3-CDBF-4F2F-8E01-91CF33681060}"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421223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91D2D3-CDBF-4F2F-8E01-91CF33681060}"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226541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791D2D3-CDBF-4F2F-8E01-91CF33681060}"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5526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791D2D3-CDBF-4F2F-8E01-91CF33681060}"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B0473F-1B9A-432C-A32B-56BB21051A7F}" type="slidenum">
              <a:rPr lang="tr-TR" smtClean="0"/>
              <a:t>‹#›</a:t>
            </a:fld>
            <a:endParaRPr lang="tr-TR"/>
          </a:p>
        </p:txBody>
      </p:sp>
    </p:spTree>
    <p:extLst>
      <p:ext uri="{BB962C8B-B14F-4D97-AF65-F5344CB8AC3E}">
        <p14:creationId xmlns:p14="http://schemas.microsoft.com/office/powerpoint/2010/main" val="380340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1D2D3-CDBF-4F2F-8E01-91CF33681060}"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0473F-1B9A-432C-A32B-56BB21051A7F}" type="slidenum">
              <a:rPr lang="tr-TR" smtClean="0"/>
              <a:t>‹#›</a:t>
            </a:fld>
            <a:endParaRPr lang="tr-TR"/>
          </a:p>
        </p:txBody>
      </p:sp>
    </p:spTree>
    <p:extLst>
      <p:ext uri="{BB962C8B-B14F-4D97-AF65-F5344CB8AC3E}">
        <p14:creationId xmlns:p14="http://schemas.microsoft.com/office/powerpoint/2010/main" val="424274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3810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7171" name="Rectangle 3"/>
          <p:cNvSpPr>
            <a:spLocks noGrp="1" noChangeArrowheads="1"/>
          </p:cNvSpPr>
          <p:nvPr>
            <p:ph type="body" idx="1"/>
          </p:nvPr>
        </p:nvSpPr>
        <p:spPr bwMode="auto">
          <a:xfrm>
            <a:off x="609600" y="1981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717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pPr>
              <a:defRPr/>
            </a:pPr>
            <a:endParaRPr lang="tr-TR"/>
          </a:p>
        </p:txBody>
      </p:sp>
      <p:sp>
        <p:nvSpPr>
          <p:cNvPr id="7173"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pPr>
              <a:defRPr/>
            </a:pPr>
            <a:endParaRPr lang="tr-TR"/>
          </a:p>
        </p:txBody>
      </p:sp>
      <p:sp>
        <p:nvSpPr>
          <p:cNvPr id="7174"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39F1DA08-4F9A-4CD1-B2F8-61B91954D32D}" type="slidenum">
              <a:rPr lang="tr-TR"/>
              <a:pPr>
                <a:defRPr/>
              </a:pPr>
              <a:t>‹#›</a:t>
            </a:fld>
            <a:endParaRPr lang="tr-TR"/>
          </a:p>
        </p:txBody>
      </p:sp>
    </p:spTree>
    <p:extLst>
      <p:ext uri="{BB962C8B-B14F-4D97-AF65-F5344CB8AC3E}">
        <p14:creationId xmlns:p14="http://schemas.microsoft.com/office/powerpoint/2010/main" val="63671990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898" decel="100000" fill="hold"/>
                                        <p:tgtEl>
                                          <p:spTgt spid="717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17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fade">
                                      <p:cBhvr>
                                        <p:cTn id="15" dur="1000"/>
                                        <p:tgtEl>
                                          <p:spTgt spid="7171">
                                            <p:txEl>
                                              <p:pRg st="0" end="0"/>
                                            </p:txEl>
                                          </p:spTgt>
                                        </p:tgtEl>
                                      </p:cBhvr>
                                    </p:animEffect>
                                    <p:anim calcmode="lin" valueType="num">
                                      <p:cBhvr>
                                        <p:cTn id="16"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1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171">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fade">
                                      <p:cBhvr>
                                        <p:cTn id="21" dur="1000"/>
                                        <p:tgtEl>
                                          <p:spTgt spid="7171">
                                            <p:txEl>
                                              <p:pRg st="1" end="1"/>
                                            </p:txEl>
                                          </p:spTgt>
                                        </p:tgtEl>
                                      </p:cBhvr>
                                    </p:animEffect>
                                    <p:anim calcmode="lin" valueType="num">
                                      <p:cBhvr>
                                        <p:cTn id="22"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7171">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7171">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7171">
                                            <p:txEl>
                                              <p:pRg st="2" end="2"/>
                                            </p:txEl>
                                          </p:spTgt>
                                        </p:tgtEl>
                                        <p:attrNameLst>
                                          <p:attrName>style.visibility</p:attrName>
                                        </p:attrNameLst>
                                      </p:cBhvr>
                                      <p:to>
                                        <p:strVal val="visible"/>
                                      </p:to>
                                    </p:set>
                                    <p:animEffect transition="in" filter="fade">
                                      <p:cBhvr>
                                        <p:cTn id="27" dur="1000"/>
                                        <p:tgtEl>
                                          <p:spTgt spid="7171">
                                            <p:txEl>
                                              <p:pRg st="2" end="2"/>
                                            </p:txEl>
                                          </p:spTgt>
                                        </p:tgtEl>
                                      </p:cBhvr>
                                    </p:animEffect>
                                    <p:anim calcmode="lin" valueType="num">
                                      <p:cBhvr>
                                        <p:cTn id="28"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7171">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7171">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7171">
                                            <p:txEl>
                                              <p:pRg st="3" end="3"/>
                                            </p:txEl>
                                          </p:spTgt>
                                        </p:tgtEl>
                                        <p:attrNameLst>
                                          <p:attrName>style.visibility</p:attrName>
                                        </p:attrNameLst>
                                      </p:cBhvr>
                                      <p:to>
                                        <p:strVal val="visible"/>
                                      </p:to>
                                    </p:set>
                                    <p:animEffect transition="in" filter="fade">
                                      <p:cBhvr>
                                        <p:cTn id="33" dur="1000"/>
                                        <p:tgtEl>
                                          <p:spTgt spid="7171">
                                            <p:txEl>
                                              <p:pRg st="3" end="3"/>
                                            </p:txEl>
                                          </p:spTgt>
                                        </p:tgtEl>
                                      </p:cBhvr>
                                    </p:animEffect>
                                    <p:anim calcmode="lin" valueType="num">
                                      <p:cBhvr>
                                        <p:cTn id="34"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7171">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7171">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7171">
                                            <p:txEl>
                                              <p:pRg st="4" end="4"/>
                                            </p:txEl>
                                          </p:spTgt>
                                        </p:tgtEl>
                                        <p:attrNameLst>
                                          <p:attrName>style.visibility</p:attrName>
                                        </p:attrNameLst>
                                      </p:cBhvr>
                                      <p:to>
                                        <p:strVal val="visible"/>
                                      </p:to>
                                    </p:set>
                                    <p:animEffect transition="in" filter="fade">
                                      <p:cBhvr>
                                        <p:cTn id="39" dur="1000"/>
                                        <p:tgtEl>
                                          <p:spTgt spid="7171">
                                            <p:txEl>
                                              <p:pRg st="4" end="4"/>
                                            </p:txEl>
                                          </p:spTgt>
                                        </p:tgtEl>
                                      </p:cBhvr>
                                    </p:animEffect>
                                    <p:anim calcmode="lin" valueType="num">
                                      <p:cBhvr>
                                        <p:cTn id="40"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171">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17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tmplLst>
          <p:tmpl lvl="1">
            <p:tnLst>
              <p:par>
                <p:cTn presetID="37"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anim calcmode="lin" valueType="num">
                      <p:cBhvr>
                        <p:cTn dur="1000" fill="hold"/>
                        <p:tgtEl>
                          <p:spTgt spid="7171"/>
                        </p:tgtEl>
                        <p:attrNameLst>
                          <p:attrName>ppt_x</p:attrName>
                        </p:attrNameLst>
                      </p:cBhvr>
                      <p:tavLst>
                        <p:tav tm="0">
                          <p:val>
                            <p:strVal val="#ppt_x"/>
                          </p:val>
                        </p:tav>
                        <p:tav tm="100000">
                          <p:val>
                            <p:strVal val="#ppt_x"/>
                          </p:val>
                        </p:tav>
                      </p:tavLst>
                    </p:anim>
                    <p:anim calcmode="lin" valueType="num">
                      <p:cBhvr>
                        <p:cTn dur="898" decel="100000" fill="hold"/>
                        <p:tgtEl>
                          <p:spTgt spid="7171"/>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7171"/>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anim calcmode="lin" valueType="num">
                      <p:cBhvr>
                        <p:cTn dur="1000" fill="hold"/>
                        <p:tgtEl>
                          <p:spTgt spid="7171"/>
                        </p:tgtEl>
                        <p:attrNameLst>
                          <p:attrName>ppt_x</p:attrName>
                        </p:attrNameLst>
                      </p:cBhvr>
                      <p:tavLst>
                        <p:tav tm="0">
                          <p:val>
                            <p:strVal val="#ppt_x"/>
                          </p:val>
                        </p:tav>
                        <p:tav tm="100000">
                          <p:val>
                            <p:strVal val="#ppt_x"/>
                          </p:val>
                        </p:tav>
                      </p:tavLst>
                    </p:anim>
                    <p:anim calcmode="lin" valueType="num">
                      <p:cBhvr>
                        <p:cTn dur="898" decel="100000" fill="hold"/>
                        <p:tgtEl>
                          <p:spTgt spid="7171"/>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7171"/>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anim calcmode="lin" valueType="num">
                      <p:cBhvr>
                        <p:cTn dur="1000" fill="hold"/>
                        <p:tgtEl>
                          <p:spTgt spid="7171"/>
                        </p:tgtEl>
                        <p:attrNameLst>
                          <p:attrName>ppt_x</p:attrName>
                        </p:attrNameLst>
                      </p:cBhvr>
                      <p:tavLst>
                        <p:tav tm="0">
                          <p:val>
                            <p:strVal val="#ppt_x"/>
                          </p:val>
                        </p:tav>
                        <p:tav tm="100000">
                          <p:val>
                            <p:strVal val="#ppt_x"/>
                          </p:val>
                        </p:tav>
                      </p:tavLst>
                    </p:anim>
                    <p:anim calcmode="lin" valueType="num">
                      <p:cBhvr>
                        <p:cTn dur="898" decel="100000" fill="hold"/>
                        <p:tgtEl>
                          <p:spTgt spid="7171"/>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7171"/>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anim calcmode="lin" valueType="num">
                      <p:cBhvr>
                        <p:cTn dur="1000" fill="hold"/>
                        <p:tgtEl>
                          <p:spTgt spid="7171"/>
                        </p:tgtEl>
                        <p:attrNameLst>
                          <p:attrName>ppt_x</p:attrName>
                        </p:attrNameLst>
                      </p:cBhvr>
                      <p:tavLst>
                        <p:tav tm="0">
                          <p:val>
                            <p:strVal val="#ppt_x"/>
                          </p:val>
                        </p:tav>
                        <p:tav tm="100000">
                          <p:val>
                            <p:strVal val="#ppt_x"/>
                          </p:val>
                        </p:tav>
                      </p:tavLst>
                    </p:anim>
                    <p:anim calcmode="lin" valueType="num">
                      <p:cBhvr>
                        <p:cTn dur="898" decel="100000" fill="hold"/>
                        <p:tgtEl>
                          <p:spTgt spid="7171"/>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7171"/>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anim calcmode="lin" valueType="num">
                      <p:cBhvr>
                        <p:cTn dur="1000" fill="hold"/>
                        <p:tgtEl>
                          <p:spTgt spid="7171"/>
                        </p:tgtEl>
                        <p:attrNameLst>
                          <p:attrName>ppt_x</p:attrName>
                        </p:attrNameLst>
                      </p:cBhvr>
                      <p:tavLst>
                        <p:tav tm="0">
                          <p:val>
                            <p:strVal val="#ppt_x"/>
                          </p:val>
                        </p:tav>
                        <p:tav tm="100000">
                          <p:val>
                            <p:strVal val="#ppt_x"/>
                          </p:val>
                        </p:tav>
                      </p:tavLst>
                    </p:anim>
                    <p:anim calcmode="lin" valueType="num">
                      <p:cBhvr>
                        <p:cTn dur="898" decel="100000" fill="hold"/>
                        <p:tgtEl>
                          <p:spTgt spid="7171"/>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7171"/>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ctrTitle"/>
          </p:nvPr>
        </p:nvSpPr>
        <p:spPr/>
        <p:txBody>
          <a:bodyPr/>
          <a:lstStyle/>
          <a:p>
            <a:pPr eaLnBrk="1" hangingPunct="1">
              <a:defRPr/>
            </a:pPr>
            <a:r>
              <a:rPr lang="tr-TR" sz="4000"/>
              <a:t>KALP HASTALIKLARINDA SEMPTOMATİK TEDAVİ UYGULAMALARI</a:t>
            </a:r>
          </a:p>
        </p:txBody>
      </p:sp>
      <p:sp>
        <p:nvSpPr>
          <p:cNvPr id="63493" name="Rectangle 5"/>
          <p:cNvSpPr>
            <a:spLocks noGrp="1" noChangeArrowheads="1"/>
          </p:cNvSpPr>
          <p:nvPr>
            <p:ph type="subTitle" idx="1"/>
          </p:nvPr>
        </p:nvSpPr>
        <p:spPr/>
        <p:txBody>
          <a:bodyPr/>
          <a:lstStyle/>
          <a:p>
            <a:pPr eaLnBrk="1" hangingPunct="1">
              <a:defRPr/>
            </a:pPr>
            <a:endParaRPr lang="tr-TR" smtClean="0"/>
          </a:p>
        </p:txBody>
      </p:sp>
    </p:spTree>
    <p:extLst>
      <p:ext uri="{BB962C8B-B14F-4D97-AF65-F5344CB8AC3E}">
        <p14:creationId xmlns:p14="http://schemas.microsoft.com/office/powerpoint/2010/main" val="2631070275"/>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tr-TR" smtClean="0"/>
              <a:t>Tedavi protokolü</a:t>
            </a:r>
          </a:p>
        </p:txBody>
      </p:sp>
      <p:sp>
        <p:nvSpPr>
          <p:cNvPr id="81923" name="Rectangle 3"/>
          <p:cNvSpPr>
            <a:spLocks noGrp="1" noChangeArrowheads="1"/>
          </p:cNvSpPr>
          <p:nvPr>
            <p:ph type="body" idx="1"/>
          </p:nvPr>
        </p:nvSpPr>
        <p:spPr/>
        <p:txBody>
          <a:bodyPr/>
          <a:lstStyle/>
          <a:p>
            <a:pPr eaLnBrk="1" hangingPunct="1">
              <a:lnSpc>
                <a:spcPct val="90000"/>
              </a:lnSpc>
              <a:defRPr/>
            </a:pPr>
            <a:r>
              <a:rPr lang="tr-TR" sz="2800"/>
              <a:t>1. derece kalp yetmezlikleri—bu aşamada tedavi gerekmez</a:t>
            </a:r>
            <a:endParaRPr lang="tr-TR" altLang="zh-CN" sz="2800"/>
          </a:p>
          <a:p>
            <a:pPr eaLnBrk="1" hangingPunct="1">
              <a:lnSpc>
                <a:spcPct val="90000"/>
              </a:lnSpc>
              <a:defRPr/>
            </a:pPr>
            <a:r>
              <a:rPr lang="tr-TR" altLang="zh-CN" sz="2800"/>
              <a:t>2. derece kalp yetmezlikleri—sadece şiddetli ekzersizde semptom gelişir, diğer zamanlarda semptom yoktur. </a:t>
            </a:r>
          </a:p>
          <a:p>
            <a:pPr eaLnBrk="1" hangingPunct="1">
              <a:lnSpc>
                <a:spcPct val="90000"/>
              </a:lnSpc>
              <a:buFont typeface="Wingdings" panose="05000000000000000000" pitchFamily="2" charset="2"/>
              <a:buNone/>
              <a:defRPr/>
            </a:pPr>
            <a:r>
              <a:rPr lang="tr-TR" altLang="zh-CN" sz="2800"/>
              <a:t>Tedavide şiddetli hareketlerden kaçınılır. Bu mümkün değilse veya hafif ekzersizde de semptomlar oluyorsa düşük doz furosemide  veya ACE inhibitörleri veya her ikisi birlikte verilebilir </a:t>
            </a:r>
            <a:endParaRPr lang="tr-TR" sz="2800"/>
          </a:p>
        </p:txBody>
      </p:sp>
    </p:spTree>
    <p:extLst>
      <p:ext uri="{BB962C8B-B14F-4D97-AF65-F5344CB8AC3E}">
        <p14:creationId xmlns:p14="http://schemas.microsoft.com/office/powerpoint/2010/main" val="2648332579"/>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endParaRPr lang="tr-TR" smtClean="0"/>
          </a:p>
        </p:txBody>
      </p:sp>
      <p:sp>
        <p:nvSpPr>
          <p:cNvPr id="82947" name="Rectangle 3"/>
          <p:cNvSpPr>
            <a:spLocks noGrp="1" noChangeArrowheads="1"/>
          </p:cNvSpPr>
          <p:nvPr>
            <p:ph type="body" idx="1"/>
          </p:nvPr>
        </p:nvSpPr>
        <p:spPr/>
        <p:txBody>
          <a:bodyPr/>
          <a:lstStyle/>
          <a:p>
            <a:pPr eaLnBrk="1" hangingPunct="1">
              <a:defRPr/>
            </a:pPr>
            <a:r>
              <a:rPr lang="tr-TR" smtClean="0"/>
              <a:t>3. derece kalp yetmezliği— kalp yetmezliği belirtileri  hafif ekzersiz sonrası veya geceleri  oluşuyordur.</a:t>
            </a:r>
          </a:p>
          <a:p>
            <a:pPr eaLnBrk="1" hangingPunct="1">
              <a:buFont typeface="Wingdings" panose="05000000000000000000" pitchFamily="2" charset="2"/>
              <a:buNone/>
              <a:defRPr/>
            </a:pPr>
            <a:r>
              <a:rPr lang="tr-TR" smtClean="0"/>
              <a:t> Furosemide ve ACE inhibitörleri kullanımı endikedir. Miyokardial disfonksiyon varsa digoksin kullanılabilir. Tuz kısıtlamasına gitmek gerekir. </a:t>
            </a:r>
          </a:p>
        </p:txBody>
      </p:sp>
    </p:spTree>
    <p:extLst>
      <p:ext uri="{BB962C8B-B14F-4D97-AF65-F5344CB8AC3E}">
        <p14:creationId xmlns:p14="http://schemas.microsoft.com/office/powerpoint/2010/main" val="1466029090"/>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381001"/>
            <a:ext cx="8229600" cy="887413"/>
          </a:xfrm>
        </p:spPr>
        <p:txBody>
          <a:bodyPr/>
          <a:lstStyle/>
          <a:p>
            <a:pPr eaLnBrk="1" hangingPunct="1">
              <a:defRPr/>
            </a:pPr>
            <a:endParaRPr lang="tr-TR" smtClean="0"/>
          </a:p>
        </p:txBody>
      </p:sp>
      <p:sp>
        <p:nvSpPr>
          <p:cNvPr id="83971" name="Rectangle 3"/>
          <p:cNvSpPr>
            <a:spLocks noGrp="1" noChangeArrowheads="1"/>
          </p:cNvSpPr>
          <p:nvPr>
            <p:ph type="body" idx="1"/>
          </p:nvPr>
        </p:nvSpPr>
        <p:spPr>
          <a:xfrm>
            <a:off x="1981200" y="1412875"/>
            <a:ext cx="8229600" cy="5111750"/>
          </a:xfrm>
        </p:spPr>
        <p:txBody>
          <a:bodyPr/>
          <a:lstStyle/>
          <a:p>
            <a:pPr eaLnBrk="1" hangingPunct="1">
              <a:lnSpc>
                <a:spcPct val="90000"/>
              </a:lnSpc>
              <a:defRPr/>
            </a:pPr>
            <a:r>
              <a:rPr lang="tr-TR" smtClean="0"/>
              <a:t>4. derece kalp yetmezliği-- dinlenti halinde dahi öksürük, dispne, zayıflık gibi semptomlar gözlenir.Pulmoner konjesyon ve ödem radyografik olarak ta belirgindir.</a:t>
            </a:r>
          </a:p>
          <a:p>
            <a:pPr eaLnBrk="1" hangingPunct="1">
              <a:lnSpc>
                <a:spcPct val="90000"/>
              </a:lnSpc>
              <a:defRPr/>
            </a:pPr>
            <a:r>
              <a:rPr lang="tr-TR" smtClean="0"/>
              <a:t> Sağaltımda Orta düzeyden yüksek düzeye değişen furosemide kullanımı pulmoner ödem geçene kadar kullanılmalıdır. Düşük dozda daha uzun süre kullanımda uygulanabilir. ACE inhibitörleri kullanılır. Digoksin kullanılabilir. Tuz kısıtlaması uygulanmalıdır. </a:t>
            </a:r>
          </a:p>
        </p:txBody>
      </p:sp>
    </p:spTree>
    <p:extLst>
      <p:ext uri="{BB962C8B-B14F-4D97-AF65-F5344CB8AC3E}">
        <p14:creationId xmlns:p14="http://schemas.microsoft.com/office/powerpoint/2010/main" val="4016427138"/>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tr-TR" smtClean="0"/>
              <a:t>Konjesyon ve ödemin azaltılması</a:t>
            </a:r>
          </a:p>
        </p:txBody>
      </p:sp>
      <p:sp>
        <p:nvSpPr>
          <p:cNvPr id="64515" name="Rectangle 3"/>
          <p:cNvSpPr>
            <a:spLocks noGrp="1" noChangeArrowheads="1"/>
          </p:cNvSpPr>
          <p:nvPr>
            <p:ph type="body" idx="1"/>
          </p:nvPr>
        </p:nvSpPr>
        <p:spPr>
          <a:xfrm>
            <a:off x="1981200" y="1557338"/>
            <a:ext cx="8229600" cy="5300662"/>
          </a:xfrm>
        </p:spPr>
        <p:txBody>
          <a:bodyPr/>
          <a:lstStyle/>
          <a:p>
            <a:pPr marL="609600" indent="-609600" eaLnBrk="1" hangingPunct="1">
              <a:lnSpc>
                <a:spcPct val="90000"/>
              </a:lnSpc>
              <a:defRPr/>
            </a:pPr>
            <a:r>
              <a:rPr lang="tr-TR" smtClean="0"/>
              <a:t>Tuzu azaltılmış diyet vücutta sodyum ve tuz tutulumunu azaltarak ödem ve konjesyonu azaltır. Bazen hayvanlar tadı iyi olmadığından bu diyetleri yemeyebilir.</a:t>
            </a:r>
          </a:p>
          <a:p>
            <a:pPr marL="609600" indent="-609600" eaLnBrk="1" hangingPunct="1">
              <a:lnSpc>
                <a:spcPct val="90000"/>
              </a:lnSpc>
              <a:defRPr/>
            </a:pPr>
            <a:r>
              <a:rPr lang="tr-TR" smtClean="0"/>
              <a:t>Diüretik tedavisi: çoğu zaman ödem ve konjesyonu düzeltmede en etkili yoludur. Furosemide (Lasix) en fazla kullanılan ilaçtır. İlacın dozu ve kullanım yolu semptomların şiddetine göre hekim tarafından belirlenir. Thiazide diüretikleri de daha az oranda kullanılmaktadır.</a:t>
            </a:r>
          </a:p>
        </p:txBody>
      </p:sp>
    </p:spTree>
    <p:extLst>
      <p:ext uri="{BB962C8B-B14F-4D97-AF65-F5344CB8AC3E}">
        <p14:creationId xmlns:p14="http://schemas.microsoft.com/office/powerpoint/2010/main" val="3742111557"/>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981200" y="381001"/>
            <a:ext cx="8229600" cy="168275"/>
          </a:xfrm>
        </p:spPr>
        <p:txBody>
          <a:bodyPr/>
          <a:lstStyle/>
          <a:p>
            <a:pPr eaLnBrk="1" hangingPunct="1">
              <a:defRPr/>
            </a:pPr>
            <a:endParaRPr lang="tr-TR" sz="4000"/>
          </a:p>
        </p:txBody>
      </p:sp>
      <p:sp>
        <p:nvSpPr>
          <p:cNvPr id="70659" name="Rectangle 3"/>
          <p:cNvSpPr>
            <a:spLocks noGrp="1" noChangeArrowheads="1"/>
          </p:cNvSpPr>
          <p:nvPr>
            <p:ph type="body" idx="1"/>
          </p:nvPr>
        </p:nvSpPr>
        <p:spPr>
          <a:xfrm>
            <a:off x="1981200" y="981076"/>
            <a:ext cx="8229600" cy="5114925"/>
          </a:xfrm>
        </p:spPr>
        <p:txBody>
          <a:bodyPr/>
          <a:lstStyle/>
          <a:p>
            <a:pPr eaLnBrk="1" hangingPunct="1">
              <a:lnSpc>
                <a:spcPct val="90000"/>
              </a:lnSpc>
              <a:defRPr/>
            </a:pPr>
            <a:r>
              <a:rPr lang="tr-TR" smtClean="0"/>
              <a:t>Diüretik tedavisinin yan etkisi olarak dehidrasyon ve hipokalemi gelişebilir. Diüretik tedavisinin en yaygın komplikasyonu hipokalemi olmasına rağmen normal olarak gıdasını alan hayvanlarda problem yaşanmaz.</a:t>
            </a:r>
          </a:p>
          <a:p>
            <a:pPr eaLnBrk="1" hangingPunct="1">
              <a:lnSpc>
                <a:spcPct val="90000"/>
              </a:lnSpc>
              <a:defRPr/>
            </a:pPr>
            <a:r>
              <a:rPr lang="tr-TR" smtClean="0"/>
              <a:t>Kalbe giriş öncesinde venöz basıncı azaltıcı venodilatörler(nitrogliserin) venöz sistemin kapasitesini arttırarak kalbi rahatlatır. Venödilatörler genellikle şiddetli akciğer ödemini düzelten ilaçlarla birlikte kullanılır.</a:t>
            </a:r>
          </a:p>
        </p:txBody>
      </p:sp>
    </p:spTree>
    <p:extLst>
      <p:ext uri="{BB962C8B-B14F-4D97-AF65-F5344CB8AC3E}">
        <p14:creationId xmlns:p14="http://schemas.microsoft.com/office/powerpoint/2010/main" val="183636865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tr-TR" smtClean="0"/>
              <a:t>Arterial- venöz vasodilatörler</a:t>
            </a:r>
          </a:p>
        </p:txBody>
      </p:sp>
      <p:sp>
        <p:nvSpPr>
          <p:cNvPr id="71683" name="Rectangle 3"/>
          <p:cNvSpPr>
            <a:spLocks noGrp="1" noChangeArrowheads="1"/>
          </p:cNvSpPr>
          <p:nvPr>
            <p:ph type="body" idx="1"/>
          </p:nvPr>
        </p:nvSpPr>
        <p:spPr/>
        <p:txBody>
          <a:bodyPr/>
          <a:lstStyle/>
          <a:p>
            <a:pPr eaLnBrk="1" hangingPunct="1">
              <a:defRPr/>
            </a:pPr>
            <a:r>
              <a:rPr lang="tr-TR" smtClean="0"/>
              <a:t>kardiak yükü azaltır kan akımını düzenlerler.</a:t>
            </a:r>
            <a:r>
              <a:rPr lang="tr-TR" altLang="zh-CN" smtClean="0"/>
              <a:t> </a:t>
            </a:r>
          </a:p>
          <a:p>
            <a:pPr eaLnBrk="1" hangingPunct="1">
              <a:defRPr/>
            </a:pPr>
            <a:r>
              <a:rPr lang="tr-TR" altLang="zh-CN" smtClean="0"/>
              <a:t>Vasodilatörler hem ven hemde arterlerin dilatasyonunu sağlar.</a:t>
            </a:r>
            <a:endParaRPr lang="tr-TR" smtClean="0"/>
          </a:p>
        </p:txBody>
      </p:sp>
    </p:spTree>
    <p:extLst>
      <p:ext uri="{BB962C8B-B14F-4D97-AF65-F5344CB8AC3E}">
        <p14:creationId xmlns:p14="http://schemas.microsoft.com/office/powerpoint/2010/main" val="3157187685"/>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flipV="1">
            <a:off x="1992313" y="333375"/>
            <a:ext cx="8229600" cy="71438"/>
          </a:xfrm>
        </p:spPr>
        <p:txBody>
          <a:bodyPr/>
          <a:lstStyle/>
          <a:p>
            <a:pPr eaLnBrk="1" hangingPunct="1">
              <a:defRPr/>
            </a:pPr>
            <a:endParaRPr lang="tr-TR" sz="4000" dirty="0"/>
          </a:p>
        </p:txBody>
      </p:sp>
      <p:sp>
        <p:nvSpPr>
          <p:cNvPr id="72707" name="Rectangle 3"/>
          <p:cNvSpPr>
            <a:spLocks noGrp="1" noChangeArrowheads="1"/>
          </p:cNvSpPr>
          <p:nvPr>
            <p:ph type="body" idx="1"/>
          </p:nvPr>
        </p:nvSpPr>
        <p:spPr>
          <a:xfrm>
            <a:off x="1981200" y="692150"/>
            <a:ext cx="8229600" cy="5403850"/>
          </a:xfrm>
        </p:spPr>
        <p:txBody>
          <a:bodyPr/>
          <a:lstStyle/>
          <a:p>
            <a:pPr eaLnBrk="1" hangingPunct="1">
              <a:defRPr/>
            </a:pPr>
            <a:r>
              <a:rPr lang="tr-TR" sz="2800" dirty="0"/>
              <a:t>- ACE inhibitörleri ( </a:t>
            </a:r>
            <a:r>
              <a:rPr lang="tr-TR" sz="2800" dirty="0" err="1"/>
              <a:t>captopril</a:t>
            </a:r>
            <a:r>
              <a:rPr lang="tr-TR" sz="2800" dirty="0"/>
              <a:t>, </a:t>
            </a:r>
            <a:r>
              <a:rPr lang="tr-TR" sz="2800" dirty="0" err="1"/>
              <a:t>enalapril,perindopril</a:t>
            </a:r>
            <a:r>
              <a:rPr lang="tr-TR" sz="2800" dirty="0"/>
              <a:t> ) kedi ve köpeklerde en yaygın kullanılan </a:t>
            </a:r>
            <a:r>
              <a:rPr lang="tr-TR" sz="2800" dirty="0" err="1"/>
              <a:t>vasodilatör</a:t>
            </a:r>
            <a:r>
              <a:rPr lang="tr-TR" sz="2800" dirty="0"/>
              <a:t> ilaçlardır.</a:t>
            </a:r>
          </a:p>
          <a:p>
            <a:pPr eaLnBrk="1" hangingPunct="1">
              <a:defRPr/>
            </a:pPr>
            <a:r>
              <a:rPr lang="tr-TR" sz="2800" dirty="0"/>
              <a:t>		- Etki mekanizması, ACE inhibitörleri akciğer damarlarında </a:t>
            </a:r>
            <a:r>
              <a:rPr lang="tr-TR" sz="2800" dirty="0" err="1"/>
              <a:t>Angiotensin</a:t>
            </a:r>
            <a:r>
              <a:rPr lang="tr-TR" sz="2800" dirty="0"/>
              <a:t> 1 in </a:t>
            </a:r>
            <a:r>
              <a:rPr lang="tr-TR" sz="2800" dirty="0" err="1"/>
              <a:t>angiotensin</a:t>
            </a:r>
            <a:r>
              <a:rPr lang="tr-TR" sz="2800" dirty="0"/>
              <a:t> 2 ye dönüşmesini önlerler. Sonuçta </a:t>
            </a:r>
          </a:p>
          <a:p>
            <a:pPr eaLnBrk="1" hangingPunct="1">
              <a:defRPr/>
            </a:pPr>
            <a:r>
              <a:rPr lang="tr-TR" sz="2800" dirty="0"/>
              <a:t>- </a:t>
            </a:r>
            <a:r>
              <a:rPr lang="tr-TR" sz="2800" dirty="0" err="1"/>
              <a:t>Angiotensin</a:t>
            </a:r>
            <a:r>
              <a:rPr lang="tr-TR" sz="2800" dirty="0"/>
              <a:t> 2 miktarı azalır</a:t>
            </a:r>
          </a:p>
          <a:p>
            <a:pPr eaLnBrk="1" hangingPunct="1">
              <a:defRPr/>
            </a:pPr>
            <a:r>
              <a:rPr lang="tr-TR" sz="2800" dirty="0"/>
              <a:t>- </a:t>
            </a:r>
            <a:r>
              <a:rPr lang="tr-TR" sz="2800" dirty="0" err="1"/>
              <a:t>arterial</a:t>
            </a:r>
            <a:r>
              <a:rPr lang="tr-TR" sz="2800" dirty="0"/>
              <a:t> ve </a:t>
            </a:r>
            <a:r>
              <a:rPr lang="tr-TR" sz="2800" dirty="0" err="1"/>
              <a:t>venöz</a:t>
            </a:r>
            <a:r>
              <a:rPr lang="tr-TR" sz="2800" dirty="0"/>
              <a:t> genişleme sağlanır</a:t>
            </a:r>
          </a:p>
          <a:p>
            <a:pPr eaLnBrk="1" hangingPunct="1">
              <a:defRPr/>
            </a:pPr>
            <a:r>
              <a:rPr lang="tr-TR" sz="2800" dirty="0"/>
              <a:t>- böbreklerden su ve tuz </a:t>
            </a:r>
            <a:r>
              <a:rPr lang="tr-TR" sz="2800" dirty="0" err="1"/>
              <a:t>retensiyonu</a:t>
            </a:r>
            <a:r>
              <a:rPr lang="tr-TR" sz="2800" dirty="0"/>
              <a:t> azalır</a:t>
            </a:r>
          </a:p>
          <a:p>
            <a:pPr eaLnBrk="1" hangingPunct="1">
              <a:defRPr/>
            </a:pPr>
            <a:r>
              <a:rPr lang="tr-TR" sz="2800" dirty="0"/>
              <a:t>- özetle ACE inhibitörleri kalbin öncesi ve sonrasındaki direnci azaltır.</a:t>
            </a:r>
          </a:p>
        </p:txBody>
      </p:sp>
    </p:spTree>
    <p:extLst>
      <p:ext uri="{BB962C8B-B14F-4D97-AF65-F5344CB8AC3E}">
        <p14:creationId xmlns:p14="http://schemas.microsoft.com/office/powerpoint/2010/main" val="793656635"/>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endParaRPr lang="tr-TR" smtClean="0"/>
          </a:p>
        </p:txBody>
      </p:sp>
      <p:sp>
        <p:nvSpPr>
          <p:cNvPr id="73731" name="Rectangle 3"/>
          <p:cNvSpPr>
            <a:spLocks noGrp="1" noChangeArrowheads="1"/>
          </p:cNvSpPr>
          <p:nvPr>
            <p:ph type="body" idx="1"/>
          </p:nvPr>
        </p:nvSpPr>
        <p:spPr/>
        <p:txBody>
          <a:bodyPr/>
          <a:lstStyle/>
          <a:p>
            <a:pPr eaLnBrk="1" hangingPunct="1">
              <a:defRPr/>
            </a:pPr>
            <a:r>
              <a:rPr lang="tr-TR" smtClean="0"/>
              <a:t>Ace inhibitörleri acil kısa süreli müdahalelerden daha fazla uzun süreli kullanılarak kalp hastalarının rahat yaşamalarını sağlarlar.</a:t>
            </a:r>
          </a:p>
          <a:p>
            <a:pPr eaLnBrk="1" hangingPunct="1">
              <a:defRPr/>
            </a:pPr>
            <a:r>
              <a:rPr lang="tr-TR" smtClean="0"/>
              <a:t>- Yan etki olarak anoreksi, kusma, ishal hipotansiyon ve azotemi görülebilir.</a:t>
            </a:r>
          </a:p>
        </p:txBody>
      </p:sp>
    </p:spTree>
    <p:extLst>
      <p:ext uri="{BB962C8B-B14F-4D97-AF65-F5344CB8AC3E}">
        <p14:creationId xmlns:p14="http://schemas.microsoft.com/office/powerpoint/2010/main" val="1144893905"/>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tr-TR" sz="4000"/>
              <a:t> antiaritmik ilaçlar </a:t>
            </a:r>
          </a:p>
        </p:txBody>
      </p:sp>
      <p:sp>
        <p:nvSpPr>
          <p:cNvPr id="78851" name="Rectangle 3"/>
          <p:cNvSpPr>
            <a:spLocks noGrp="1" noChangeArrowheads="1"/>
          </p:cNvSpPr>
          <p:nvPr>
            <p:ph type="body" idx="1"/>
          </p:nvPr>
        </p:nvSpPr>
        <p:spPr>
          <a:xfrm>
            <a:off x="1919288" y="2781301"/>
            <a:ext cx="8229600" cy="2168525"/>
          </a:xfrm>
        </p:spPr>
        <p:txBody>
          <a:bodyPr/>
          <a:lstStyle/>
          <a:p>
            <a:pPr eaLnBrk="1" hangingPunct="1">
              <a:defRPr/>
            </a:pPr>
            <a:r>
              <a:rPr lang="tr-TR" smtClean="0"/>
              <a:t>Antiaritmik ilaçlar  genel olarak </a:t>
            </a:r>
          </a:p>
          <a:p>
            <a:pPr eaLnBrk="1" hangingPunct="1">
              <a:defRPr/>
            </a:pPr>
            <a:r>
              <a:rPr lang="tr-TR" smtClean="0"/>
              <a:t>Kalbin uyarılma yeteneğini, hızını, kalp kasının kasılma gücünü azaltan ilaçlardır.</a:t>
            </a:r>
          </a:p>
        </p:txBody>
      </p:sp>
    </p:spTree>
    <p:extLst>
      <p:ext uri="{BB962C8B-B14F-4D97-AF65-F5344CB8AC3E}">
        <p14:creationId xmlns:p14="http://schemas.microsoft.com/office/powerpoint/2010/main" val="2139059856"/>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981200" y="381001"/>
            <a:ext cx="8229600" cy="1247775"/>
          </a:xfrm>
        </p:spPr>
        <p:txBody>
          <a:bodyPr/>
          <a:lstStyle/>
          <a:p>
            <a:pPr eaLnBrk="1" hangingPunct="1">
              <a:defRPr/>
            </a:pPr>
            <a:r>
              <a:rPr lang="tr-TR" sz="4000"/>
              <a:t>Antiaritmik ilaçlar 4 grup altında toplanabilir</a:t>
            </a:r>
          </a:p>
        </p:txBody>
      </p:sp>
      <p:sp>
        <p:nvSpPr>
          <p:cNvPr id="79875" name="Rectangle 3"/>
          <p:cNvSpPr>
            <a:spLocks noGrp="1" noChangeArrowheads="1"/>
          </p:cNvSpPr>
          <p:nvPr>
            <p:ph type="body" idx="1"/>
          </p:nvPr>
        </p:nvSpPr>
        <p:spPr>
          <a:xfrm>
            <a:off x="1981201" y="1981201"/>
            <a:ext cx="8435975" cy="4543425"/>
          </a:xfrm>
        </p:spPr>
        <p:txBody>
          <a:bodyPr/>
          <a:lstStyle/>
          <a:p>
            <a:pPr eaLnBrk="1" hangingPunct="1">
              <a:lnSpc>
                <a:spcPct val="80000"/>
              </a:lnSpc>
              <a:defRPr/>
            </a:pPr>
            <a:r>
              <a:rPr lang="tr-TR" sz="2800" dirty="0" err="1"/>
              <a:t>Antiaritmik</a:t>
            </a:r>
            <a:r>
              <a:rPr lang="tr-TR" sz="2800" dirty="0"/>
              <a:t> ilaçlar 4 grup altında toplanabilir</a:t>
            </a:r>
          </a:p>
          <a:p>
            <a:pPr eaLnBrk="1" hangingPunct="1">
              <a:lnSpc>
                <a:spcPct val="80000"/>
              </a:lnSpc>
              <a:defRPr/>
            </a:pPr>
            <a:r>
              <a:rPr lang="tr-TR" sz="2800" dirty="0"/>
              <a:t>-</a:t>
            </a:r>
            <a:r>
              <a:rPr lang="tr-TR" sz="2800" dirty="0" err="1"/>
              <a:t>Na’un</a:t>
            </a:r>
            <a:r>
              <a:rPr lang="tr-TR" sz="2800" dirty="0"/>
              <a:t> </a:t>
            </a:r>
            <a:r>
              <a:rPr lang="tr-TR" sz="2800" dirty="0" err="1"/>
              <a:t>membran</a:t>
            </a:r>
            <a:r>
              <a:rPr lang="tr-TR" sz="2800" dirty="0"/>
              <a:t> geçirgenliğini engelleyenler (</a:t>
            </a:r>
            <a:r>
              <a:rPr lang="tr-TR" sz="2800" dirty="0" err="1"/>
              <a:t>Quinidine</a:t>
            </a:r>
            <a:r>
              <a:rPr lang="tr-TR" sz="2800" dirty="0"/>
              <a:t>, </a:t>
            </a:r>
            <a:r>
              <a:rPr lang="tr-TR" sz="2800" dirty="0" err="1"/>
              <a:t>prokainamid</a:t>
            </a:r>
            <a:r>
              <a:rPr lang="tr-TR" sz="2800" dirty="0"/>
              <a:t>, </a:t>
            </a:r>
            <a:r>
              <a:rPr lang="tr-TR" sz="2800" dirty="0" err="1"/>
              <a:t>lidokain</a:t>
            </a:r>
            <a:r>
              <a:rPr lang="tr-TR" sz="2800" dirty="0"/>
              <a:t>, </a:t>
            </a:r>
            <a:r>
              <a:rPr lang="tr-TR" sz="2800" dirty="0" err="1"/>
              <a:t>fenitoin</a:t>
            </a:r>
            <a:r>
              <a:rPr lang="tr-TR" sz="2800" dirty="0"/>
              <a:t>, </a:t>
            </a:r>
            <a:r>
              <a:rPr lang="tr-TR" sz="2800" dirty="0" err="1"/>
              <a:t>Encainid</a:t>
            </a:r>
            <a:r>
              <a:rPr lang="tr-TR" sz="2800" dirty="0"/>
              <a:t>, </a:t>
            </a:r>
            <a:r>
              <a:rPr lang="tr-TR" sz="2800" dirty="0" err="1"/>
              <a:t>flekainide</a:t>
            </a:r>
            <a:r>
              <a:rPr lang="tr-TR" sz="2800" dirty="0"/>
              <a:t> vb.)</a:t>
            </a:r>
          </a:p>
          <a:p>
            <a:pPr eaLnBrk="1" hangingPunct="1">
              <a:lnSpc>
                <a:spcPct val="80000"/>
              </a:lnSpc>
              <a:defRPr/>
            </a:pPr>
            <a:r>
              <a:rPr lang="tr-TR" sz="2800" dirty="0"/>
              <a:t> - Beta </a:t>
            </a:r>
            <a:r>
              <a:rPr lang="tr-TR" sz="2800" dirty="0" err="1"/>
              <a:t>blokerler</a:t>
            </a:r>
            <a:r>
              <a:rPr lang="tr-TR" sz="2800" dirty="0"/>
              <a:t>: Adrenalinin etkisini bloke ederek etki gösterirler ( </a:t>
            </a:r>
            <a:r>
              <a:rPr lang="tr-TR" sz="2800" dirty="0" err="1"/>
              <a:t>propranolol</a:t>
            </a:r>
            <a:r>
              <a:rPr lang="tr-TR" sz="2800" dirty="0"/>
              <a:t>, </a:t>
            </a:r>
            <a:r>
              <a:rPr lang="tr-TR" sz="2800" dirty="0" err="1"/>
              <a:t>atenolol</a:t>
            </a:r>
            <a:r>
              <a:rPr lang="tr-TR" sz="2800" dirty="0"/>
              <a:t>, </a:t>
            </a:r>
            <a:r>
              <a:rPr lang="tr-TR" sz="2800" dirty="0" err="1"/>
              <a:t>metoprolol</a:t>
            </a:r>
            <a:r>
              <a:rPr lang="tr-TR" sz="2800" dirty="0"/>
              <a:t> vb.)</a:t>
            </a:r>
          </a:p>
          <a:p>
            <a:pPr eaLnBrk="1" hangingPunct="1">
              <a:lnSpc>
                <a:spcPct val="80000"/>
              </a:lnSpc>
              <a:defRPr/>
            </a:pPr>
            <a:r>
              <a:rPr lang="tr-TR" sz="2800" dirty="0"/>
              <a:t>- Aksiyon potansiyel süresini uzatanlar (</a:t>
            </a:r>
            <a:r>
              <a:rPr lang="tr-TR" sz="2800" dirty="0" err="1"/>
              <a:t>Amiodarone</a:t>
            </a:r>
            <a:r>
              <a:rPr lang="tr-TR" sz="2800" dirty="0"/>
              <a:t>, </a:t>
            </a:r>
            <a:r>
              <a:rPr lang="tr-TR" sz="2800" dirty="0" err="1"/>
              <a:t>Bretylium</a:t>
            </a:r>
            <a:r>
              <a:rPr lang="tr-TR" sz="2800" dirty="0"/>
              <a:t> </a:t>
            </a:r>
            <a:r>
              <a:rPr lang="tr-TR" sz="2800" dirty="0" err="1"/>
              <a:t>vb</a:t>
            </a:r>
            <a:r>
              <a:rPr lang="tr-TR" sz="2800" dirty="0"/>
              <a:t> )</a:t>
            </a:r>
          </a:p>
          <a:p>
            <a:pPr eaLnBrk="1" hangingPunct="1">
              <a:lnSpc>
                <a:spcPct val="80000"/>
              </a:lnSpc>
              <a:defRPr/>
            </a:pPr>
            <a:r>
              <a:rPr lang="tr-TR" sz="2800" dirty="0"/>
              <a:t>- </a:t>
            </a:r>
            <a:r>
              <a:rPr lang="tr-TR" sz="2800" dirty="0" err="1"/>
              <a:t>Ca</a:t>
            </a:r>
            <a:r>
              <a:rPr lang="tr-TR" sz="2800" dirty="0"/>
              <a:t>-kanal </a:t>
            </a:r>
            <a:r>
              <a:rPr lang="tr-TR" sz="2800" dirty="0" err="1"/>
              <a:t>blokerleri</a:t>
            </a:r>
            <a:r>
              <a:rPr lang="tr-TR" sz="2800" dirty="0"/>
              <a:t>: Kalsiyumun hücre içine girmesine engel olarak etki ederler( </a:t>
            </a:r>
            <a:r>
              <a:rPr lang="tr-TR" sz="2800" dirty="0" err="1"/>
              <a:t>verapamil</a:t>
            </a:r>
            <a:r>
              <a:rPr lang="tr-TR" sz="2800" dirty="0"/>
              <a:t>, </a:t>
            </a:r>
            <a:r>
              <a:rPr lang="tr-TR" sz="2800" dirty="0" err="1"/>
              <a:t>diltiazem</a:t>
            </a:r>
            <a:r>
              <a:rPr lang="tr-TR" sz="2800" dirty="0"/>
              <a:t>, </a:t>
            </a:r>
            <a:r>
              <a:rPr lang="tr-TR" sz="2800" dirty="0" err="1"/>
              <a:t>nifedipine</a:t>
            </a:r>
            <a:r>
              <a:rPr lang="tr-TR" sz="2800" dirty="0"/>
              <a:t>) </a:t>
            </a:r>
          </a:p>
        </p:txBody>
      </p:sp>
    </p:spTree>
    <p:extLst>
      <p:ext uri="{BB962C8B-B14F-4D97-AF65-F5344CB8AC3E}">
        <p14:creationId xmlns:p14="http://schemas.microsoft.com/office/powerpoint/2010/main" val="791117029"/>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992313" y="836613"/>
            <a:ext cx="8229600" cy="239712"/>
          </a:xfrm>
        </p:spPr>
        <p:txBody>
          <a:bodyPr/>
          <a:lstStyle/>
          <a:p>
            <a:pPr eaLnBrk="1" hangingPunct="1">
              <a:defRPr/>
            </a:pPr>
            <a:r>
              <a:rPr lang="tr-TR" sz="4000"/>
              <a:t>En fazla kullanılan bazı ilaçların dozları ve etki süreleri</a:t>
            </a:r>
          </a:p>
        </p:txBody>
      </p:sp>
      <p:sp>
        <p:nvSpPr>
          <p:cNvPr id="80899" name="Rectangle 3"/>
          <p:cNvSpPr>
            <a:spLocks noGrp="1" noChangeArrowheads="1"/>
          </p:cNvSpPr>
          <p:nvPr>
            <p:ph type="body" idx="1"/>
          </p:nvPr>
        </p:nvSpPr>
        <p:spPr>
          <a:xfrm>
            <a:off x="1981200" y="1628776"/>
            <a:ext cx="8686800" cy="4968875"/>
          </a:xfrm>
        </p:spPr>
        <p:txBody>
          <a:bodyPr/>
          <a:lstStyle/>
          <a:p>
            <a:pPr eaLnBrk="1" hangingPunct="1">
              <a:buFont typeface="Wingdings" panose="05000000000000000000" pitchFamily="2" charset="2"/>
              <a:buNone/>
              <a:defRPr/>
            </a:pPr>
            <a:endParaRPr lang="tr-TR" sz="2800"/>
          </a:p>
          <a:p>
            <a:pPr eaLnBrk="1" hangingPunct="1">
              <a:defRPr/>
            </a:pPr>
            <a:r>
              <a:rPr lang="tr-TR" sz="2800"/>
              <a:t>-Propranolol= oral yolla 0.2-1 mg/kg  8 saat ara ile</a:t>
            </a:r>
          </a:p>
          <a:p>
            <a:pPr eaLnBrk="1" hangingPunct="1">
              <a:defRPr/>
            </a:pPr>
            <a:r>
              <a:rPr lang="tr-TR" sz="2800"/>
              <a:t>- Lidokain = i.v yolla 2-8 mg/kg 3-5 dakika süre ile etkisi 20 dakikada biter.</a:t>
            </a:r>
          </a:p>
          <a:p>
            <a:pPr eaLnBrk="1" hangingPunct="1">
              <a:defRPr/>
            </a:pPr>
            <a:r>
              <a:rPr lang="tr-TR" sz="2800"/>
              <a:t>- prokainamid= oral, i.m yolla 6-20 mg/kg 8 saatte </a:t>
            </a:r>
          </a:p>
          <a:p>
            <a:pPr eaLnBrk="1" hangingPunct="1">
              <a:defRPr/>
            </a:pPr>
            <a:r>
              <a:rPr lang="tr-TR" sz="2800"/>
              <a:t>-diltiazem= oral yolla 0.5-1.5 mg/kg 8 saat ara ile</a:t>
            </a:r>
          </a:p>
          <a:p>
            <a:pPr eaLnBrk="1" hangingPunct="1">
              <a:defRPr/>
            </a:pPr>
            <a:r>
              <a:rPr lang="tr-TR" sz="2800"/>
              <a:t>- verapamil oral yolla 1-5 mg/kg 8 saat ara ile.</a:t>
            </a:r>
          </a:p>
          <a:p>
            <a:pPr eaLnBrk="1" hangingPunct="1">
              <a:defRPr/>
            </a:pPr>
            <a:r>
              <a:rPr lang="tr-TR" sz="2800"/>
              <a:t>Bradikardilerde Atropin ( 0.6-2 mg/kg oral, s.c yolla 2-4 saatte ) kullanılabilir </a:t>
            </a:r>
          </a:p>
        </p:txBody>
      </p:sp>
    </p:spTree>
    <p:extLst>
      <p:ext uri="{BB962C8B-B14F-4D97-AF65-F5344CB8AC3E}">
        <p14:creationId xmlns:p14="http://schemas.microsoft.com/office/powerpoint/2010/main" val="3121771732"/>
      </p:ext>
    </p:extLst>
  </p:cSld>
  <p:clrMapOvr>
    <a:masterClrMapping/>
  </p:clrMapOvr>
  <p:transition>
    <p:wipe dir="d"/>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oku">
  <a:themeElements>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Doku">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oku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Doku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Doku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Doku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Doku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Doku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Doku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Geniş ekran</PresentationFormat>
  <Paragraphs>42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12</vt:i4>
      </vt:variant>
    </vt:vector>
  </HeadingPairs>
  <TitlesOfParts>
    <vt:vector size="19" baseType="lpstr">
      <vt:lpstr>Arial</vt:lpstr>
      <vt:lpstr>Calibri</vt:lpstr>
      <vt:lpstr>Calibri Light</vt:lpstr>
      <vt:lpstr>Tahoma</vt:lpstr>
      <vt:lpstr>Wingdings</vt:lpstr>
      <vt:lpstr>Office Teması</vt:lpstr>
      <vt:lpstr>Doku</vt:lpstr>
      <vt:lpstr>KALP HASTALIKLARINDA SEMPTOMATİK TEDAVİ UYGULAMALARI</vt:lpstr>
      <vt:lpstr>Konjesyon ve ödemin azaltılması</vt:lpstr>
      <vt:lpstr>PowerPoint Sunusu</vt:lpstr>
      <vt:lpstr>Arterial- venöz vasodilatörler</vt:lpstr>
      <vt:lpstr>PowerPoint Sunusu</vt:lpstr>
      <vt:lpstr>PowerPoint Sunusu</vt:lpstr>
      <vt:lpstr> antiaritmik ilaçlar </vt:lpstr>
      <vt:lpstr>Antiaritmik ilaçlar 4 grup altında toplanabilir</vt:lpstr>
      <vt:lpstr>En fazla kullanılan bazı ilaçların dozları ve etki süreleri</vt:lpstr>
      <vt:lpstr>Tedavi protokolü</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KALP HASTALIKLARINDA SEMPTOMATİK TEDAVİ UYGULAMALARI</dc:title>
  <dc:creator>Esra</dc:creator>
  <cp:lastModifiedBy>Esra</cp:lastModifiedBy>
  <cp:revision>1</cp:revision>
  <dcterms:created xsi:type="dcterms:W3CDTF">2020-05-12T07:46:56Z</dcterms:created>
  <dcterms:modified xsi:type="dcterms:W3CDTF">2020-05-12T07:47:02Z</dcterms:modified>
</cp:coreProperties>
</file>