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82" r:id="rId4"/>
    <p:sldId id="281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C9DD3B-3A40-4BD6-86BE-AF43CC0D6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YÖNETİM BİLİMİNİN DOĞUŞU VE TARİHİ GELİŞİMİ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AFAF3D-A093-4C92-B475-5F02D1DA4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377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modern yönetim düşüncesi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C98F78-ED55-4CED-9926-8DDDC3691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Modern organizasyon teorisinin temel özellikleri; her işletmeyi bir sistem olarak görmesi, genellikle modeller ve  sistemler kurmaya yönelik, belirli bilimsel kavramlara dayanan, analitik yani </a:t>
            </a:r>
            <a:r>
              <a:rPr lang="tr-TR" dirty="0" err="1"/>
              <a:t>çözümlemeci</a:t>
            </a:r>
            <a:r>
              <a:rPr lang="tr-TR" dirty="0"/>
              <a:t> bir temeli olan ampirik yani  deneye dayalı araştırmalarından faydalanan ve sentezci bir yaklaşımdır.  </a:t>
            </a:r>
          </a:p>
          <a:p>
            <a:r>
              <a:rPr lang="tr-TR" dirty="0"/>
              <a:t>Modern yönetim yaklaşımını oluşturan çalışmalar; sistem yaklaşımı, </a:t>
            </a:r>
            <a:r>
              <a:rPr lang="tr-TR" dirty="0" err="1"/>
              <a:t>durumsallık</a:t>
            </a:r>
            <a:r>
              <a:rPr lang="tr-TR" dirty="0"/>
              <a:t> yönetim yaklaşımı ve dinamik  yönetim yaklaşımı olarak üç bakış açısı ve alanı vardır:  </a:t>
            </a:r>
          </a:p>
        </p:txBody>
      </p:sp>
    </p:spTree>
    <p:extLst>
      <p:ext uri="{BB962C8B-B14F-4D97-AF65-F5344CB8AC3E}">
        <p14:creationId xmlns:p14="http://schemas.microsoft.com/office/powerpoint/2010/main" val="67481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NEOKLASİK YÖNETİM DÜŞÜNCESİ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1940 – 1960 arası  dönemde etkili olmuştur. </a:t>
            </a:r>
          </a:p>
          <a:p>
            <a:r>
              <a:rPr lang="tr-TR" dirty="0" err="1"/>
              <a:t>Neoklasik</a:t>
            </a:r>
            <a:r>
              <a:rPr lang="tr-TR" dirty="0"/>
              <a:t> yönetim yaklaşımcıları, klasik yaklaşımın  insan unsurunu görmezden gelişini görmüş ve bu eksiği gidermeye çalışmışlardır. </a:t>
            </a:r>
          </a:p>
          <a:p>
            <a:r>
              <a:rPr lang="tr-TR" dirty="0"/>
              <a:t> Her insanı, performansını etkileyen duygular ve sosyal yönleri olan bir yapıda kabul etmiştir.</a:t>
            </a:r>
          </a:p>
          <a:p>
            <a:r>
              <a:rPr lang="tr-TR" dirty="0"/>
              <a:t> Klasik görüşte dikkatler, organizasyonların yapısı, düzen, biçimsel  organizasyon, ekonomik faktörler ve objektif</a:t>
            </a:r>
          </a:p>
          <a:p>
            <a:pPr marL="0" indent="0">
              <a:buNone/>
            </a:pPr>
            <a:r>
              <a:rPr lang="tr-TR" dirty="0"/>
              <a:t>akılcılığa yönelirken, </a:t>
            </a:r>
            <a:r>
              <a:rPr lang="tr-TR" dirty="0" err="1"/>
              <a:t>neoklasik</a:t>
            </a:r>
            <a:r>
              <a:rPr lang="tr-TR" dirty="0"/>
              <a:t> görüşte ise dikkatler, işteki sosyal  faktörlere, biçimsel olmayan organizasyona ve insanların duygularına yönelir.  </a:t>
            </a:r>
          </a:p>
        </p:txBody>
      </p:sp>
    </p:spTree>
    <p:extLst>
      <p:ext uri="{BB962C8B-B14F-4D97-AF65-F5344CB8AC3E}">
        <p14:creationId xmlns:p14="http://schemas.microsoft.com/office/powerpoint/2010/main" val="99100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NEOKLASİK YÖNETİM DÜŞÜNCESİ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Ele aldığı temel konular; </a:t>
            </a:r>
          </a:p>
          <a:p>
            <a:r>
              <a:rPr lang="tr-TR" dirty="0"/>
              <a:t>insan davranışı, </a:t>
            </a:r>
          </a:p>
          <a:p>
            <a:r>
              <a:rPr lang="tr-TR" dirty="0"/>
              <a:t>kişiler arası yani insani­ ilişkiler, </a:t>
            </a:r>
          </a:p>
          <a:p>
            <a:r>
              <a:rPr lang="tr-TR" dirty="0"/>
              <a:t>grupların  oluşması, </a:t>
            </a:r>
          </a:p>
          <a:p>
            <a:r>
              <a:rPr lang="tr-TR" dirty="0"/>
              <a:t>grup davranışları, </a:t>
            </a:r>
          </a:p>
          <a:p>
            <a:r>
              <a:rPr lang="tr-TR" dirty="0"/>
              <a:t>biçimsel olmayan organizasyonlarda ve diğerlerindeki değişim ve gelişmelerdir. </a:t>
            </a:r>
          </a:p>
        </p:txBody>
      </p:sp>
    </p:spTree>
    <p:extLst>
      <p:ext uri="{BB962C8B-B14F-4D97-AF65-F5344CB8AC3E}">
        <p14:creationId xmlns:p14="http://schemas.microsoft.com/office/powerpoint/2010/main" val="35475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NEOKLASİK YÖNETİM DÜŞÜNCESİ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Neoklasikler</a:t>
            </a:r>
            <a:r>
              <a:rPr lang="tr-TR" dirty="0"/>
              <a:t>, insanların organizasyon  içinde nasıl davranmaları gerektiğinden çok nasıl davrandıklarını inceler ve  </a:t>
            </a:r>
          </a:p>
          <a:p>
            <a:pPr marL="0" indent="0">
              <a:buNone/>
            </a:pPr>
            <a:r>
              <a:rPr lang="tr-TR" dirty="0"/>
              <a:t>bundan dolayı açıklayıcı nitelik taşır. Bu açıdan yönetim, insan ilişkilerine dayanan sosyal bir süreçtir ve insan yönetimi, </a:t>
            </a:r>
          </a:p>
          <a:p>
            <a:pPr marL="0" indent="0">
              <a:buNone/>
            </a:pPr>
            <a:r>
              <a:rPr lang="tr-TR" dirty="0"/>
              <a:t>davranış bilimleri açısından “insan  davranışlarına yön verme” </a:t>
            </a:r>
            <a:r>
              <a:rPr lang="tr-TR" dirty="0" err="1"/>
              <a:t>dir</a:t>
            </a:r>
            <a:r>
              <a:rPr lang="tr-TR" dirty="0"/>
              <a:t>.  </a:t>
            </a:r>
          </a:p>
        </p:txBody>
      </p:sp>
    </p:spTree>
    <p:extLst>
      <p:ext uri="{BB962C8B-B14F-4D97-AF65-F5344CB8AC3E}">
        <p14:creationId xmlns:p14="http://schemas.microsoft.com/office/powerpoint/2010/main" val="42893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NEOKLASİK </a:t>
            </a:r>
            <a:r>
              <a:rPr lang="tr-TR" dirty="0" err="1"/>
              <a:t>DÜŞÜNCEnin</a:t>
            </a:r>
            <a:r>
              <a:rPr lang="tr-TR" dirty="0"/>
              <a:t>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Klasik Yaklaşıma gelen yoğun tepkiler</a:t>
            </a:r>
          </a:p>
          <a:p>
            <a:r>
              <a:rPr lang="tr-TR" dirty="0"/>
              <a:t>İnsan ilişkileri yaklaşımı</a:t>
            </a:r>
          </a:p>
          <a:p>
            <a:r>
              <a:rPr lang="tr-TR" dirty="0"/>
              <a:t>İnsan, yalnızca işindeyken değil, (klasik yaklaşım) aynı zamanda bir grup içindeyken de  bakılmalıdır. </a:t>
            </a:r>
          </a:p>
          <a:p>
            <a:r>
              <a:rPr lang="tr-TR" dirty="0" err="1"/>
              <a:t>Neoklasik</a:t>
            </a:r>
            <a:r>
              <a:rPr lang="tr-TR" dirty="0"/>
              <a:t> yaklaşım, klasik yaklaşımın pasif kabul ettiği insanı, aktif bir üretim faktörü olarak  değerlendirmektedir. </a:t>
            </a:r>
          </a:p>
        </p:txBody>
      </p:sp>
    </p:spTree>
    <p:extLst>
      <p:ext uri="{BB962C8B-B14F-4D97-AF65-F5344CB8AC3E}">
        <p14:creationId xmlns:p14="http://schemas.microsoft.com/office/powerpoint/2010/main" val="97059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NEOKLASİK </a:t>
            </a:r>
            <a:r>
              <a:rPr lang="tr-TR" dirty="0" err="1"/>
              <a:t>DÜŞÜNCEnin</a:t>
            </a:r>
            <a:r>
              <a:rPr lang="tr-TR" dirty="0"/>
              <a:t>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21B8C-8FE2-414C-B403-67887A49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Neoklasik</a:t>
            </a:r>
            <a:r>
              <a:rPr lang="tr-TR" dirty="0"/>
              <a:t> düşüncenin insan davranışları ile ilgili temel varsayımları/dayanakları: </a:t>
            </a:r>
          </a:p>
          <a:p>
            <a:pPr marL="0" indent="0">
              <a:buNone/>
            </a:pPr>
            <a:r>
              <a:rPr lang="tr-TR" dirty="0"/>
              <a:t>1.  Kişiler birbirinden farklıdır. </a:t>
            </a:r>
          </a:p>
          <a:p>
            <a:pPr marL="0" indent="0">
              <a:buNone/>
            </a:pPr>
            <a:r>
              <a:rPr lang="tr-TR" dirty="0"/>
              <a:t>2.  İnsan bir bütün olarak görülür. </a:t>
            </a:r>
          </a:p>
          <a:p>
            <a:pPr marL="0" indent="0">
              <a:buNone/>
            </a:pPr>
            <a:r>
              <a:rPr lang="tr-TR" dirty="0"/>
              <a:t>3.  Davranışlar bir nedene dayanır. </a:t>
            </a:r>
          </a:p>
          <a:p>
            <a:pPr marL="0" indent="0">
              <a:buNone/>
            </a:pPr>
            <a:r>
              <a:rPr lang="tr-TR" dirty="0"/>
              <a:t>4.  İnsan diğer üretim faktörlerinden farklıdır. </a:t>
            </a:r>
          </a:p>
          <a:p>
            <a:pPr marL="0" indent="0">
              <a:buNone/>
            </a:pPr>
            <a:r>
              <a:rPr lang="tr-TR" dirty="0"/>
              <a:t>5.  Organizasyon sosyal bir sistemdir.  </a:t>
            </a:r>
          </a:p>
          <a:p>
            <a:pPr marL="0" indent="0">
              <a:buNone/>
            </a:pPr>
            <a:r>
              <a:rPr lang="tr-TR" dirty="0"/>
              <a:t>6.  İnsan ve organizasyon arasında bağımlılık vardır.  </a:t>
            </a:r>
          </a:p>
          <a:p>
            <a:endParaRPr lang="tr-TR" dirty="0"/>
          </a:p>
          <a:p>
            <a:r>
              <a:rPr lang="tr-TR" dirty="0"/>
              <a:t>İnsan davranışlarında sosyal ihtiyaçlar büyük rol oynar ve insan “sosyal insan modeli” anlayışında ele alınır.   </a:t>
            </a:r>
          </a:p>
        </p:txBody>
      </p:sp>
    </p:spTree>
    <p:extLst>
      <p:ext uri="{BB962C8B-B14F-4D97-AF65-F5344CB8AC3E}">
        <p14:creationId xmlns:p14="http://schemas.microsoft.com/office/powerpoint/2010/main" val="59006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 err="1"/>
              <a:t>Neoklasik</a:t>
            </a:r>
            <a:r>
              <a:rPr lang="tr-TR" dirty="0"/>
              <a:t> Yaklaşımla İlgili Olarak Geliştirilen Modeller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2D1EA19-E4BC-444F-B2EA-D3DE67EC25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210835"/>
              </p:ext>
            </p:extLst>
          </p:nvPr>
        </p:nvGraphicFramePr>
        <p:xfrm>
          <a:off x="437882" y="1906073"/>
          <a:ext cx="11173092" cy="5080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4364">
                  <a:extLst>
                    <a:ext uri="{9D8B030D-6E8A-4147-A177-3AD203B41FA5}">
                      <a16:colId xmlns:a16="http://schemas.microsoft.com/office/drawing/2014/main" val="9613886"/>
                    </a:ext>
                  </a:extLst>
                </a:gridCol>
                <a:gridCol w="3724364">
                  <a:extLst>
                    <a:ext uri="{9D8B030D-6E8A-4147-A177-3AD203B41FA5}">
                      <a16:colId xmlns:a16="http://schemas.microsoft.com/office/drawing/2014/main" val="658414727"/>
                    </a:ext>
                  </a:extLst>
                </a:gridCol>
                <a:gridCol w="3724364">
                  <a:extLst>
                    <a:ext uri="{9D8B030D-6E8A-4147-A177-3AD203B41FA5}">
                      <a16:colId xmlns:a16="http://schemas.microsoft.com/office/drawing/2014/main" val="429344710"/>
                    </a:ext>
                  </a:extLst>
                </a:gridCol>
              </a:tblGrid>
              <a:tr h="468811">
                <a:tc>
                  <a:txBody>
                    <a:bodyPr/>
                    <a:lstStyle/>
                    <a:p>
                      <a:r>
                        <a:rPr lang="tr-TR" dirty="0"/>
                        <a:t> X Teorisi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 Teorisi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 Z Teorisi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502061"/>
                  </a:ext>
                </a:extLst>
              </a:tr>
              <a:tr h="539454">
                <a:tc>
                  <a:txBody>
                    <a:bodyPr/>
                    <a:lstStyle/>
                    <a:p>
                      <a:r>
                        <a:rPr lang="tr-TR" sz="1200" dirty="0"/>
                        <a:t>Ortalama insan; yapısı gereği tembeldir, işi sevmez ve mümkün olduğunca az çalışır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İşletmede insanların faaliyeti oyun veya dinlenme kadar doğaldır ve normal insan iş yapmayı sever ve ondan  tatmin olur.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  İnsanı ne şeytan ne melek olarak görülmez; insan düşünme, karar verme ve azmetme yeteneklerine sahiptir.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469002"/>
                  </a:ext>
                </a:extLst>
              </a:tr>
              <a:tr h="751384">
                <a:tc>
                  <a:txBody>
                    <a:bodyPr/>
                    <a:lstStyle/>
                    <a:p>
                      <a:r>
                        <a:rPr lang="tr-TR" sz="1200" dirty="0"/>
                        <a:t>Ortalama insan işi sevmediğinden dolayı zorlanmalı, kontrol edilmeli,  yöneltilmeli ve organizasyon amaçlarına  ulaşmak için ceza tehdidi altında tutulmalıdır.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Sıkı kontrol ve ceza tehdidi insanı, organizasyon amaçlarına yöneltecek tek yol değil, insan kendi kendini  yöneltme ve kontrol yoluyla organizasyonda daha başarılı olacaktır.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İnsan doğuştan ne iyidir, ne de kötüdür yani şartlara göre her ikisine de yatkın olabilir.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376291"/>
                  </a:ext>
                </a:extLst>
              </a:tr>
              <a:tr h="751384">
                <a:tc>
                  <a:txBody>
                    <a:bodyPr/>
                    <a:lstStyle/>
                    <a:p>
                      <a:r>
                        <a:rPr lang="tr-TR" sz="1200" dirty="0"/>
                        <a:t>Normal bir insan yöneltilmeyi ister, sorumluluktan kaçmak ister, hırslı değildir ve olsun ister.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Amaçlara bağlılık, onların elde edilmesi ile ilgili sunulan </a:t>
                      </a:r>
                      <a:r>
                        <a:rPr lang="tr-TR" sz="1200" dirty="0" err="1"/>
                        <a:t>psiko­sosyal</a:t>
                      </a:r>
                      <a:r>
                        <a:rPr lang="tr-TR" sz="1200" dirty="0"/>
                        <a:t> ve kişilik ihtiyaçlarını karşılama gibi  motivelere bağlıdır.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İnsan zaruri veya üst düzey insani ihtiyaçlarla motive edilemez, insanı motive eden içindeki durumdur.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366144"/>
                  </a:ext>
                </a:extLst>
              </a:tr>
              <a:tr h="963312">
                <a:tc>
                  <a:txBody>
                    <a:bodyPr/>
                    <a:lstStyle/>
                    <a:p>
                      <a:r>
                        <a:rPr lang="tr-TR" sz="1200" dirty="0"/>
                        <a:t>Ortalama insan, yapı olarak bencildir, organizasyonun amaçlarına karşı ilgisizdir.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Uygun şartlar sağlandığı zaman normal insan sorumluluk almanın yanında, onu aramayı da öğrenir. Sorumluluk   almaktan çekinme insanın doğuştan bir özelliği değil, kötü yönetim anlayışlarının insanları olumsuz etkilemesinin  sonucudur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Motivasyon iç ve dıştan zorlamayla   sağlanamaz, insan ancak mantık yoluyla motive edilebilir.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72046"/>
                  </a:ext>
                </a:extLst>
              </a:tr>
              <a:tr h="751384">
                <a:tc>
                  <a:txBody>
                    <a:bodyPr/>
                    <a:lstStyle/>
                    <a:p>
                      <a:r>
                        <a:rPr lang="tr-TR" sz="1200" dirty="0"/>
                        <a:t>Ortalama insan, yapısı gereği gelişime karşı direnç gösterir.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Organizasyon sorunlarının çözümünde gerekli olan tahayyül etme, sorun çözme yetenekleri insanlar arasında  sınırlı değildir.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İnsanı iyimser veya kötümser olarak değil, tarafsız olarak değerlendirmek gerekir.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522107"/>
                  </a:ext>
                </a:extLst>
              </a:tr>
              <a:tr h="539454">
                <a:tc>
                  <a:txBody>
                    <a:bodyPr/>
                    <a:lstStyle/>
                    <a:p>
                      <a:r>
                        <a:rPr lang="tr-TR" sz="1200" dirty="0"/>
                        <a:t>Ortalama insan, pek akıllı değildir, şarlatanlar ve demagoglar ­lafazan = laf ebesi­ tarafından kolayca aldatılmaya  hazırdır.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/>
                        <a:t>Modern sanayi hayatında normal insanın yeteneklerinin sadece bir kısmından faydalanılmaktadır.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613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39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 err="1"/>
              <a:t>Neoklasik</a:t>
            </a:r>
            <a:r>
              <a:rPr lang="tr-TR" dirty="0"/>
              <a:t> Yaklaşımla İlgili Olarak Geliştirilen Modeller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C98F78-ED55-4CED-9926-8DDDC3691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Neoklasik</a:t>
            </a:r>
            <a:r>
              <a:rPr lang="tr-TR" dirty="0"/>
              <a:t> yaklaşımlar içindeki diğer önemli modeller ise Sistem 1 – Sistem 4 Yaklaşımı ile, Olgunlaşma Yaklaşımlarıdır. </a:t>
            </a:r>
          </a:p>
        </p:txBody>
      </p:sp>
    </p:spTree>
    <p:extLst>
      <p:ext uri="{BB962C8B-B14F-4D97-AF65-F5344CB8AC3E}">
        <p14:creationId xmlns:p14="http://schemas.microsoft.com/office/powerpoint/2010/main" val="31139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0461AA-443B-4C6B-B664-F13049E8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 err="1"/>
              <a:t>Neoklasik</a:t>
            </a:r>
            <a:r>
              <a:rPr lang="tr-TR" dirty="0"/>
              <a:t> Yaklaşıma eleştiriler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C98F78-ED55-4CED-9926-8DDDC3691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Klasik yönetim yaklaşımı, insanı resmi bir organizasyon yapısı içinde bir makine gibi görerek, hata yapmışsa,  </a:t>
            </a:r>
          </a:p>
          <a:p>
            <a:pPr marL="0" indent="0">
              <a:buNone/>
            </a:pPr>
            <a:r>
              <a:rPr lang="tr-TR" dirty="0" err="1"/>
              <a:t>neoklasik</a:t>
            </a:r>
            <a:r>
              <a:rPr lang="tr-TR" dirty="0"/>
              <a:t> yönetim yaklaşımı da bütün dikkatleri insan davranışları üzerinde toplamakla, aynı hatayı işlemiştir.</a:t>
            </a:r>
          </a:p>
          <a:p>
            <a:r>
              <a:rPr lang="tr-TR" dirty="0"/>
              <a:t>Klasik Yönetim Anlayışı, “İnsansız Organizasyonlar”; </a:t>
            </a:r>
            <a:r>
              <a:rPr lang="tr-TR" dirty="0" err="1"/>
              <a:t>Neoklasik</a:t>
            </a:r>
            <a:r>
              <a:rPr lang="tr-TR" dirty="0"/>
              <a:t> Yönetim Anlayışı, “</a:t>
            </a:r>
            <a:r>
              <a:rPr lang="tr-TR" dirty="0" err="1"/>
              <a:t>Organizesiz</a:t>
            </a:r>
            <a:r>
              <a:rPr lang="tr-TR" dirty="0"/>
              <a:t> İnsanlar” temel  </a:t>
            </a:r>
          </a:p>
          <a:p>
            <a:pPr marL="0" indent="0">
              <a:buNone/>
            </a:pPr>
            <a:r>
              <a:rPr lang="tr-TR" dirty="0"/>
              <a:t>varsayımı üzerine kuruludur.</a:t>
            </a:r>
          </a:p>
        </p:txBody>
      </p:sp>
    </p:spTree>
    <p:extLst>
      <p:ext uri="{BB962C8B-B14F-4D97-AF65-F5344CB8AC3E}">
        <p14:creationId xmlns:p14="http://schemas.microsoft.com/office/powerpoint/2010/main" val="4161817143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TM03457464[[fn=Kar Payı]]</Template>
  <TotalTime>394</TotalTime>
  <Words>63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Gill Sans MT</vt:lpstr>
      <vt:lpstr>Wingdings 2</vt:lpstr>
      <vt:lpstr>Kar Payı</vt:lpstr>
      <vt:lpstr>YÖNETİM BİLİMİNİN DOĞUŞU VE TARİHİ GELİŞİMİ</vt:lpstr>
      <vt:lpstr>NEOKLASİK YÖNETİM DÜŞÜNCESİ</vt:lpstr>
      <vt:lpstr>NEOKLASİK YÖNETİM DÜŞÜNCESİ</vt:lpstr>
      <vt:lpstr>NEOKLASİK YÖNETİM DÜŞÜNCESİ</vt:lpstr>
      <vt:lpstr>NEOKLASİK DÜŞÜNCEnin gelişimi</vt:lpstr>
      <vt:lpstr>NEOKLASİK DÜŞÜNCEnin gelişimi</vt:lpstr>
      <vt:lpstr> Neoklasik Yaklaşımla İlgili Olarak Geliştirilen Modeller</vt:lpstr>
      <vt:lpstr> Neoklasik Yaklaşımla İlgili Olarak Geliştirilen Modeller</vt:lpstr>
      <vt:lpstr> Neoklasik Yaklaşıma eleştiriler</vt:lpstr>
      <vt:lpstr> modern yönetim düşüncesi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Erinc Miser</dc:creator>
  <cp:lastModifiedBy>evin miser</cp:lastModifiedBy>
  <cp:revision>21</cp:revision>
  <dcterms:created xsi:type="dcterms:W3CDTF">2017-10-13T07:03:06Z</dcterms:created>
  <dcterms:modified xsi:type="dcterms:W3CDTF">2018-02-06T11:59:46Z</dcterms:modified>
</cp:coreProperties>
</file>