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2" r:id="rId4"/>
    <p:sldId id="263" r:id="rId5"/>
    <p:sldId id="258" r:id="rId6"/>
    <p:sldId id="259" r:id="rId7"/>
    <p:sldId id="261"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6"/>
    <p:restoredTop sz="94697"/>
  </p:normalViewPr>
  <p:slideViewPr>
    <p:cSldViewPr snapToGrid="0" snapToObjects="1">
      <p:cViewPr varScale="1">
        <p:scale>
          <a:sx n="206" d="100"/>
          <a:sy n="206" d="100"/>
        </p:scale>
        <p:origin x="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259DCC7-7038-EE46-9C3F-EB0327E404AB}" type="datetimeFigureOut">
              <a:rPr lang="tr-TR" smtClean="0"/>
              <a:t>13.02.2018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6F60D752-E862-4849-8711-3CD896857CA1}"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4259DCC7-7038-EE46-9C3F-EB0327E404AB}" type="datetimeFigureOut">
              <a:rPr lang="tr-TR" smtClean="0"/>
              <a:t>13.02.2018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F60D752-E862-4849-8711-3CD896857CA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4259DCC7-7038-EE46-9C3F-EB0327E404AB}"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60D752-E862-4849-8711-3CD896857CA1}"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Ana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4259DCC7-7038-EE46-9C3F-EB0327E404AB}"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60D752-E862-4849-8711-3CD896857CA1}"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4259DCC7-7038-EE46-9C3F-EB0327E404AB}"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60D752-E862-4849-8711-3CD896857CA1}" type="slidenum">
              <a:rPr lang="tr-TR" smtClean="0"/>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4259DCC7-7038-EE46-9C3F-EB0327E404AB}"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60D752-E862-4849-8711-3CD896857CA1}"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4259DCC7-7038-EE46-9C3F-EB0327E404AB}"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60D752-E862-4849-8711-3CD896857CA1}"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59DCC7-7038-EE46-9C3F-EB0327E404AB}"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60D752-E862-4849-8711-3CD896857CA1}"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59DCC7-7038-EE46-9C3F-EB0327E404AB}"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60D752-E862-4849-8711-3CD896857CA1}"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idx="1"/>
          </p:nvPr>
        </p:nvSpPr>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59DCC7-7038-EE46-9C3F-EB0327E404AB}"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60D752-E862-4849-8711-3CD896857CA1}"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4259DCC7-7038-EE46-9C3F-EB0327E404AB}"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60D752-E862-4849-8711-3CD896857CA1}"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259DCC7-7038-EE46-9C3F-EB0327E404AB}" type="datetimeFigureOut">
              <a:rPr lang="tr-TR" smtClean="0"/>
              <a:t>13.02.2018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F60D752-E862-4849-8711-3CD896857CA1}"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259DCC7-7038-EE46-9C3F-EB0327E404AB}" type="datetimeFigureOut">
              <a:rPr lang="tr-TR" smtClean="0"/>
              <a:t>13.02.2018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F60D752-E862-4849-8711-3CD896857CA1}"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Date Placeholder 2"/>
          <p:cNvSpPr>
            <a:spLocks noGrp="1"/>
          </p:cNvSpPr>
          <p:nvPr>
            <p:ph type="dt" sz="half" idx="10"/>
          </p:nvPr>
        </p:nvSpPr>
        <p:spPr/>
        <p:txBody>
          <a:bodyPr/>
          <a:lstStyle/>
          <a:p>
            <a:fld id="{4259DCC7-7038-EE46-9C3F-EB0327E404AB}" type="datetimeFigureOut">
              <a:rPr lang="tr-TR" smtClean="0"/>
              <a:t>13.02.2018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F60D752-E862-4849-8711-3CD896857CA1}"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9DCC7-7038-EE46-9C3F-EB0327E404AB}" type="datetimeFigureOut">
              <a:rPr lang="tr-TR" smtClean="0"/>
              <a:t>13.02.2018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F60D752-E862-4849-8711-3CD896857CA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4259DCC7-7038-EE46-9C3F-EB0327E404AB}" type="datetimeFigureOut">
              <a:rPr lang="tr-TR" smtClean="0"/>
              <a:t>13.02.2018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F60D752-E862-4849-8711-3CD896857CA1}"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4259DCC7-7038-EE46-9C3F-EB0327E404AB}" type="datetimeFigureOut">
              <a:rPr lang="tr-TR" smtClean="0"/>
              <a:t>13.02.2018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F60D752-E862-4849-8711-3CD896857CA1}"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259DCC7-7038-EE46-9C3F-EB0327E404AB}" type="datetimeFigureOut">
              <a:rPr lang="tr-TR" smtClean="0"/>
              <a:t>13.02.2018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60D752-E862-4849-8711-3CD896857CA1}" type="slidenum">
              <a:rPr lang="tr-TR" smtClean="0"/>
              <a:t>‹#›</a:t>
            </a:fld>
            <a:endParaRPr lang="tr-TR"/>
          </a:p>
        </p:txBody>
      </p:sp>
    </p:spTree>
    <p:extLst>
      <p:ext uri="{BB962C8B-B14F-4D97-AF65-F5344CB8AC3E}">
        <p14:creationId xmlns:p14="http://schemas.microsoft.com/office/powerpoint/2010/main" val="1749532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Grev Hakkı ve Unsurları </a:t>
            </a:r>
            <a:endParaRPr lang="tr-TR" dirty="0"/>
          </a:p>
        </p:txBody>
      </p:sp>
      <p:sp>
        <p:nvSpPr>
          <p:cNvPr id="3" name="Alt Konu Başlığı 2"/>
          <p:cNvSpPr>
            <a:spLocks noGrp="1"/>
          </p:cNvSpPr>
          <p:nvPr>
            <p:ph type="subTitle" idx="1"/>
          </p:nvPr>
        </p:nvSpPr>
        <p:spPr/>
        <p:txBody>
          <a:bodyPr/>
          <a:lstStyle/>
          <a:p>
            <a:r>
              <a:rPr lang="tr-TR" dirty="0" smtClean="0"/>
              <a:t>HAFTA 11</a:t>
            </a:r>
            <a:endParaRPr lang="tr-TR" dirty="0"/>
          </a:p>
        </p:txBody>
      </p:sp>
    </p:spTree>
    <p:extLst>
      <p:ext uri="{BB962C8B-B14F-4D97-AF65-F5344CB8AC3E}">
        <p14:creationId xmlns:p14="http://schemas.microsoft.com/office/powerpoint/2010/main" val="177381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Uluslararası temel dayanağı: ILO C87</a:t>
            </a:r>
            <a:endParaRPr lang="tr-TR" dirty="0"/>
          </a:p>
        </p:txBody>
      </p:sp>
      <p:sp>
        <p:nvSpPr>
          <p:cNvPr id="3" name="İçerik Yer Tutucusu 2"/>
          <p:cNvSpPr>
            <a:spLocks noGrp="1"/>
          </p:cNvSpPr>
          <p:nvPr>
            <p:ph idx="1"/>
          </p:nvPr>
        </p:nvSpPr>
        <p:spPr/>
        <p:txBody>
          <a:bodyPr/>
          <a:lstStyle/>
          <a:p>
            <a:pPr marL="342900" lvl="0" indent="-342900">
              <a:lnSpc>
                <a:spcPct val="115000"/>
              </a:lnSpc>
              <a:spcAft>
                <a:spcPts val="1000"/>
              </a:spcAft>
              <a:buFont typeface="Wingdings"/>
              <a:buChar char=""/>
              <a:tabLst>
                <a:tab pos="457200" algn="l"/>
              </a:tabLst>
            </a:pPr>
            <a:r>
              <a:rPr lang="tr-TR" b="1" noProof="0" dirty="0" smtClean="0">
                <a:solidFill>
                  <a:schemeClr val="tx1"/>
                </a:solidFill>
                <a:ea typeface="Calibri"/>
                <a:cs typeface="Times New Roman"/>
              </a:rPr>
              <a:t>Grev hakkı</a:t>
            </a:r>
            <a:endParaRPr lang="tr-TR" noProof="0" dirty="0" smtClean="0">
              <a:solidFill>
                <a:schemeClr val="tx1"/>
              </a:solidFill>
              <a:ea typeface="Calibri"/>
              <a:cs typeface="Times New Roman"/>
            </a:endParaRPr>
          </a:p>
          <a:p>
            <a:pPr marL="742950" lvl="1" indent="-285750">
              <a:lnSpc>
                <a:spcPct val="115000"/>
              </a:lnSpc>
              <a:spcAft>
                <a:spcPts val="1000"/>
              </a:spcAft>
              <a:buFont typeface="Wingdings"/>
              <a:buChar char=""/>
              <a:tabLst>
                <a:tab pos="914400" algn="l"/>
              </a:tabLst>
            </a:pPr>
            <a:r>
              <a:rPr lang="tr-TR" noProof="0" dirty="0" smtClean="0">
                <a:solidFill>
                  <a:schemeClr val="tx1"/>
                </a:solidFill>
                <a:ea typeface="Calibri"/>
                <a:cs typeface="Times New Roman"/>
              </a:rPr>
              <a:t>İş uyuşmazlıkları halinde en yaygın kolektif eylem şeklidir</a:t>
            </a:r>
          </a:p>
          <a:p>
            <a:pPr marL="742950" lvl="1" indent="-285750">
              <a:lnSpc>
                <a:spcPct val="115000"/>
              </a:lnSpc>
              <a:spcAft>
                <a:spcPts val="1000"/>
              </a:spcAft>
              <a:buFont typeface="Wingdings"/>
              <a:buChar char=""/>
              <a:tabLst>
                <a:tab pos="914400" algn="l"/>
              </a:tabLst>
            </a:pPr>
            <a:r>
              <a:rPr lang="tr-TR" noProof="0" dirty="0" smtClean="0">
                <a:solidFill>
                  <a:schemeClr val="tx1"/>
                </a:solidFill>
                <a:ea typeface="Calibri"/>
                <a:cs typeface="Times New Roman"/>
              </a:rPr>
              <a:t>Örgütlenme özgürlüğü ile ilgili ILO Sözleşmelerinde açıkça yer almasa da, grev hakkı genel olarak tanınan ve korunan bir haktır. </a:t>
            </a:r>
          </a:p>
        </p:txBody>
      </p:sp>
    </p:spTree>
    <p:extLst>
      <p:ext uri="{BB962C8B-B14F-4D97-AF65-F5344CB8AC3E}">
        <p14:creationId xmlns:p14="http://schemas.microsoft.com/office/powerpoint/2010/main" val="126529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ILO C 87 md.3</a:t>
            </a:r>
            <a:endParaRPr lang="tr-TR" dirty="0"/>
          </a:p>
        </p:txBody>
      </p:sp>
      <p:sp>
        <p:nvSpPr>
          <p:cNvPr id="3" name="İçerik Yer Tutucusu 2"/>
          <p:cNvSpPr>
            <a:spLocks noGrp="1"/>
          </p:cNvSpPr>
          <p:nvPr>
            <p:ph idx="1"/>
          </p:nvPr>
        </p:nvSpPr>
        <p:spPr/>
        <p:txBody>
          <a:bodyPr/>
          <a:lstStyle/>
          <a:p>
            <a:pPr marL="342900" lvl="0" indent="-342900">
              <a:lnSpc>
                <a:spcPct val="115000"/>
              </a:lnSpc>
              <a:spcAft>
                <a:spcPts val="1000"/>
              </a:spcAft>
              <a:buFont typeface="Wingdings"/>
              <a:buChar char=""/>
              <a:tabLst>
                <a:tab pos="457200" algn="l"/>
                <a:tab pos="914400" algn="l"/>
              </a:tabLst>
            </a:pPr>
            <a:r>
              <a:rPr lang="tr-TR" b="1" noProof="0" dirty="0" smtClean="0">
                <a:solidFill>
                  <a:schemeClr val="tx1"/>
                </a:solidFill>
                <a:ea typeface="Calibri"/>
                <a:cs typeface="Times New Roman"/>
              </a:rPr>
              <a:t>Madde 3: İşçi ve işveren örgütlerinin yönetimlerini ve faaliyetlerini organize etme özgürlüğü </a:t>
            </a:r>
            <a:endParaRPr lang="tr-TR" noProof="0" dirty="0" smtClean="0">
              <a:solidFill>
                <a:schemeClr val="tx1"/>
              </a:solidFill>
              <a:ea typeface="Calibri"/>
              <a:cs typeface="Times New Roman"/>
            </a:endParaRPr>
          </a:p>
          <a:p>
            <a:pPr marL="742950" lvl="1" indent="-285750">
              <a:lnSpc>
                <a:spcPct val="115000"/>
              </a:lnSpc>
              <a:spcAft>
                <a:spcPts val="1000"/>
              </a:spcAft>
              <a:buFont typeface="Wingdings"/>
              <a:buChar char=""/>
              <a:tabLst>
                <a:tab pos="457200" algn="l"/>
                <a:tab pos="914400" algn="l"/>
              </a:tabLst>
            </a:pPr>
            <a:r>
              <a:rPr lang="tr-TR" noProof="0" dirty="0" smtClean="0">
                <a:solidFill>
                  <a:schemeClr val="tx1"/>
                </a:solidFill>
                <a:ea typeface="Calibri"/>
                <a:cs typeface="Times New Roman"/>
              </a:rPr>
              <a:t>Finansal özerklik ve bağımsızlık</a:t>
            </a:r>
          </a:p>
          <a:p>
            <a:pPr marL="742950" lvl="1" indent="-285750">
              <a:lnSpc>
                <a:spcPct val="115000"/>
              </a:lnSpc>
              <a:spcAft>
                <a:spcPts val="1000"/>
              </a:spcAft>
              <a:buFont typeface="Wingdings"/>
              <a:buChar char=""/>
              <a:tabLst>
                <a:tab pos="457200" algn="l"/>
                <a:tab pos="914400" algn="l"/>
              </a:tabLst>
            </a:pPr>
            <a:r>
              <a:rPr lang="tr-TR" noProof="0" dirty="0" smtClean="0">
                <a:solidFill>
                  <a:schemeClr val="tx1"/>
                </a:solidFill>
                <a:ea typeface="Calibri"/>
                <a:cs typeface="Times New Roman"/>
              </a:rPr>
              <a:t>Örgüt merkezinin, yazışmalarının ve iletişim araçlarının ihlal edilmezliği</a:t>
            </a:r>
          </a:p>
          <a:p>
            <a:pPr marL="742950" lvl="1" indent="-285750">
              <a:lnSpc>
                <a:spcPct val="115000"/>
              </a:lnSpc>
              <a:spcAft>
                <a:spcPts val="1000"/>
              </a:spcAft>
              <a:buFont typeface="Wingdings"/>
              <a:buChar char=""/>
              <a:tabLst>
                <a:tab pos="457200" algn="l"/>
                <a:tab pos="914400" algn="l"/>
              </a:tabLst>
            </a:pPr>
            <a:r>
              <a:rPr lang="tr-TR" noProof="0" dirty="0" smtClean="0">
                <a:solidFill>
                  <a:schemeClr val="tx1"/>
                </a:solidFill>
                <a:ea typeface="Calibri"/>
                <a:cs typeface="Times New Roman"/>
              </a:rPr>
              <a:t>Üyelerinin mesleki çıkarlarını korumak üzere faaliyetlerini organize etme ve programlarını hazırlama özgürlükleri</a:t>
            </a:r>
          </a:p>
          <a:p>
            <a:endParaRPr lang="tr-TR" dirty="0"/>
          </a:p>
        </p:txBody>
      </p:sp>
    </p:spTree>
    <p:extLst>
      <p:ext uri="{BB962C8B-B14F-4D97-AF65-F5344CB8AC3E}">
        <p14:creationId xmlns:p14="http://schemas.microsoft.com/office/powerpoint/2010/main" val="1018153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marL="342900" lvl="0" indent="-342900">
              <a:lnSpc>
                <a:spcPct val="115000"/>
              </a:lnSpc>
              <a:spcAft>
                <a:spcPts val="1000"/>
              </a:spcAft>
              <a:buFont typeface="Wingdings"/>
              <a:buChar char=""/>
              <a:tabLst>
                <a:tab pos="457200" algn="l"/>
              </a:tabLst>
            </a:pPr>
            <a:r>
              <a:rPr lang="tr-TR" b="1" noProof="0" dirty="0" smtClean="0">
                <a:solidFill>
                  <a:schemeClr val="tx1"/>
                </a:solidFill>
                <a:ea typeface="Calibri"/>
                <a:cs typeface="Times New Roman"/>
              </a:rPr>
              <a:t>Örgütlerin programlarını ve faaliyetlerinin kendi kendilerine belirleme hakkı aşağıdakileri kapsar: </a:t>
            </a:r>
            <a:endParaRPr lang="tr-TR" noProof="0" dirty="0" smtClean="0">
              <a:solidFill>
                <a:schemeClr val="tx1"/>
              </a:solidFill>
              <a:ea typeface="Calibri"/>
              <a:cs typeface="Times New Roman"/>
            </a:endParaRPr>
          </a:p>
          <a:p>
            <a:pPr marL="742950" lvl="1" indent="-285750">
              <a:lnSpc>
                <a:spcPct val="115000"/>
              </a:lnSpc>
              <a:spcAft>
                <a:spcPts val="1000"/>
              </a:spcAft>
              <a:buFont typeface="Wingdings"/>
              <a:buChar char=""/>
              <a:tabLst>
                <a:tab pos="914400" algn="l"/>
              </a:tabLst>
            </a:pPr>
            <a:r>
              <a:rPr lang="tr-TR" noProof="0" dirty="0" smtClean="0">
                <a:solidFill>
                  <a:schemeClr val="tx1"/>
                </a:solidFill>
                <a:ea typeface="Calibri"/>
                <a:cs typeface="Times New Roman"/>
              </a:rPr>
              <a:t>Toplantı yapma hakkı</a:t>
            </a:r>
          </a:p>
          <a:p>
            <a:pPr marL="742950" lvl="1" indent="-285750">
              <a:lnSpc>
                <a:spcPct val="115000"/>
              </a:lnSpc>
              <a:spcAft>
                <a:spcPts val="1000"/>
              </a:spcAft>
              <a:buFont typeface="Wingdings"/>
              <a:buChar char=""/>
              <a:tabLst>
                <a:tab pos="914400" algn="l"/>
              </a:tabLst>
            </a:pPr>
            <a:r>
              <a:rPr lang="tr-TR" noProof="0" dirty="0" smtClean="0">
                <a:solidFill>
                  <a:schemeClr val="tx1"/>
                </a:solidFill>
                <a:ea typeface="Calibri"/>
                <a:cs typeface="Times New Roman"/>
              </a:rPr>
              <a:t>Mülkiyet ve yönetim hakkına saygı göstermek şartıyla sendikal örgüt yöneticilerinin işyerine erişim hakkı </a:t>
            </a:r>
          </a:p>
          <a:p>
            <a:pPr marL="742950" lvl="1" indent="-285750">
              <a:lnSpc>
                <a:spcPct val="115000"/>
              </a:lnSpc>
              <a:spcAft>
                <a:spcPts val="1000"/>
              </a:spcAft>
              <a:buFont typeface="Wingdings"/>
              <a:buChar char=""/>
              <a:tabLst>
                <a:tab pos="914400" algn="l"/>
              </a:tabLst>
            </a:pPr>
            <a:r>
              <a:rPr lang="tr-TR" noProof="0" dirty="0" smtClean="0">
                <a:solidFill>
                  <a:schemeClr val="tx1"/>
                </a:solidFill>
                <a:ea typeface="Calibri"/>
                <a:cs typeface="Times New Roman"/>
              </a:rPr>
              <a:t>Yönetim ile iletişim kurma hakkı</a:t>
            </a:r>
          </a:p>
          <a:p>
            <a:pPr marL="742950" lvl="1" indent="-285750">
              <a:lnSpc>
                <a:spcPct val="115000"/>
              </a:lnSpc>
              <a:spcAft>
                <a:spcPts val="1000"/>
              </a:spcAft>
              <a:buFont typeface="Wingdings"/>
              <a:buChar char=""/>
              <a:tabLst>
                <a:tab pos="914400" algn="l"/>
              </a:tabLst>
            </a:pPr>
            <a:r>
              <a:rPr lang="tr-TR" noProof="0" dirty="0" smtClean="0">
                <a:solidFill>
                  <a:schemeClr val="tx1"/>
                </a:solidFill>
                <a:ea typeface="Calibri"/>
                <a:cs typeface="Times New Roman"/>
              </a:rPr>
              <a:t>Belirli siyasi faaliyetler </a:t>
            </a:r>
          </a:p>
          <a:p>
            <a:pPr marL="742950" lvl="1" indent="-285750">
              <a:lnSpc>
                <a:spcPct val="115000"/>
              </a:lnSpc>
              <a:spcAft>
                <a:spcPts val="1000"/>
              </a:spcAft>
              <a:buFont typeface="Wingdings"/>
              <a:buChar char=""/>
              <a:tabLst>
                <a:tab pos="914400" algn="l"/>
              </a:tabLst>
            </a:pPr>
            <a:r>
              <a:rPr lang="tr-TR" noProof="0" dirty="0" smtClean="0">
                <a:solidFill>
                  <a:schemeClr val="tx1"/>
                </a:solidFill>
                <a:ea typeface="Calibri"/>
                <a:cs typeface="Times New Roman"/>
              </a:rPr>
              <a:t>Grev hakkı </a:t>
            </a:r>
            <a:endParaRPr lang="tr-TR" dirty="0"/>
          </a:p>
        </p:txBody>
      </p:sp>
    </p:spTree>
    <p:extLst>
      <p:ext uri="{BB962C8B-B14F-4D97-AF65-F5344CB8AC3E}">
        <p14:creationId xmlns:p14="http://schemas.microsoft.com/office/powerpoint/2010/main" val="176954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ILO Uzmanlar Komitesi’nin grev hakkının sınırlanmasına ilişkin görüşü</a:t>
            </a:r>
            <a:endParaRPr lang="tr-TR" dirty="0"/>
          </a:p>
        </p:txBody>
      </p:sp>
      <p:sp>
        <p:nvSpPr>
          <p:cNvPr id="3" name="İçerik Yer Tutucusu 2"/>
          <p:cNvSpPr>
            <a:spLocks noGrp="1"/>
          </p:cNvSpPr>
          <p:nvPr>
            <p:ph idx="1"/>
          </p:nvPr>
        </p:nvSpPr>
        <p:spPr/>
        <p:txBody>
          <a:bodyPr/>
          <a:lstStyle/>
          <a:p>
            <a:pPr marL="342900" lvl="0" indent="-342900">
              <a:lnSpc>
                <a:spcPct val="115000"/>
              </a:lnSpc>
              <a:spcAft>
                <a:spcPts val="1000"/>
              </a:spcAft>
              <a:buFont typeface="Wingdings"/>
              <a:buChar char=""/>
              <a:tabLst>
                <a:tab pos="457200" algn="l"/>
              </a:tabLst>
            </a:pPr>
            <a:r>
              <a:rPr lang="tr-TR" b="1" noProof="0" dirty="0" smtClean="0">
                <a:solidFill>
                  <a:schemeClr val="tx1"/>
                </a:solidFill>
                <a:ea typeface="Calibri"/>
                <a:cs typeface="Times New Roman"/>
              </a:rPr>
              <a:t>Grev hakkı mutlak bir hak değildir. Aşağıdaki hallerde sınırlanabilir:</a:t>
            </a:r>
            <a:endParaRPr lang="tr-TR" noProof="0" dirty="0" smtClean="0">
              <a:solidFill>
                <a:schemeClr val="tx1"/>
              </a:solidFill>
              <a:ea typeface="Calibri"/>
              <a:cs typeface="Times New Roman"/>
            </a:endParaRPr>
          </a:p>
          <a:p>
            <a:pPr marL="742950" lvl="1" indent="-285750">
              <a:lnSpc>
                <a:spcPct val="115000"/>
              </a:lnSpc>
              <a:spcAft>
                <a:spcPts val="1000"/>
              </a:spcAft>
              <a:buFont typeface="Wingdings"/>
              <a:buChar char=""/>
              <a:tabLst>
                <a:tab pos="914400" algn="l"/>
              </a:tabLst>
            </a:pPr>
            <a:r>
              <a:rPr lang="tr-TR" noProof="0" dirty="0" smtClean="0">
                <a:solidFill>
                  <a:schemeClr val="tx1"/>
                </a:solidFill>
                <a:ea typeface="Calibri"/>
                <a:cs typeface="Times New Roman"/>
              </a:rPr>
              <a:t>Akut ulusal kriz </a:t>
            </a:r>
          </a:p>
          <a:p>
            <a:pPr marL="742950" lvl="1" indent="-285750">
              <a:lnSpc>
                <a:spcPct val="115000"/>
              </a:lnSpc>
              <a:spcAft>
                <a:spcPts val="1000"/>
              </a:spcAft>
              <a:buFont typeface="Wingdings"/>
              <a:buChar char=""/>
              <a:tabLst>
                <a:tab pos="914400" algn="l"/>
              </a:tabLst>
            </a:pPr>
            <a:r>
              <a:rPr lang="tr-TR" noProof="0" dirty="0" smtClean="0">
                <a:solidFill>
                  <a:schemeClr val="tx1"/>
                </a:solidFill>
                <a:ea typeface="Calibri"/>
                <a:cs typeface="Times New Roman"/>
              </a:rPr>
              <a:t>Silahlı kuvvetler mensupları ve polis kuvvetleri   </a:t>
            </a:r>
          </a:p>
          <a:p>
            <a:pPr marL="742950" lvl="1" indent="-285750">
              <a:lnSpc>
                <a:spcPct val="115000"/>
              </a:lnSpc>
              <a:spcAft>
                <a:spcPts val="1000"/>
              </a:spcAft>
              <a:buFont typeface="Wingdings"/>
              <a:buChar char=""/>
              <a:tabLst>
                <a:tab pos="914400" algn="l"/>
              </a:tabLst>
            </a:pPr>
            <a:r>
              <a:rPr lang="tr-TR" noProof="0" dirty="0" smtClean="0">
                <a:solidFill>
                  <a:schemeClr val="tx1"/>
                </a:solidFill>
                <a:ea typeface="Calibri"/>
                <a:cs typeface="Times New Roman"/>
              </a:rPr>
              <a:t>Devlet adına yetki kullanan kamu görevlileri </a:t>
            </a:r>
          </a:p>
          <a:p>
            <a:pPr marL="742950" lvl="1" indent="-285750">
              <a:lnSpc>
                <a:spcPct val="115000"/>
              </a:lnSpc>
              <a:spcAft>
                <a:spcPts val="1000"/>
              </a:spcAft>
              <a:buFont typeface="Wingdings"/>
              <a:buChar char=""/>
              <a:tabLst>
                <a:tab pos="914400" algn="l"/>
              </a:tabLst>
            </a:pPr>
            <a:r>
              <a:rPr lang="tr-TR" noProof="0" dirty="0" smtClean="0">
                <a:solidFill>
                  <a:schemeClr val="tx1"/>
                </a:solidFill>
                <a:ea typeface="Calibri"/>
                <a:cs typeface="Times New Roman"/>
              </a:rPr>
              <a:t>Kelimenin en dar anlamıyla zorunlu hizmetlerde çalışanlar </a:t>
            </a:r>
          </a:p>
          <a:p>
            <a:endParaRPr lang="tr-TR" dirty="0"/>
          </a:p>
        </p:txBody>
      </p:sp>
    </p:spTree>
    <p:extLst>
      <p:ext uri="{BB962C8B-B14F-4D97-AF65-F5344CB8AC3E}">
        <p14:creationId xmlns:p14="http://schemas.microsoft.com/office/powerpoint/2010/main" val="140007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Ulusal dayanakları </a:t>
            </a:r>
            <a:endParaRPr lang="tr-TR" dirty="0"/>
          </a:p>
        </p:txBody>
      </p:sp>
      <p:sp>
        <p:nvSpPr>
          <p:cNvPr id="3" name="İçerik Yer Tutucusu 2"/>
          <p:cNvSpPr>
            <a:spLocks noGrp="1"/>
          </p:cNvSpPr>
          <p:nvPr>
            <p:ph idx="1"/>
          </p:nvPr>
        </p:nvSpPr>
        <p:spPr/>
        <p:txBody>
          <a:bodyPr/>
          <a:lstStyle/>
          <a:p>
            <a:pPr algn="just"/>
            <a:r>
              <a:rPr lang="tr-TR" dirty="0" smtClean="0"/>
              <a:t>Anayasa md 54: Toplu iş sözleşmesinin yapılması sırasında uyuşmazlık çıkması halinde işçiler grev hakkına sahiptiler </a:t>
            </a:r>
          </a:p>
          <a:p>
            <a:pPr algn="just"/>
            <a:r>
              <a:rPr lang="tr-TR" dirty="0" smtClean="0"/>
              <a:t>6356 </a:t>
            </a:r>
            <a:r>
              <a:rPr lang="tr-TR" dirty="0" err="1" smtClean="0"/>
              <a:t>sk</a:t>
            </a:r>
            <a:r>
              <a:rPr lang="tr-TR" dirty="0" smtClean="0"/>
              <a:t> 58.md: </a:t>
            </a:r>
            <a:r>
              <a:rPr lang="tr-TR" dirty="0" smtClean="0"/>
              <a:t>İşçilerin, topluca çalışmamak suretiyle işyerinde faaliyeti durdurmak veya işin niteliğine göre önemli ölçüde aksatmak amacıyla, aralarında anlaşarak veya bir kuruluşun aynı amaçla topluca çalışmamaları için verdiği karara uyarak işi bırakmalarına grev denir.</a:t>
            </a:r>
          </a:p>
          <a:p>
            <a:endParaRPr lang="tr-TR" dirty="0"/>
          </a:p>
        </p:txBody>
      </p:sp>
    </p:spTree>
    <p:extLst>
      <p:ext uri="{BB962C8B-B14F-4D97-AF65-F5344CB8AC3E}">
        <p14:creationId xmlns:p14="http://schemas.microsoft.com/office/powerpoint/2010/main" val="1098104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Grev hakkının unsurları</a:t>
            </a:r>
            <a:endParaRPr lang="tr-TR" dirty="0"/>
          </a:p>
        </p:txBody>
      </p:sp>
      <p:sp>
        <p:nvSpPr>
          <p:cNvPr id="3" name="İçerik Yer Tutucusu 2"/>
          <p:cNvSpPr>
            <a:spLocks noGrp="1"/>
          </p:cNvSpPr>
          <p:nvPr>
            <p:ph idx="1"/>
          </p:nvPr>
        </p:nvSpPr>
        <p:spPr/>
        <p:txBody>
          <a:bodyPr/>
          <a:lstStyle/>
          <a:p>
            <a:r>
              <a:rPr lang="tr-TR" dirty="0" smtClean="0"/>
              <a:t>Maddi unsur: İşçilerin işi topluca bırakmaları </a:t>
            </a:r>
          </a:p>
          <a:p>
            <a:r>
              <a:rPr lang="tr-TR" dirty="0" smtClean="0"/>
              <a:t>Manevi unsur: Aralarında anlaşma ya da bir kuruluşun kararına uyma</a:t>
            </a:r>
            <a:endParaRPr lang="tr-TR" dirty="0"/>
          </a:p>
        </p:txBody>
      </p:sp>
    </p:spTree>
    <p:extLst>
      <p:ext uri="{BB962C8B-B14F-4D97-AF65-F5344CB8AC3E}">
        <p14:creationId xmlns:p14="http://schemas.microsoft.com/office/powerpoint/2010/main" val="5902271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TotalTime>
  <Words>241</Words>
  <Application>Microsoft Macintosh PowerPoint</Application>
  <PresentationFormat>Geniş Ekran</PresentationFormat>
  <Paragraphs>29</Paragraphs>
  <Slides>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vt:i4>
      </vt:variant>
    </vt:vector>
  </HeadingPairs>
  <TitlesOfParts>
    <vt:vector size="13" baseType="lpstr">
      <vt:lpstr>Calibri</vt:lpstr>
      <vt:lpstr>Garamond</vt:lpstr>
      <vt:lpstr>Times New Roman</vt:lpstr>
      <vt:lpstr>Wingdings</vt:lpstr>
      <vt:lpstr>Arial</vt:lpstr>
      <vt:lpstr>Organik</vt:lpstr>
      <vt:lpstr>Grev Hakkı ve Unsurları </vt:lpstr>
      <vt:lpstr>Uluslararası temel dayanağı: ILO C87</vt:lpstr>
      <vt:lpstr>ILO C 87 md.3</vt:lpstr>
      <vt:lpstr>PowerPoint Sunusu</vt:lpstr>
      <vt:lpstr>ILO Uzmanlar Komitesi’nin grev hakkının sınırlanmasına ilişkin görüşü</vt:lpstr>
      <vt:lpstr>Ulusal dayanakları </vt:lpstr>
      <vt:lpstr>Grev hakkının unsurları</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Grev Hakkı ve Unsurları </dc:title>
  <dc:creator>Microsoft Office Kullanıcısı</dc:creator>
  <cp:lastModifiedBy>Microsoft Office Kullanıcısı</cp:lastModifiedBy>
  <cp:revision>2</cp:revision>
  <dcterms:created xsi:type="dcterms:W3CDTF">2018-02-13T07:40:21Z</dcterms:created>
  <dcterms:modified xsi:type="dcterms:W3CDTF">2018-02-13T07:54:56Z</dcterms:modified>
</cp:coreProperties>
</file>