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28" autoAdjust="0"/>
    <p:restoredTop sz="94660"/>
  </p:normalViewPr>
  <p:slideViewPr>
    <p:cSldViewPr snapToGrid="0">
      <p:cViewPr varScale="1">
        <p:scale>
          <a:sx n="91" d="100"/>
          <a:sy n="91" d="100"/>
        </p:scale>
        <p:origin x="7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26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356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749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590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596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048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88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8075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17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409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937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0B94C-53E3-4B37-A1CA-7B5D2596B36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7FDAF-2E3D-42DB-A582-84E3E5595C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570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16/j.tate.2009.03.01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97876" y="1122363"/>
            <a:ext cx="9270124" cy="1053278"/>
          </a:xfrm>
        </p:spPr>
        <p:txBody>
          <a:bodyPr>
            <a:normAutofit/>
          </a:bodyPr>
          <a:lstStyle/>
          <a:p>
            <a:r>
              <a:rPr lang="tr-TR" dirty="0" smtClean="0"/>
              <a:t>Okul Dışı Öğrenme Ortamı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97876" y="2175641"/>
            <a:ext cx="9270124" cy="3082159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/>
              <a:t>1987 yılında </a:t>
            </a:r>
            <a:r>
              <a:rPr lang="tr-TR" dirty="0" err="1" smtClean="0"/>
              <a:t>Lauren</a:t>
            </a:r>
            <a:r>
              <a:rPr lang="tr-TR" dirty="0" smtClean="0"/>
              <a:t> </a:t>
            </a:r>
            <a:r>
              <a:rPr lang="tr-TR" dirty="0" err="1" smtClean="0"/>
              <a:t>Resnick</a:t>
            </a:r>
            <a:r>
              <a:rPr lang="tr-TR" dirty="0" smtClean="0"/>
              <a:t> tarafından Amerikan Eğitim Araştırmaları Birliğinin başkanlığını yaptığı dönemde ortaya attığı bir kavramdır.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dirty="0" smtClean="0"/>
              <a:t>Öğrencilerde öğrenme güçlüklerini ortadan kaldırmak, öğrencilerin becerilerini geliştirmek, toplumsal bağları güçlendirmek ve eğitime olan ilgiyi arttırmak hedefler arasındadır.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901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09903" y="365125"/>
            <a:ext cx="10943897" cy="4133303"/>
          </a:xfrm>
        </p:spPr>
        <p:txBody>
          <a:bodyPr>
            <a:normAutofit fontScale="90000"/>
          </a:bodyPr>
          <a:lstStyle/>
          <a:p>
            <a:pPr algn="ctr"/>
            <a:r>
              <a:rPr lang="tr-TR" sz="6000" dirty="0">
                <a:solidFill>
                  <a:prstClr val="black"/>
                </a:solidFill>
              </a:rPr>
              <a:t>Okul Dışı Öğrenme </a:t>
            </a:r>
            <a:r>
              <a:rPr lang="tr-TR" sz="6000" dirty="0" smtClean="0">
                <a:solidFill>
                  <a:prstClr val="black"/>
                </a:solidFill>
              </a:rPr>
              <a:t>Ortamı</a:t>
            </a:r>
            <a:br>
              <a:rPr lang="tr-TR" sz="6000" dirty="0" smtClean="0">
                <a:solidFill>
                  <a:prstClr val="black"/>
                </a:solidFill>
              </a:rPr>
            </a:br>
            <a:r>
              <a:rPr lang="tr-TR" sz="6000" dirty="0" err="1" smtClean="0">
                <a:solidFill>
                  <a:prstClr val="black"/>
                </a:solidFill>
              </a:rPr>
              <a:t>Burdan</a:t>
            </a:r>
            <a:r>
              <a:rPr lang="tr-TR" sz="6000" dirty="0" smtClean="0">
                <a:solidFill>
                  <a:prstClr val="black"/>
                </a:solidFill>
              </a:rPr>
              <a:t> sonraki bilgiler </a:t>
            </a:r>
            <a:r>
              <a:rPr lang="tr-TR" sz="6000" dirty="0" err="1">
                <a:solidFill>
                  <a:prstClr val="black"/>
                </a:solidFill>
              </a:rPr>
              <a:t>R</a:t>
            </a:r>
            <a:r>
              <a:rPr lang="tr-TR" sz="6000" dirty="0" err="1" smtClean="0">
                <a:solidFill>
                  <a:prstClr val="black"/>
                </a:solidFill>
              </a:rPr>
              <a:t>esnick</a:t>
            </a:r>
            <a:r>
              <a:rPr lang="tr-TR" sz="6000" dirty="0" smtClean="0">
                <a:solidFill>
                  <a:prstClr val="black"/>
                </a:solidFill>
              </a:rPr>
              <a:t> tarafından 1987’de yazılan «</a:t>
            </a:r>
            <a:r>
              <a:rPr lang="tr-TR" sz="6000" dirty="0" err="1" smtClean="0">
                <a:solidFill>
                  <a:prstClr val="black"/>
                </a:solidFill>
              </a:rPr>
              <a:t>the</a:t>
            </a:r>
            <a:r>
              <a:rPr lang="tr-TR" sz="6000" dirty="0" smtClean="0">
                <a:solidFill>
                  <a:prstClr val="black"/>
                </a:solidFill>
              </a:rPr>
              <a:t> 1987 </a:t>
            </a:r>
            <a:r>
              <a:rPr lang="tr-TR" sz="6000" dirty="0" err="1" smtClean="0">
                <a:solidFill>
                  <a:prstClr val="black"/>
                </a:solidFill>
              </a:rPr>
              <a:t>presidential</a:t>
            </a:r>
            <a:r>
              <a:rPr lang="tr-TR" sz="6000" dirty="0" smtClean="0">
                <a:solidFill>
                  <a:prstClr val="black"/>
                </a:solidFill>
              </a:rPr>
              <a:t> </a:t>
            </a:r>
            <a:r>
              <a:rPr lang="tr-TR" sz="6000" dirty="0" err="1" smtClean="0">
                <a:solidFill>
                  <a:prstClr val="black"/>
                </a:solidFill>
              </a:rPr>
              <a:t>address</a:t>
            </a:r>
            <a:r>
              <a:rPr lang="tr-TR" sz="6000" dirty="0" smtClean="0">
                <a:solidFill>
                  <a:prstClr val="black"/>
                </a:solidFill>
              </a:rPr>
              <a:t>: </a:t>
            </a:r>
            <a:r>
              <a:rPr lang="tr-TR" sz="6000" dirty="0" err="1" smtClean="0">
                <a:solidFill>
                  <a:prstClr val="black"/>
                </a:solidFill>
              </a:rPr>
              <a:t>learning</a:t>
            </a:r>
            <a:r>
              <a:rPr lang="tr-TR" sz="6000" dirty="0" smtClean="0">
                <a:solidFill>
                  <a:prstClr val="black"/>
                </a:solidFill>
              </a:rPr>
              <a:t> in </a:t>
            </a:r>
            <a:r>
              <a:rPr lang="tr-TR" sz="6000" dirty="0" err="1" smtClean="0">
                <a:solidFill>
                  <a:prstClr val="black"/>
                </a:solidFill>
              </a:rPr>
              <a:t>school</a:t>
            </a:r>
            <a:r>
              <a:rPr lang="tr-TR" sz="6000" dirty="0" smtClean="0">
                <a:solidFill>
                  <a:prstClr val="black"/>
                </a:solidFill>
              </a:rPr>
              <a:t> </a:t>
            </a:r>
            <a:r>
              <a:rPr lang="tr-TR" sz="6000" dirty="0" err="1" smtClean="0">
                <a:solidFill>
                  <a:prstClr val="black"/>
                </a:solidFill>
              </a:rPr>
              <a:t>and</a:t>
            </a:r>
            <a:r>
              <a:rPr lang="tr-TR" sz="6000" dirty="0" smtClean="0">
                <a:solidFill>
                  <a:prstClr val="black"/>
                </a:solidFill>
              </a:rPr>
              <a:t> </a:t>
            </a:r>
            <a:r>
              <a:rPr lang="tr-TR" sz="6000" dirty="0" err="1" smtClean="0">
                <a:solidFill>
                  <a:prstClr val="black"/>
                </a:solidFill>
              </a:rPr>
              <a:t>out</a:t>
            </a:r>
            <a:r>
              <a:rPr lang="tr-TR" sz="6000" dirty="0" smtClean="0">
                <a:solidFill>
                  <a:prstClr val="black"/>
                </a:solidFill>
              </a:rPr>
              <a:t>» başlıklı çalışmasının Türkçe özetidir.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6055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Pratik zeka, akademik zekaya göre gerçek hayatta daha fazla önem taşır.</a:t>
            </a:r>
          </a:p>
          <a:p>
            <a:r>
              <a:rPr lang="tr-TR" dirty="0" smtClean="0"/>
              <a:t>Geçmişlerinde Okul yaşantıları olmayan bireyler de ileri hayatlarında sağduyularını kullanarak başarılı olabilirler.</a:t>
            </a:r>
          </a:p>
          <a:p>
            <a:r>
              <a:rPr lang="tr-TR" dirty="0" smtClean="0"/>
              <a:t>Peki, okulda çok başarılı olan bireyler, hayatta da çok başarılı olur mu?</a:t>
            </a:r>
          </a:p>
          <a:p>
            <a:r>
              <a:rPr lang="tr-TR" dirty="0" smtClean="0"/>
              <a:t>Okulda harcanan zamanı daha iyi değerlendirmek için okulların tekrar organize edilmesi mi gerekir?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3397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Okul çağındaki öğrenciler, uyanık yaşamlarının yaklaşık üçte ikisini örgün okul dışında dışarıda geçirir, ancak eğitimciler okul dışındaki deneyimlerin öğrencilerin bilgi ve anlayışları ile inançları, tutumları üzerindeki önemli etkilerini göz ardı </a:t>
            </a:r>
            <a:r>
              <a:rPr lang="tr-TR" dirty="0" smtClean="0"/>
              <a:t>etmemelidir.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3547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Kanıtlar, sınıf dışında öğrenmenin, sınıf ortamında yer alması zor olanlar dahil olmak üzere, başarının arttırılmasına, sınıf davranışını iyileştirmesine ve öğrencilerin katılımını iyileştirmesine yardımcı olabileceğini öne sürmektedir.</a:t>
            </a:r>
          </a:p>
        </p:txBody>
      </p:sp>
    </p:spTree>
    <p:extLst>
      <p:ext uri="{BB962C8B-B14F-4D97-AF65-F5344CB8AC3E}">
        <p14:creationId xmlns:p14="http://schemas.microsoft.com/office/powerpoint/2010/main" val="321681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Dışarıda oynamak ve öğrenmek aynı zamanda çocukların doğayı, çevreyi ve insanların, hayvanların, bitkilerin ve yaşam döngülerinin birbirine bağımlılığını anlamalarına ve saygı duymalarına yardımcı olur.</a:t>
            </a:r>
          </a:p>
        </p:txBody>
      </p:sp>
    </p:spTree>
    <p:extLst>
      <p:ext uri="{BB962C8B-B14F-4D97-AF65-F5344CB8AC3E}">
        <p14:creationId xmlns:p14="http://schemas.microsoft.com/office/powerpoint/2010/main" val="1617774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ElenaJurasaite-Harbison</a:t>
            </a:r>
            <a:r>
              <a:rPr lang="tr-TR" baseline="30000" dirty="0" smtClean="0"/>
              <a:t>&amp;</a:t>
            </a:r>
            <a:r>
              <a:rPr lang="tr-TR" dirty="0" smtClean="0"/>
              <a:t> </a:t>
            </a:r>
            <a:r>
              <a:rPr lang="tr-TR" dirty="0" err="1" smtClean="0"/>
              <a:t>Lesley</a:t>
            </a:r>
            <a:r>
              <a:rPr lang="tr-TR" dirty="0" smtClean="0"/>
              <a:t> </a:t>
            </a:r>
            <a:r>
              <a:rPr lang="tr-TR" dirty="0" err="1" smtClean="0"/>
              <a:t>A.Rex</a:t>
            </a:r>
            <a:r>
              <a:rPr lang="tr-TR" baseline="30000" dirty="0" smtClean="0"/>
              <a:t>.</a:t>
            </a:r>
            <a:r>
              <a:rPr lang="tr-TR" dirty="0" smtClean="0"/>
              <a:t> (2009).</a:t>
            </a:r>
            <a:r>
              <a:rPr lang="en-US" dirty="0">
                <a:solidFill>
                  <a:srgbClr val="505050"/>
                </a:solidFill>
                <a:latin typeface="NexusSerif"/>
              </a:rPr>
              <a:t> School cultures as contexts for informal teacher </a:t>
            </a:r>
            <a:r>
              <a:rPr lang="en-US" dirty="0" smtClean="0">
                <a:solidFill>
                  <a:srgbClr val="505050"/>
                </a:solidFill>
                <a:latin typeface="NexusSerif"/>
              </a:rPr>
              <a:t>learning</a:t>
            </a:r>
            <a:r>
              <a:rPr lang="tr-TR" dirty="0" smtClean="0">
                <a:solidFill>
                  <a:srgbClr val="505050"/>
                </a:solidFill>
                <a:latin typeface="NexusSerif"/>
              </a:rPr>
              <a:t>. </a:t>
            </a:r>
            <a:r>
              <a:rPr lang="tr-TR" dirty="0">
                <a:solidFill>
                  <a:srgbClr val="0C7DBB"/>
                </a:solidFill>
                <a:latin typeface="NexusSans"/>
                <a:hlinkClick r:id="rId2" tooltip="Persistent link using digital object identifier"/>
              </a:rPr>
              <a:t>https://</a:t>
            </a:r>
            <a:r>
              <a:rPr lang="tr-TR" dirty="0" smtClean="0">
                <a:solidFill>
                  <a:srgbClr val="0C7DBB"/>
                </a:solidFill>
                <a:latin typeface="NexusSans"/>
                <a:hlinkClick r:id="rId2" tooltip="Persistent link using digital object identifier"/>
              </a:rPr>
              <a:t>doi.org/10.1016/j.tate.2009.03.012</a:t>
            </a:r>
            <a:endParaRPr lang="tr-TR" dirty="0" smtClean="0">
              <a:solidFill>
                <a:srgbClr val="0C7DBB"/>
              </a:solidFill>
              <a:latin typeface="NexusSans"/>
            </a:endParaRPr>
          </a:p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Resnick, L. B. (1987). The 1987 presidential address learning in school and out. </a:t>
            </a:r>
            <a:r>
              <a:rPr lang="en-US" i="1">
                <a:solidFill>
                  <a:srgbClr val="222222"/>
                </a:solidFill>
                <a:latin typeface="Arial" panose="020B0604020202020204" pitchFamily="34" charset="0"/>
              </a:rPr>
              <a:t>Educational researcher</a:t>
            </a:r>
            <a:r>
              <a:rPr lang="en-US">
                <a:solidFill>
                  <a:srgbClr val="222222"/>
                </a:solidFill>
                <a:latin typeface="Arial" panose="020B0604020202020204" pitchFamily="34" charset="0"/>
              </a:rPr>
              <a:t>, </a:t>
            </a:r>
            <a:r>
              <a:rPr lang="en-US" i="1">
                <a:solidFill>
                  <a:srgbClr val="222222"/>
                </a:solidFill>
                <a:latin typeface="Arial" panose="020B0604020202020204" pitchFamily="34" charset="0"/>
              </a:rPr>
              <a:t>16</a:t>
            </a:r>
            <a:r>
              <a:rPr lang="en-US">
                <a:solidFill>
                  <a:srgbClr val="222222"/>
                </a:solidFill>
                <a:latin typeface="Arial" panose="020B0604020202020204" pitchFamily="34" charset="0"/>
              </a:rPr>
              <a:t>(9), 13-54.</a:t>
            </a:r>
            <a:endParaRPr lang="en-US">
              <a:solidFill>
                <a:srgbClr val="505050"/>
              </a:solidFill>
              <a:latin typeface="NexusSerif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7090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236</Words>
  <Application>Microsoft Office PowerPoint</Application>
  <PresentationFormat>Geniş ekran</PresentationFormat>
  <Paragraphs>15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NexusSans</vt:lpstr>
      <vt:lpstr>NexusSerif</vt:lpstr>
      <vt:lpstr>Office Teması</vt:lpstr>
      <vt:lpstr>Okul Dışı Öğrenme Ortamı</vt:lpstr>
      <vt:lpstr>Okul Dışı Öğrenme Ortamı Burdan sonraki bilgiler Resnick tarafından 1987’de yazılan «the 1987 presidential address: learning in school and out» başlıklı çalışmasının Türkçe özetidir.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Dışı Öğrenme Ortamı</dc:title>
  <dc:creator>Windows Kullanıcısı</dc:creator>
  <cp:lastModifiedBy>Windows Kullanıcısı</cp:lastModifiedBy>
  <cp:revision>11</cp:revision>
  <dcterms:created xsi:type="dcterms:W3CDTF">2019-10-23T12:17:02Z</dcterms:created>
  <dcterms:modified xsi:type="dcterms:W3CDTF">2019-11-21T13:11:33Z</dcterms:modified>
</cp:coreProperties>
</file>