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  <p:sldMasterId id="2147483661" r:id="rId2"/>
  </p:sldMasterIdLst>
  <p:notesMasterIdLst>
    <p:notesMasterId r:id="rId2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79" r:id="rId27"/>
  </p:sldIdLst>
  <p:sldSz cx="9144000" cy="6858000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2400" b="0" strike="noStrike" spc="-1">
                <a:solidFill>
                  <a:srgbClr val="000000"/>
                </a:solidFill>
                <a:latin typeface="Times New Roman"/>
              </a:rPr>
              <a:t>Click to move the slide</a:t>
            </a: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12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127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128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129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23CCE119-E344-470D-A56A-B97FBCD34CCF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63969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lang="en-US" sz="4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endParaRPr lang="en-US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endParaRPr lang="en-US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marL="457200">
              <a:lnSpc>
                <a:spcPct val="100000"/>
              </a:lnSpc>
            </a:pPr>
            <a:fld id="{EA740A76-0D04-4416-BD13-400B7D4823B5}" type="slidenum">
              <a:rPr lang="en-US" sz="2400" b="0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‹#›</a:t>
            </a:fld>
            <a:endParaRPr lang="en-US" sz="2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lang="en-US" sz="4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endParaRPr lang="en-US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endParaRPr lang="en-US" sz="12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marL="457200">
              <a:lnSpc>
                <a:spcPct val="100000"/>
              </a:lnSpc>
            </a:pPr>
            <a:fld id="{D3A8D5B7-F79A-4534-AFBA-C878D0F0672E}" type="slidenum">
              <a:rPr lang="en-US" sz="2400" b="0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‹#›</a:t>
            </a:fld>
            <a:endParaRPr lang="en-US" sz="2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685800" y="22860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  <a:ea typeface="ＭＳ Ｐゴシック"/>
              </a:rPr>
              <a:t>COM337 Computer Graphics</a:t>
            </a:r>
            <a:endParaRPr lang="en-US" sz="4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1" name="TextShape 2"/>
          <p:cNvSpPr txBox="1"/>
          <p:nvPr/>
        </p:nvSpPr>
        <p:spPr>
          <a:xfrm>
            <a:off x="685800" y="1981080"/>
            <a:ext cx="7543440" cy="17521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5000" lnSpcReduction="20000"/>
          </a:bodyPr>
          <a:lstStyle/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en-US" sz="3200" spc="-1" dirty="0" err="1" smtClean="0">
                <a:solidFill>
                  <a:srgbClr val="8B8B8B"/>
                </a:solidFill>
                <a:latin typeface="Calibri"/>
                <a:ea typeface="ＭＳ Ｐゴシック"/>
              </a:rPr>
              <a:t>Sierpinski</a:t>
            </a:r>
            <a:r>
              <a:rPr lang="en-US" sz="3200" spc="-1" dirty="0" smtClean="0">
                <a:solidFill>
                  <a:srgbClr val="8B8B8B"/>
                </a:solidFill>
                <a:latin typeface="Calibri"/>
                <a:ea typeface="ＭＳ Ｐゴシック"/>
              </a:rPr>
              <a:t> Gasket Variants</a:t>
            </a:r>
            <a:endParaRPr lang="en-US" sz="3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 dirty="0" err="1">
                <a:solidFill>
                  <a:srgbClr val="8B8B8B"/>
                </a:solidFill>
                <a:latin typeface="Calibri"/>
                <a:ea typeface="ＭＳ Ｐゴシック"/>
              </a:rPr>
              <a:t>Kurtuluş</a:t>
            </a:r>
            <a:r>
              <a:rPr lang="en-US" sz="3200" b="0" strike="noStrike" spc="-1" dirty="0">
                <a:solidFill>
                  <a:srgbClr val="8B8B8B"/>
                </a:solidFill>
                <a:latin typeface="Calibri"/>
                <a:ea typeface="ＭＳ Ｐゴシック"/>
              </a:rPr>
              <a:t> KÜLLÜ</a:t>
            </a:r>
            <a:endParaRPr lang="en-US" sz="3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 dirty="0">
                <a:solidFill>
                  <a:srgbClr val="8B8B8B"/>
                </a:solidFill>
                <a:latin typeface="Calibri"/>
                <a:ea typeface="ＭＳ Ｐゴシック"/>
              </a:rPr>
              <a:t>Slides based on the </a:t>
            </a:r>
            <a:r>
              <a:rPr lang="en-US" sz="3200" b="0" strike="noStrike" spc="-1" dirty="0" smtClean="0">
                <a:solidFill>
                  <a:srgbClr val="8B8B8B"/>
                </a:solidFill>
                <a:latin typeface="Calibri"/>
                <a:ea typeface="ＭＳ Ｐゴシック"/>
              </a:rPr>
              <a:t>textbook</a:t>
            </a:r>
            <a:endParaRPr lang="en-US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 with points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Most of the changes are about using 3D coordinates instead of 2D ones</a:t>
            </a:r>
          </a:p>
          <a:p>
            <a:pPr lvl="2"/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vertices = [</a:t>
            </a:r>
          </a:p>
          <a:p>
            <a:pPr lvl="3"/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vec3(-0.5, -0.5, -0.5),</a:t>
            </a:r>
          </a:p>
          <a:p>
            <a:pPr lvl="3"/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vec3(0.5, -0.5, -0.5),</a:t>
            </a:r>
          </a:p>
          <a:p>
            <a:pPr lvl="3"/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vec3(0.0, 0.5, 0.0),</a:t>
            </a:r>
          </a:p>
          <a:p>
            <a:pPr lvl="3"/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vec3(0.0, -0.5, 0.5)</a:t>
            </a:r>
          </a:p>
          <a:p>
            <a:pPr lvl="2"/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Again, 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we need to start with an initial point p inside the shape. Let’s use the origin</a:t>
            </a:r>
          </a:p>
          <a:p>
            <a:pPr lvl="2"/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points = [ vec3(0.0, 0.0, 0.0) ];</a:t>
            </a:r>
            <a:endParaRPr lang="en-GB" sz="2400" spc="-1" dirty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03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 with points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20000"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We compute new points similarly as before, but only consider 4 vertices of the tetrahedron instead of the 3 triangle vertices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1;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points.length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numPoints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; ++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j 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Math.floor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Math.random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 * 4);</a:t>
            </a:r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points.push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(mix(points[i-1],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vertices[j], 0.5));</a:t>
            </a:r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Lastly, w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e need to specify that we have </a:t>
            </a:r>
          </a:p>
          <a:p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  3 float values for </a:t>
            </a:r>
            <a:r>
              <a:rPr lang="en-GB" sz="27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vPosition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attribute, </a:t>
            </a:r>
          </a:p>
          <a:p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 not 2</a:t>
            </a:r>
          </a:p>
          <a:p>
            <a:r>
              <a:rPr lang="en-GB" spc="-1" dirty="0" err="1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gl.vertexAttribPointer</a:t>
            </a:r>
            <a:r>
              <a:rPr lang="en-GB" spc="-1" dirty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(</a:t>
            </a:r>
            <a:r>
              <a:rPr lang="en-GB" spc="-1" dirty="0" err="1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vPosition</a:t>
            </a:r>
            <a:r>
              <a:rPr lang="en-GB" spc="-1" dirty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, 3, </a:t>
            </a:r>
            <a:endParaRPr lang="en-GB" spc="-1" dirty="0" smtClean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  <a:p>
            <a:r>
              <a:rPr lang="en-GB" spc="-1" dirty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</a:t>
            </a:r>
            <a:r>
              <a:rPr lang="en-GB" spc="-1" dirty="0" err="1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gl.FLOAT</a:t>
            </a:r>
            <a:r>
              <a:rPr lang="en-GB" spc="-1" dirty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, false, 0, 0</a:t>
            </a:r>
            <a:r>
              <a:rPr lang="en-GB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Why is the result 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like this?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Structure looks different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It doesn’t look like a 3D shape</a:t>
            </a:r>
            <a:endParaRPr lang="en-GB" sz="2700" spc="-1" dirty="0">
              <a:solidFill>
                <a:srgbClr val="000000"/>
              </a:solidFill>
              <a:latin typeface="Calibri"/>
              <a:ea typeface="ＭＳ Ｐゴシック"/>
            </a:endParaRPr>
          </a:p>
        </p:txBody>
      </p:sp>
      <p:pic>
        <p:nvPicPr>
          <p:cNvPr id="2051" name="Picture 3" descr="C:\Users\KK\Desktop\downloa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63" t="24687" r="23125" b="22500"/>
          <a:stretch/>
        </p:blipFill>
        <p:spPr bwMode="auto">
          <a:xfrm>
            <a:off x="5940152" y="3573016"/>
            <a:ext cx="3007608" cy="3007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07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 with points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TextShape 2"/>
              <p:cNvSpPr txBox="1"/>
              <p:nvPr/>
            </p:nvSpPr>
            <p:spPr>
              <a:xfrm>
                <a:off x="457200" y="1600200"/>
                <a:ext cx="8229240" cy="45255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rmAutofit/>
              </a:bodyPr>
              <a:lstStyle/>
              <a:p>
                <a:pPr marL="343080" indent="-342720">
                  <a:lnSpc>
                    <a:spcPct val="100000"/>
                  </a:lnSpc>
                  <a:spcBef>
                    <a:spcPts val="541"/>
                  </a:spcBef>
                  <a:buClr>
                    <a:srgbClr val="000000"/>
                  </a:buClr>
                  <a:buFont typeface="Arial"/>
                  <a:buChar char="•"/>
                </a:pPr>
                <a:r>
                  <a:rPr lang="en-GB" sz="2700" spc="-1" dirty="0" smtClean="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Let’s change the </a:t>
                </a:r>
                <a:r>
                  <a:rPr lang="en-GB" sz="2700" spc="-1" dirty="0" err="1" smtClean="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color</a:t>
                </a:r>
                <a:r>
                  <a:rPr lang="en-GB" sz="2700" spc="-1" dirty="0" smtClean="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 of points depending on their position</a:t>
                </a:r>
              </a:p>
              <a:p>
                <a:pPr marL="343080" indent="-342720">
                  <a:lnSpc>
                    <a:spcPct val="100000"/>
                  </a:lnSpc>
                  <a:spcBef>
                    <a:spcPts val="541"/>
                  </a:spcBef>
                  <a:buClr>
                    <a:srgbClr val="000000"/>
                  </a:buClr>
                  <a:buFont typeface="Arial"/>
                  <a:buChar char="•"/>
                </a:pPr>
                <a:r>
                  <a:rPr lang="en-GB" sz="2700" spc="-1" dirty="0" smtClean="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The range for coordinates (</a:t>
                </a:r>
                <a:r>
                  <a:rPr lang="en-GB" sz="2700" spc="-1" dirty="0" err="1" smtClean="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x,y</a:t>
                </a:r>
                <a:r>
                  <a:rPr lang="en-GB" sz="2700" spc="-1" dirty="0" smtClean="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, and z) are -1 and 1 but for </a:t>
                </a:r>
                <a:r>
                  <a:rPr lang="en-GB" sz="2700" spc="-1" dirty="0" err="1" smtClean="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color</a:t>
                </a:r>
                <a:r>
                  <a:rPr lang="en-GB" sz="2700" spc="-1" dirty="0" smtClean="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 components (R, G, and B) we use values between 0 and 1</a:t>
                </a:r>
              </a:p>
              <a:p>
                <a:pPr marL="343080" indent="-342720">
                  <a:lnSpc>
                    <a:spcPct val="100000"/>
                  </a:lnSpc>
                  <a:spcBef>
                    <a:spcPts val="541"/>
                  </a:spcBef>
                  <a:buClr>
                    <a:srgbClr val="000000"/>
                  </a:buClr>
                  <a:buFont typeface="Arial"/>
                  <a:buChar char="•"/>
                </a:pPr>
                <a:r>
                  <a:rPr lang="en-GB" sz="2700" spc="-1" dirty="0" smtClean="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We can use the mapping below</a:t>
                </a:r>
              </a:p>
              <a:p>
                <a:pPr marL="360" algn="ctr">
                  <a:lnSpc>
                    <a:spcPct val="100000"/>
                  </a:lnSpc>
                  <a:spcBef>
                    <a:spcPts val="541"/>
                  </a:spcBef>
                  <a:buClr>
                    <a:srgbClr val="000000"/>
                  </a:buClr>
                </a:pPr>
                <a14:m>
                  <m:oMath xmlns:m="http://schemas.openxmlformats.org/officeDocument/2006/math">
                    <m:r>
                      <a:rPr lang="en-GB" sz="2700" b="0" i="1" spc="-1" smtClean="0">
                        <a:solidFill>
                          <a:srgbClr val="000000"/>
                        </a:solidFill>
                        <a:latin typeface="Cambria Math"/>
                        <a:ea typeface="ＭＳ Ｐゴシック"/>
                      </a:rPr>
                      <m:t>𝑅</m:t>
                    </m:r>
                    <m:r>
                      <a:rPr lang="en-GB" sz="2700" b="0" i="1" spc="-1" smtClean="0">
                        <a:solidFill>
                          <a:srgbClr val="000000"/>
                        </a:solidFill>
                        <a:latin typeface="Cambria Math"/>
                        <a:ea typeface="ＭＳ Ｐゴシック"/>
                      </a:rPr>
                      <m:t>=</m:t>
                    </m:r>
                    <m:f>
                      <m:fPr>
                        <m:ctrlPr>
                          <a:rPr lang="en-GB" sz="2700" b="0" i="1" spc="-1" smtClean="0">
                            <a:solidFill>
                              <a:srgbClr val="000000"/>
                            </a:solidFill>
                            <a:latin typeface="Cambria Math"/>
                            <a:ea typeface="ＭＳ Ｐゴシック"/>
                          </a:rPr>
                        </m:ctrlPr>
                      </m:fPr>
                      <m:num>
                        <m:r>
                          <a:rPr lang="en-GB" sz="2700" b="0" i="1" spc="-1" smtClean="0">
                            <a:solidFill>
                              <a:srgbClr val="000000"/>
                            </a:solidFill>
                            <a:latin typeface="Cambria Math"/>
                            <a:ea typeface="ＭＳ Ｐゴシック"/>
                          </a:rPr>
                          <m:t>1+</m:t>
                        </m:r>
                        <m:r>
                          <a:rPr lang="en-GB" sz="2700" b="0" i="1" spc="-1" smtClean="0">
                            <a:solidFill>
                              <a:srgbClr val="000000"/>
                            </a:solidFill>
                            <a:latin typeface="Cambria Math"/>
                            <a:ea typeface="ＭＳ Ｐゴシック"/>
                          </a:rPr>
                          <m:t>𝑥</m:t>
                        </m:r>
                      </m:num>
                      <m:den>
                        <m:r>
                          <a:rPr lang="en-GB" sz="2700" b="0" i="1" spc="-1" smtClean="0">
                            <a:solidFill>
                              <a:srgbClr val="000000"/>
                            </a:solidFill>
                            <a:latin typeface="Cambria Math"/>
                            <a:ea typeface="ＭＳ Ｐゴシック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700" spc="-1" dirty="0" smtClean="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 	</a:t>
                </a:r>
                <a14:m>
                  <m:oMath xmlns:m="http://schemas.openxmlformats.org/officeDocument/2006/math">
                    <m:r>
                      <a:rPr lang="en-GB" sz="2700" b="0" i="1" spc="-1" dirty="0" smtClean="0">
                        <a:solidFill>
                          <a:srgbClr val="000000"/>
                        </a:solidFill>
                        <a:latin typeface="Cambria Math"/>
                        <a:ea typeface="ＭＳ Ｐゴシック"/>
                      </a:rPr>
                      <m:t>𝐺</m:t>
                    </m:r>
                    <m:r>
                      <a:rPr lang="en-GB" sz="2700" b="0" i="1" spc="-1" dirty="0" smtClean="0">
                        <a:solidFill>
                          <a:srgbClr val="000000"/>
                        </a:solidFill>
                        <a:latin typeface="Cambria Math"/>
                        <a:ea typeface="ＭＳ Ｐゴシック"/>
                      </a:rPr>
                      <m:t>=</m:t>
                    </m:r>
                    <m:f>
                      <m:fPr>
                        <m:ctrlPr>
                          <a:rPr lang="en-GB" sz="2700" b="0" i="1" spc="-1" dirty="0" smtClean="0">
                            <a:solidFill>
                              <a:srgbClr val="000000"/>
                            </a:solidFill>
                            <a:latin typeface="Cambria Math"/>
                            <a:ea typeface="ＭＳ Ｐゴシック"/>
                          </a:rPr>
                        </m:ctrlPr>
                      </m:fPr>
                      <m:num>
                        <m:r>
                          <a:rPr lang="en-GB" sz="2700" b="0" i="1" spc="-1" dirty="0" smtClean="0">
                            <a:solidFill>
                              <a:srgbClr val="000000"/>
                            </a:solidFill>
                            <a:latin typeface="Cambria Math"/>
                            <a:ea typeface="ＭＳ Ｐゴシック"/>
                          </a:rPr>
                          <m:t>1+</m:t>
                        </m:r>
                        <m:r>
                          <a:rPr lang="en-GB" sz="2700" b="0" i="1" spc="-1" dirty="0" smtClean="0">
                            <a:solidFill>
                              <a:srgbClr val="000000"/>
                            </a:solidFill>
                            <a:latin typeface="Cambria Math"/>
                            <a:ea typeface="ＭＳ Ｐゴシック"/>
                          </a:rPr>
                          <m:t>𝑦</m:t>
                        </m:r>
                      </m:num>
                      <m:den>
                        <m:r>
                          <a:rPr lang="en-GB" sz="2700" b="0" i="1" spc="-1" dirty="0" smtClean="0">
                            <a:solidFill>
                              <a:srgbClr val="000000"/>
                            </a:solidFill>
                            <a:latin typeface="Cambria Math"/>
                            <a:ea typeface="ＭＳ Ｐゴシック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700" spc="-1" dirty="0" smtClean="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 	</a:t>
                </a:r>
                <a14:m>
                  <m:oMath xmlns:m="http://schemas.openxmlformats.org/officeDocument/2006/math">
                    <m:r>
                      <a:rPr lang="en-GB" sz="2700" b="0" i="1" spc="-1" dirty="0" smtClean="0">
                        <a:solidFill>
                          <a:srgbClr val="000000"/>
                        </a:solidFill>
                        <a:latin typeface="Cambria Math"/>
                        <a:ea typeface="ＭＳ Ｐゴシック"/>
                      </a:rPr>
                      <m:t>𝐵</m:t>
                    </m:r>
                    <m:r>
                      <a:rPr lang="en-GB" sz="2700" b="0" i="1" spc="-1" dirty="0" smtClean="0">
                        <a:solidFill>
                          <a:srgbClr val="000000"/>
                        </a:solidFill>
                        <a:latin typeface="Cambria Math"/>
                        <a:ea typeface="ＭＳ Ｐゴシック"/>
                      </a:rPr>
                      <m:t>=</m:t>
                    </m:r>
                    <m:f>
                      <m:fPr>
                        <m:ctrlPr>
                          <a:rPr lang="en-GB" sz="2700" b="0" i="1" spc="-1" dirty="0" smtClean="0">
                            <a:solidFill>
                              <a:srgbClr val="000000"/>
                            </a:solidFill>
                            <a:latin typeface="Cambria Math"/>
                            <a:ea typeface="ＭＳ Ｐゴシック"/>
                          </a:rPr>
                        </m:ctrlPr>
                      </m:fPr>
                      <m:num>
                        <m:r>
                          <a:rPr lang="en-GB" sz="2700" b="0" i="1" spc="-1" dirty="0" smtClean="0">
                            <a:solidFill>
                              <a:srgbClr val="000000"/>
                            </a:solidFill>
                            <a:latin typeface="Cambria Math"/>
                            <a:ea typeface="ＭＳ Ｐゴシック"/>
                          </a:rPr>
                          <m:t>1+</m:t>
                        </m:r>
                        <m:r>
                          <a:rPr lang="en-GB" sz="2700" b="0" i="1" spc="-1" dirty="0" smtClean="0">
                            <a:solidFill>
                              <a:srgbClr val="000000"/>
                            </a:solidFill>
                            <a:latin typeface="Cambria Math"/>
                            <a:ea typeface="ＭＳ Ｐゴシック"/>
                          </a:rPr>
                          <m:t>𝑧</m:t>
                        </m:r>
                      </m:num>
                      <m:den>
                        <m:r>
                          <a:rPr lang="en-GB" sz="2700" b="0" i="1" spc="-1" dirty="0" smtClean="0">
                            <a:solidFill>
                              <a:srgbClr val="000000"/>
                            </a:solidFill>
                            <a:latin typeface="Cambria Math"/>
                            <a:ea typeface="ＭＳ Ｐゴシック"/>
                          </a:rPr>
                          <m:t>2</m:t>
                        </m:r>
                      </m:den>
                    </m:f>
                  </m:oMath>
                </a14:m>
                <a:endParaRPr lang="en-GB" sz="2700" spc="-1" dirty="0" smtClean="0">
                  <a:solidFill>
                    <a:srgbClr val="000000"/>
                  </a:solidFill>
                  <a:latin typeface="Calibri"/>
                  <a:ea typeface="ＭＳ Ｐゴシック"/>
                </a:endParaRPr>
              </a:p>
              <a:p>
                <a:pPr marL="457560" indent="-457200">
                  <a:lnSpc>
                    <a:spcPct val="100000"/>
                  </a:lnSpc>
                  <a:spcBef>
                    <a:spcPts val="541"/>
                  </a:spcBef>
                  <a:buClr>
                    <a:srgbClr val="000000"/>
                  </a:buClr>
                  <a:buFont typeface="Arial" panose="020B0604020202020204" pitchFamily="34" charset="0"/>
                  <a:buChar char="•"/>
                </a:pPr>
                <a:r>
                  <a:rPr lang="en-GB" sz="2700" spc="-1" dirty="0" smtClean="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We can do this in the vertex </a:t>
                </a:r>
                <a:r>
                  <a:rPr lang="en-GB" sz="2700" spc="-1" dirty="0" err="1" smtClean="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shader</a:t>
                </a:r>
                <a:r>
                  <a:rPr lang="en-GB" sz="2700" spc="-1" dirty="0" smtClean="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 using the coordinates in </a:t>
                </a:r>
                <a:r>
                  <a:rPr lang="en-GB" sz="2700" spc="-1" dirty="0" err="1" smtClean="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vPosition</a:t>
                </a:r>
                <a:r>
                  <a:rPr lang="en-GB" sz="2700" spc="-1" dirty="0" smtClean="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 attribute</a:t>
                </a:r>
                <a:endParaRPr lang="en-GB" sz="2700" spc="-1" dirty="0">
                  <a:solidFill>
                    <a:srgbClr val="000000"/>
                  </a:solidFill>
                  <a:latin typeface="Calibri"/>
                  <a:ea typeface="ＭＳ Ｐゴシック"/>
                </a:endParaRPr>
              </a:p>
            </p:txBody>
          </p:sp>
        </mc:Choice>
        <mc:Fallback xmlns="">
          <p:sp>
            <p:nvSpPr>
              <p:cNvPr id="133" name="TextShap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600200"/>
                <a:ext cx="8229240" cy="4525560"/>
              </a:xfrm>
              <a:prstGeom prst="rect">
                <a:avLst/>
              </a:prstGeom>
              <a:blipFill rotWithShape="1">
                <a:blip r:embed="rId2"/>
                <a:stretch>
                  <a:fillRect l="-1185" t="-10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542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 with points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lnSpcReduction="10000"/>
          </a:bodyPr>
          <a:lstStyle/>
          <a:p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attribute vec4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vPosition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varying vec4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fColor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gl_PointSize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1.0;</a:t>
            </a:r>
          </a:p>
          <a:p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fColor</a:t>
            </a:r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vec4((1.0+vPosition.xyz)/2.0, 1.0);</a:t>
            </a:r>
          </a:p>
          <a:p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gl_Position</a:t>
            </a:r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vPosition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sz="2000" spc="-1" dirty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spc="-1" dirty="0" err="1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fColor</a:t>
            </a:r>
            <a:r>
              <a:rPr lang="en-GB" sz="20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 </a:t>
            </a:r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is a </a:t>
            </a:r>
            <a:r>
              <a:rPr lang="en-GB" sz="2700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varying variable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that is output to the rasterizer where it is interpolated to give a </a:t>
            </a:r>
            <a:r>
              <a:rPr lang="en-GB" sz="27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color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for each fragment.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In this example, each vertex produces a single fragment because we are rendering points</a:t>
            </a:r>
          </a:p>
        </p:txBody>
      </p:sp>
    </p:spTree>
    <p:extLst>
      <p:ext uri="{BB962C8B-B14F-4D97-AF65-F5344CB8AC3E}">
        <p14:creationId xmlns:p14="http://schemas.microsoft.com/office/powerpoint/2010/main" val="5992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 with points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Because we set the </a:t>
            </a:r>
            <a:r>
              <a:rPr lang="en-GB" sz="27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color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in the vertex </a:t>
            </a:r>
            <a:r>
              <a:rPr lang="en-GB" sz="27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shader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, we need to also change the </a:t>
            </a:r>
            <a:r>
              <a:rPr lang="en-GB" sz="27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color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assignment in the fragment </a:t>
            </a:r>
            <a:r>
              <a:rPr lang="en-GB" sz="27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shader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so that the </a:t>
            </a:r>
            <a:r>
              <a:rPr lang="en-GB" sz="27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color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here will be used</a:t>
            </a:r>
          </a:p>
          <a:p>
            <a:endParaRPr lang="en-GB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precision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mediump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float;</a:t>
            </a:r>
          </a:p>
          <a:p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varying vec4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fColor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main()</a:t>
            </a:r>
          </a:p>
          <a:p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gl_FragColor</a:t>
            </a:r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fColor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2400" spc="-1" dirty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</p:txBody>
      </p:sp>
      <p:pic>
        <p:nvPicPr>
          <p:cNvPr id="1026" name="Picture 2" descr="C:\Users\KK\Desktop\downloa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00" t="24063" r="23750" b="23437"/>
          <a:stretch/>
        </p:blipFill>
        <p:spPr bwMode="auto">
          <a:xfrm>
            <a:off x="5364088" y="2900104"/>
            <a:ext cx="3322352" cy="32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48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 with polygons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Similar to the 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2D case but this time we have a tetrahedron, so</a:t>
            </a:r>
          </a:p>
          <a:p>
            <a:pPr marL="800280" lvl="1" indent="-342720"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Start with the initial 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tetrahedron</a:t>
            </a:r>
            <a:endParaRPr lang="en-GB" sz="2700" spc="-1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800280" lvl="1" indent="-342720"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Subdivide it into 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5 areas (1 new tetrahedron for each corner and the area in the middle) by </a:t>
            </a:r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splitting 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all 6 edges</a:t>
            </a:r>
            <a:endParaRPr lang="en-GB" sz="2700" spc="-1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800280" lvl="1" indent="-342720"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Ignore the 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middle area</a:t>
            </a:r>
            <a:endParaRPr lang="en-GB" sz="2700" spc="-1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800280" lvl="1" indent="-342720"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Repeat the procedure to the 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4 smaller tetrahedrons</a:t>
            </a:r>
            <a:endParaRPr lang="en-GB" sz="2700" spc="-1" dirty="0">
              <a:solidFill>
                <a:srgbClr val="000000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4496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 with polygons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20000"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We use the same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triangle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function</a:t>
            </a:r>
          </a:p>
          <a:p>
            <a:pPr marL="36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</a:pP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function </a:t>
            </a:r>
            <a:r>
              <a:rPr lang="en-GB" sz="2700" spc="-1" dirty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triangle(a, b, c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) {</a:t>
            </a:r>
            <a:r>
              <a:rPr lang="en-GB" sz="2700" spc="-1" dirty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</a:t>
            </a:r>
            <a:endParaRPr lang="en-GB" sz="2700" spc="-1" dirty="0" smtClean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  <a:p>
            <a:pPr marL="36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</a:pP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	</a:t>
            </a:r>
            <a:r>
              <a:rPr lang="en-GB" sz="2700" spc="-1" dirty="0" err="1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points.push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(a); </a:t>
            </a:r>
          </a:p>
          <a:p>
            <a:pPr marL="36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</a:pPr>
            <a:r>
              <a:rPr lang="en-GB" sz="2700" spc="-1" dirty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</a:t>
            </a:r>
            <a:r>
              <a:rPr lang="en-GB" sz="2700" spc="-1" dirty="0" err="1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points.push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(b); </a:t>
            </a:r>
          </a:p>
          <a:p>
            <a:pPr marL="36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</a:pPr>
            <a:r>
              <a:rPr lang="en-GB" sz="2700" spc="-1" dirty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</a:t>
            </a:r>
            <a:r>
              <a:rPr lang="en-GB" sz="2700" spc="-1" dirty="0" err="1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points.push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(c);</a:t>
            </a:r>
          </a:p>
          <a:p>
            <a:pPr marL="36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</a:pPr>
            <a:r>
              <a:rPr lang="en-GB" sz="2700" spc="-1" dirty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}</a:t>
            </a:r>
          </a:p>
          <a:p>
            <a:pPr marL="457560" indent="-45720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But now, for each tetrahedron, we need to add 4 triangles </a:t>
            </a:r>
          </a:p>
          <a:p>
            <a:pPr lvl="1"/>
            <a:endParaRPr lang="en-GB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tetra(a, b, c, d</a:t>
            </a:r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endParaRPr lang="en-GB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triangle(a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c, b);</a:t>
            </a:r>
          </a:p>
          <a:p>
            <a:pPr lvl="2"/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triangle(a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c, d);</a:t>
            </a:r>
          </a:p>
          <a:p>
            <a:pPr lvl="2"/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triangle(a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b, d);</a:t>
            </a:r>
          </a:p>
          <a:p>
            <a:pPr lvl="2"/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triangle(b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c, d);</a:t>
            </a:r>
          </a:p>
          <a:p>
            <a:pPr lvl="2"/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2400" spc="-1" dirty="0" smtClean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24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 with polygons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77500" lnSpcReduction="20000"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b="0" strike="noStrike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Subdivison</a:t>
            </a:r>
            <a:r>
              <a:rPr lang="en-GB" sz="27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is also similar</a:t>
            </a:r>
            <a:endParaRPr lang="en-GB" sz="2700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function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divideTetra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(a, b, c, d, count</a:t>
            </a:r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GB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if 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(count == 0) {</a:t>
            </a: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tetra(a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b, c, d);</a:t>
            </a: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}</a:t>
            </a:r>
            <a:endParaRPr lang="en-GB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else 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GB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ab = mix(a, b, 0.5);</a:t>
            </a:r>
          </a:p>
          <a:p>
            <a:r>
              <a:rPr lang="pt-B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var </a:t>
            </a:r>
            <a:r>
              <a:rPr lang="pt-B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ac = mix(a, c, 0.5);</a:t>
            </a: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GB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ad = mix(a, d, 0.5);</a:t>
            </a: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GB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bc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mix(b, c, 0.5);</a:t>
            </a: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GB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mix(b, d, 0.5);</a:t>
            </a: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GB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cd = mix(c, d, 0.5);</a:t>
            </a: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--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count;</a:t>
            </a: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GB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divideTetra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a, ab, ac, ad, count);</a:t>
            </a: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GB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divideTetra</a:t>
            </a:r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(ab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b,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bc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count);</a:t>
            </a: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GB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divideTetra</a:t>
            </a:r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(ac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bc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c, cd, count);</a:t>
            </a: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GB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divideTetra</a:t>
            </a:r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(ad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cd, d, count);</a:t>
            </a: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}</a:t>
            </a:r>
            <a:endParaRPr lang="en-GB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en-GB" sz="2400" spc="-1" dirty="0" smtClean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K\Desktop\downloa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75" t="24062" r="24375" b="23750"/>
          <a:stretch/>
        </p:blipFill>
        <p:spPr bwMode="auto">
          <a:xfrm>
            <a:off x="6444208" y="2590440"/>
            <a:ext cx="2499360" cy="2545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 with polygons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Now, the call becomes </a:t>
            </a:r>
          </a:p>
          <a:p>
            <a:r>
              <a:rPr lang="en-GB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divideTetra</a:t>
            </a:r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(vertices[0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], vertices[1</a:t>
            </a:r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], vertices[2], 		vertices[3], </a:t>
            </a:r>
            <a:r>
              <a:rPr lang="en-GB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numTimesToSubdivide</a:t>
            </a:r>
            <a:r>
              <a:rPr lang="en-GB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GB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Again, the output won’t 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appear 3D </a:t>
            </a:r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like 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this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700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700" spc="-1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700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For a better view, we will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make triangles to have different </a:t>
            </a:r>
            <a:r>
              <a:rPr lang="en-GB" sz="27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colors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, and </a:t>
            </a:r>
            <a:endParaRPr lang="en-GB" sz="2700" spc="-1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turn on hidden-surface removal</a:t>
            </a:r>
            <a:endParaRPr lang="en-GB" sz="2700" spc="-1" dirty="0">
              <a:solidFill>
                <a:srgbClr val="000000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9559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 with polygons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5000" lnSpcReduction="20000"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Let’s use one </a:t>
            </a:r>
            <a:r>
              <a:rPr lang="en-GB" sz="2700" b="0" strike="noStrike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color</a:t>
            </a:r>
            <a:r>
              <a:rPr lang="en-GB" sz="27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for each side of a tetrahedron</a:t>
            </a: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We need 4 base </a:t>
            </a:r>
            <a:r>
              <a:rPr lang="en-GB" sz="27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colors</a:t>
            </a:r>
            <a:endParaRPr lang="en-GB" sz="2700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lvl="2"/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baseColors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[</a:t>
            </a:r>
          </a:p>
          <a:p>
            <a:pPr lvl="3"/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vec3(1.0, 0.0, 0.0),</a:t>
            </a:r>
          </a:p>
          <a:p>
            <a:pPr lvl="3"/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vec3(0.0, 1.0, 0.0),</a:t>
            </a:r>
          </a:p>
          <a:p>
            <a:pPr lvl="3"/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vec3(0.0, 0.0, 1.0),</a:t>
            </a:r>
          </a:p>
          <a:p>
            <a:pPr lvl="3"/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vec3(0.0, 0.0, 0.0)</a:t>
            </a:r>
          </a:p>
          <a:p>
            <a:pPr lvl="2"/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endParaRPr lang="en-GB" sz="2400" spc="-1" dirty="0" smtClean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Assign </a:t>
            </a:r>
            <a:r>
              <a:rPr lang="en-GB" sz="27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colors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(using indices) to each triangle (and in turn to each vertex of that 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triangle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) as they are generated</a:t>
            </a:r>
          </a:p>
          <a:p>
            <a:pPr lvl="2"/>
            <a:r>
              <a:rPr lang="en-GB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function tetra(a, b, c, </a:t>
            </a:r>
            <a:r>
              <a:rPr lang="en-GB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d) {</a:t>
            </a:r>
            <a:endParaRPr lang="en-GB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r>
              <a:rPr lang="en-GB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triangle(a, c, b, 0);</a:t>
            </a:r>
          </a:p>
          <a:p>
            <a:pPr lvl="3"/>
            <a:r>
              <a:rPr lang="en-GB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triangle(a, c, d, 1);</a:t>
            </a:r>
          </a:p>
          <a:p>
            <a:pPr lvl="3"/>
            <a:r>
              <a:rPr lang="en-GB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triangle(a, b, d, 2);</a:t>
            </a:r>
          </a:p>
          <a:p>
            <a:pPr lvl="3"/>
            <a:r>
              <a:rPr lang="en-GB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triangle(b, c, d, 3);</a:t>
            </a:r>
          </a:p>
          <a:p>
            <a:pPr lvl="2"/>
            <a:r>
              <a:rPr lang="en-GB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2600" spc="-1" dirty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72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Sierpinski</a:t>
            </a: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Gasket with </a:t>
            </a:r>
          </a:p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Triangles and Recursion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If we increase the number of points (iterations) in the previous program to a certain level, we can see the structure better (After some number, we won’t observe much difference) </a:t>
            </a: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No matter how many points you generate, they never appear in certain areas (such as the </a:t>
            </a:r>
          </a:p>
          <a:p>
            <a:pPr marL="36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    blue triangle, which is created by </a:t>
            </a:r>
          </a:p>
          <a:p>
            <a:pPr marL="36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</a:pPr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   joining the midpoints of the edges) </a:t>
            </a:r>
          </a:p>
          <a:p>
            <a:pPr marL="457560" indent="-45720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Same idea can be applied recursively </a:t>
            </a:r>
          </a:p>
          <a:p>
            <a:pPr marL="36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    to the sub-triangles at the corners</a:t>
            </a:r>
          </a:p>
        </p:txBody>
      </p:sp>
      <p:pic>
        <p:nvPicPr>
          <p:cNvPr id="1026" name="Picture 2" descr="https://www.cs.unm.edu/~angel/BOOK/INTERACTIVE_COMPUTER_GRAPHICS/SEVENTH_EDITION/JPEG_FIGURES/CHAPTER02/ang02f3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724" y="3855340"/>
            <a:ext cx="2857944" cy="285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 with polygons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500" spc="-1" dirty="0">
                <a:solidFill>
                  <a:srgbClr val="000000"/>
                </a:solidFill>
                <a:latin typeface="Calibri"/>
                <a:ea typeface="ＭＳ Ｐゴシック"/>
              </a:rPr>
              <a:t>Use a </a:t>
            </a:r>
            <a:r>
              <a:rPr lang="en-GB" sz="2500" spc="-1" dirty="0" err="1">
                <a:solidFill>
                  <a:srgbClr val="000000"/>
                </a:solidFill>
                <a:latin typeface="Calibri"/>
                <a:ea typeface="ＭＳ Ｐゴシック"/>
              </a:rPr>
              <a:t>color</a:t>
            </a:r>
            <a:r>
              <a:rPr lang="en-GB" sz="2500" spc="-1" dirty="0">
                <a:solidFill>
                  <a:srgbClr val="000000"/>
                </a:solidFill>
                <a:latin typeface="Calibri"/>
                <a:ea typeface="ＭＳ Ｐゴシック"/>
              </a:rPr>
              <a:t> array in addition to the points array </a:t>
            </a: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500" spc="-1" dirty="0">
                <a:solidFill>
                  <a:srgbClr val="000000"/>
                </a:solidFill>
                <a:latin typeface="Calibri"/>
                <a:ea typeface="ＭＳ Ｐゴシック"/>
              </a:rPr>
              <a:t>This holds the </a:t>
            </a:r>
            <a:r>
              <a:rPr lang="en-GB" sz="2500" spc="-1" dirty="0" err="1">
                <a:solidFill>
                  <a:srgbClr val="000000"/>
                </a:solidFill>
                <a:latin typeface="Calibri"/>
                <a:ea typeface="ＭＳ Ｐゴシック"/>
              </a:rPr>
              <a:t>color</a:t>
            </a:r>
            <a:r>
              <a:rPr lang="en-GB" sz="2500" spc="-1" dirty="0">
                <a:solidFill>
                  <a:srgbClr val="000000"/>
                </a:solidFill>
                <a:latin typeface="Calibri"/>
                <a:ea typeface="ＭＳ Ｐゴシック"/>
              </a:rPr>
              <a:t> index for the corresponding vertex in the points array</a:t>
            </a:r>
          </a:p>
          <a:p>
            <a:pPr lvl="2"/>
            <a:r>
              <a:rPr lang="en-GB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function triangle(a, b, c, </a:t>
            </a:r>
            <a:r>
              <a:rPr lang="en-GB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</a:t>
            </a:r>
            <a:r>
              <a:rPr lang="en-GB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GB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r>
              <a:rPr lang="en-GB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colors.push</a:t>
            </a:r>
            <a:r>
              <a:rPr lang="en-GB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baseColors</a:t>
            </a:r>
            <a:r>
              <a:rPr lang="en-GB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GB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</a:t>
            </a:r>
            <a:r>
              <a:rPr lang="en-GB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pPr lvl="3"/>
            <a:r>
              <a:rPr lang="en-GB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points.push</a:t>
            </a:r>
            <a:r>
              <a:rPr lang="en-GB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(a);</a:t>
            </a:r>
          </a:p>
          <a:p>
            <a:pPr lvl="3"/>
            <a:r>
              <a:rPr lang="en-GB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colors.push</a:t>
            </a:r>
            <a:r>
              <a:rPr lang="en-GB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baseColors</a:t>
            </a:r>
            <a:r>
              <a:rPr lang="en-GB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GB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</a:t>
            </a:r>
            <a:r>
              <a:rPr lang="en-GB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pPr lvl="3"/>
            <a:r>
              <a:rPr lang="en-GB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points.push</a:t>
            </a:r>
            <a:r>
              <a:rPr lang="en-GB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pPr lvl="3"/>
            <a:r>
              <a:rPr lang="en-GB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colors.push</a:t>
            </a:r>
            <a:r>
              <a:rPr lang="en-GB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baseColors</a:t>
            </a:r>
            <a:r>
              <a:rPr lang="en-GB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GB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</a:t>
            </a:r>
            <a:r>
              <a:rPr lang="en-GB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pPr lvl="3"/>
            <a:r>
              <a:rPr lang="en-GB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points.push</a:t>
            </a:r>
            <a:r>
              <a:rPr lang="en-GB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(c);</a:t>
            </a:r>
          </a:p>
          <a:p>
            <a:pPr lvl="2"/>
            <a:r>
              <a:rPr lang="en-GB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2200" spc="-1" dirty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61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 with polygons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5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We need to send the </a:t>
            </a:r>
            <a:r>
              <a:rPr lang="en-GB" sz="25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colors</a:t>
            </a:r>
            <a:r>
              <a:rPr lang="en-GB" sz="25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to the GPU together with the vertices’ coordinates</a:t>
            </a:r>
            <a:endParaRPr lang="en-GB" sz="2500" spc="-1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5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There are multiple ways to do this: </a:t>
            </a:r>
          </a:p>
          <a:p>
            <a:pPr marL="800280" lvl="1" indent="-342720"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5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Use 1 buffer, first half holds coordinates, second, </a:t>
            </a:r>
            <a:r>
              <a:rPr lang="en-GB" sz="25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colors</a:t>
            </a:r>
            <a:endParaRPr lang="en-GB" sz="2500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800280" lvl="1" indent="-342720"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5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Use 1 buffer, interleave coordinates and </a:t>
            </a:r>
            <a:r>
              <a:rPr lang="en-GB" sz="25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colors</a:t>
            </a:r>
            <a:endParaRPr lang="en-GB" sz="2500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800280" lvl="1" indent="-342720"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5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Use separate buffers</a:t>
            </a:r>
            <a:endParaRPr lang="en-GB" sz="2500" spc="-1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r>
              <a:rPr lang="en-GB" dirty="0" smtClean="0"/>
              <a:t>	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cBuffer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gl.createBuffer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gl.bindBuffer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gl.ARRAY_BUFFER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cBuffer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gl.bufferData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gl.ARRAY_BUFFER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flatten(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colors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gl.STATIC_DRAW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GB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vBuffer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gl.createBuffer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gl.bindBuffer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gl.ARRAY_BUFFER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vBuffer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gl.bufferData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gl.ARRAY_BUFFER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flatten(points),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gl.STATIC_DRAW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GB" sz="1400" spc="-1" dirty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50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 with polygons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5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The </a:t>
            </a:r>
            <a:r>
              <a:rPr lang="en-GB" sz="25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color</a:t>
            </a:r>
            <a:r>
              <a:rPr lang="en-GB" sz="25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becomes an attribute (</a:t>
            </a:r>
            <a:r>
              <a:rPr lang="en-GB" sz="25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vColor</a:t>
            </a:r>
            <a:r>
              <a:rPr lang="en-GB" sz="25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) in the vertex </a:t>
            </a:r>
            <a:r>
              <a:rPr lang="en-GB" sz="25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shader</a:t>
            </a:r>
            <a:r>
              <a:rPr lang="en-GB" sz="25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and we again pass it to the fragment </a:t>
            </a:r>
            <a:r>
              <a:rPr lang="en-GB" sz="25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shader</a:t>
            </a:r>
            <a:r>
              <a:rPr lang="en-GB" sz="25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with a varying variable</a:t>
            </a:r>
            <a:endParaRPr lang="en-GB" sz="2500" spc="-1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r>
              <a:rPr lang="en-GB" dirty="0" smtClean="0"/>
              <a:t>	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precision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mediump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float;</a:t>
            </a:r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attribute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vec4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vPosition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attribute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vec4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vColor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varying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vec4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fColor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GB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fColor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vColor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GB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gl_Position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vPosition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5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And we associate this in the script file</a:t>
            </a:r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vColor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gl.getAttribLocation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(program, "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vColor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gl.vertexAttribPointer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(vColor,3,gl.FLOAT,false,0,0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gl.enableVertexAttribArray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vColor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GB" spc="-1" dirty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51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 with polygons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65856" y="1394032"/>
            <a:ext cx="4254616" cy="1519064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300" spc="-1" dirty="0">
                <a:solidFill>
                  <a:srgbClr val="000000"/>
                </a:solidFill>
                <a:latin typeface="Calibri"/>
                <a:ea typeface="ＭＳ Ｐゴシック"/>
              </a:rPr>
              <a:t>With different coordinates for </a:t>
            </a:r>
            <a:r>
              <a:rPr lang="en-GB" sz="23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corners (any problems?)</a:t>
            </a:r>
            <a:endParaRPr lang="en-GB" sz="2300" spc="-1" dirty="0">
              <a:solidFill>
                <a:srgbClr val="000000"/>
              </a:solidFill>
              <a:latin typeface="Calibri"/>
              <a:ea typeface="ＭＳ Ｐゴシック"/>
            </a:endParaRPr>
          </a:p>
        </p:txBody>
      </p:sp>
      <p:pic>
        <p:nvPicPr>
          <p:cNvPr id="3074" name="Picture 2" descr="C:\Users\KK\Desktop\downloa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75" t="25000" r="24063" b="24375"/>
          <a:stretch/>
        </p:blipFill>
        <p:spPr bwMode="auto">
          <a:xfrm>
            <a:off x="395537" y="1196752"/>
            <a:ext cx="3916228" cy="3845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KK\Desktop\downloa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424" y="2143652"/>
            <a:ext cx="4156720" cy="415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661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 with polygons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65856" y="1394032"/>
            <a:ext cx="4254616" cy="1519064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300" spc="-1" dirty="0">
                <a:solidFill>
                  <a:srgbClr val="000000"/>
                </a:solidFill>
                <a:latin typeface="Calibri"/>
                <a:ea typeface="ＭＳ Ｐゴシック"/>
              </a:rPr>
              <a:t>With different coordinates for </a:t>
            </a:r>
            <a:r>
              <a:rPr lang="en-GB" sz="23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corners (any problems?)</a:t>
            </a:r>
            <a:endParaRPr lang="en-GB" sz="2300" spc="-1" dirty="0">
              <a:solidFill>
                <a:srgbClr val="000000"/>
              </a:solidFill>
              <a:latin typeface="Calibri"/>
              <a:ea typeface="ＭＳ Ｐゴシック"/>
            </a:endParaRPr>
          </a:p>
        </p:txBody>
      </p:sp>
      <p:pic>
        <p:nvPicPr>
          <p:cNvPr id="3076" name="Picture 4" descr="C:\Users\KK\Desktop\downloa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424" y="2143652"/>
            <a:ext cx="4156720" cy="415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520" y="1394032"/>
            <a:ext cx="450790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300" spc="-1" dirty="0">
                <a:solidFill>
                  <a:srgbClr val="000000"/>
                </a:solidFill>
                <a:latin typeface="Calibri"/>
                <a:ea typeface="ＭＳ Ｐゴシック"/>
              </a:rPr>
              <a:t>The triangles are painted on top of each other in the order they are drawn (not in the order of distance</a:t>
            </a:r>
            <a:r>
              <a:rPr lang="en-GB" sz="23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)</a:t>
            </a:r>
            <a:endParaRPr lang="en-GB" sz="2300" spc="-1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3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To make things right, we need to enable hidden-surface removal (visible surface detection)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3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Simply, turn on depth testing (z-buffer)</a:t>
            </a:r>
          </a:p>
          <a:p>
            <a:r>
              <a:rPr lang="en-GB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gl.enable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gl.DEPTH_TEST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300" spc="-1" dirty="0">
                <a:solidFill>
                  <a:srgbClr val="000000"/>
                </a:solidFill>
                <a:latin typeface="Calibri"/>
                <a:ea typeface="ＭＳ Ｐゴシック"/>
              </a:rPr>
              <a:t>And clear the depth buffer together with the </a:t>
            </a:r>
            <a:r>
              <a:rPr lang="en-GB" sz="2300" spc="-1" dirty="0" err="1">
                <a:solidFill>
                  <a:srgbClr val="000000"/>
                </a:solidFill>
                <a:latin typeface="Calibri"/>
                <a:ea typeface="ＭＳ Ｐゴシック"/>
              </a:rPr>
              <a:t>color</a:t>
            </a:r>
            <a:r>
              <a:rPr lang="en-GB" sz="2300" spc="-1" dirty="0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r>
              <a:rPr lang="en-GB" sz="23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buffer</a:t>
            </a:r>
            <a:endParaRPr lang="en-GB" sz="2300" spc="-1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gl.clear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gl.COLOR_BUFFER_BIT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| 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</a:t>
            </a:r>
            <a:r>
              <a:rPr lang="en-GB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gl.DEPTH_BUFFER_BIT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GB" spc="-1" dirty="0" smtClean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94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 with polygons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65856" y="1394032"/>
            <a:ext cx="4254616" cy="1519064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300" spc="-1" dirty="0">
                <a:solidFill>
                  <a:srgbClr val="000000"/>
                </a:solidFill>
                <a:latin typeface="Calibri"/>
                <a:ea typeface="ＭＳ Ｐゴシック"/>
              </a:rPr>
              <a:t>With different coordinates for </a:t>
            </a:r>
            <a:r>
              <a:rPr lang="en-GB" sz="23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corners (any problems?)</a:t>
            </a:r>
            <a:endParaRPr lang="en-GB" sz="2300" spc="-1" dirty="0">
              <a:solidFill>
                <a:srgbClr val="000000"/>
              </a:solidFill>
              <a:latin typeface="Calibri"/>
              <a:ea typeface="ＭＳ Ｐゴシック"/>
            </a:endParaRPr>
          </a:p>
        </p:txBody>
      </p:sp>
      <p:pic>
        <p:nvPicPr>
          <p:cNvPr id="3076" name="Picture 4" descr="C:\Users\KK\Desktop\downloa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424" y="2143652"/>
            <a:ext cx="4156720" cy="415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Shape 2"/>
          <p:cNvSpPr txBox="1"/>
          <p:nvPr/>
        </p:nvSpPr>
        <p:spPr>
          <a:xfrm>
            <a:off x="395536" y="1394032"/>
            <a:ext cx="4254616" cy="1519064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3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After </a:t>
            </a:r>
            <a:r>
              <a:rPr lang="en-GB" sz="2300" spc="-1" smtClean="0">
                <a:solidFill>
                  <a:srgbClr val="000000"/>
                </a:solidFill>
                <a:latin typeface="Calibri"/>
                <a:ea typeface="ＭＳ Ｐゴシック"/>
              </a:rPr>
              <a:t>enabling hidden-surface </a:t>
            </a:r>
            <a:r>
              <a:rPr lang="en-GB" sz="23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removal</a:t>
            </a:r>
            <a:endParaRPr lang="en-GB" sz="2300" spc="-1" dirty="0">
              <a:solidFill>
                <a:srgbClr val="000000"/>
              </a:solidFill>
              <a:latin typeface="Calibri"/>
              <a:ea typeface="ＭＳ Ｐゴシック"/>
            </a:endParaRPr>
          </a:p>
        </p:txBody>
      </p:sp>
      <p:pic>
        <p:nvPicPr>
          <p:cNvPr id="5123" name="Picture 3" descr="C:\Users\KK\Desktop\downloa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130052"/>
            <a:ext cx="4170320" cy="417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710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Sierpinski</a:t>
            </a: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Gasket with </a:t>
            </a:r>
          </a:p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Triangles and Recursion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Using this idea, we can draw the same shape using polygons (triangles) instead of points</a:t>
            </a: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The strategy is</a:t>
            </a:r>
          </a:p>
          <a:p>
            <a:pPr marL="800280" lvl="1" indent="-342720"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Start with the initial triangle</a:t>
            </a:r>
          </a:p>
          <a:p>
            <a:pPr marL="800280" lvl="1" indent="-342720"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Subdivide it into 4 smaller triangles by splitting the edges into 2</a:t>
            </a:r>
          </a:p>
          <a:p>
            <a:pPr marL="800280" lvl="1" indent="-342720"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Ignore the middle triangle</a:t>
            </a:r>
          </a:p>
          <a:p>
            <a:pPr marL="800280" lvl="1" indent="-342720"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Repeat the procedure to the other 3 triangles until the size of triangles we have is small enough (a pixel?) or for a controlled number of times</a:t>
            </a:r>
          </a:p>
        </p:txBody>
      </p:sp>
    </p:spTree>
    <p:extLst>
      <p:ext uri="{BB962C8B-B14F-4D97-AF65-F5344CB8AC3E}">
        <p14:creationId xmlns:p14="http://schemas.microsoft.com/office/powerpoint/2010/main" val="328144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Sierpinski</a:t>
            </a: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Gasket with </a:t>
            </a:r>
          </a:p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Triangles and Recursion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This can be implemented recursively</a:t>
            </a: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First, to make things more organized, we create a function called 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triangle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that adds the 3 vertices it is given to an array of points</a:t>
            </a:r>
          </a:p>
          <a:p>
            <a:pPr marL="36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</a:pP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function </a:t>
            </a:r>
            <a:r>
              <a:rPr lang="en-GB" sz="2700" spc="-1" dirty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triangle(a, b, c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) {</a:t>
            </a:r>
            <a:r>
              <a:rPr lang="en-GB" sz="2700" spc="-1" dirty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</a:t>
            </a:r>
            <a:endParaRPr lang="en-GB" sz="2700" spc="-1" dirty="0" smtClean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  <a:p>
            <a:pPr marL="36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</a:pP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	</a:t>
            </a:r>
            <a:r>
              <a:rPr lang="en-GB" sz="2700" spc="-1" dirty="0" err="1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points.push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(a); </a:t>
            </a:r>
          </a:p>
          <a:p>
            <a:pPr marL="36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</a:pPr>
            <a:r>
              <a:rPr lang="en-GB" sz="2700" spc="-1" dirty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</a:t>
            </a:r>
            <a:r>
              <a:rPr lang="en-GB" sz="2700" spc="-1" dirty="0" err="1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points.push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(b); </a:t>
            </a:r>
          </a:p>
          <a:p>
            <a:pPr marL="36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</a:pPr>
            <a:r>
              <a:rPr lang="en-GB" sz="2700" spc="-1" dirty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</a:t>
            </a:r>
            <a:r>
              <a:rPr lang="en-GB" sz="2700" spc="-1" dirty="0" err="1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points.push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(c);</a:t>
            </a:r>
          </a:p>
          <a:p>
            <a:pPr marL="36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</a:pPr>
            <a:r>
              <a:rPr lang="en-GB" sz="2700" spc="-1" dirty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	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}</a:t>
            </a:r>
          </a:p>
          <a:p>
            <a:pPr marL="457560" indent="-45720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We can also do this with a single call as </a:t>
            </a:r>
            <a:r>
              <a:rPr lang="en-GB" sz="2700" spc="-1" dirty="0" err="1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points.push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(</a:t>
            </a:r>
            <a:r>
              <a:rPr lang="en-GB" sz="2700" spc="-1" dirty="0" err="1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a,b,c</a:t>
            </a:r>
            <a:r>
              <a:rPr lang="en-GB" sz="2700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)</a:t>
            </a:r>
            <a:endParaRPr lang="en-GB" sz="2700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789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Sierpinski</a:t>
            </a: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Gasket with </a:t>
            </a:r>
          </a:p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Triangles and Recursion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If the vertices of our triangle are a, b, and c, we can find the midpoints of the edges with the </a:t>
            </a:r>
            <a:r>
              <a:rPr lang="en-GB" sz="2700" b="0" strike="noStrike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mix</a:t>
            </a:r>
            <a:r>
              <a:rPr lang="en-GB" sz="27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or </a:t>
            </a:r>
            <a:r>
              <a:rPr lang="en-GB" sz="2700" b="0" strike="noStrike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scale</a:t>
            </a:r>
            <a:r>
              <a:rPr lang="en-GB" sz="27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functions defined in the MV.js</a:t>
            </a:r>
          </a:p>
          <a:p>
            <a:pPr lvl="2"/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ab = mix(a, b, 0.5);</a:t>
            </a:r>
          </a:p>
          <a:p>
            <a:pPr lvl="2"/>
            <a:r>
              <a:rPr lang="pt-B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var ac = mix(a, c, 0.5);</a:t>
            </a:r>
          </a:p>
          <a:p>
            <a:pPr lvl="2"/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bc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mix(b, c, 0.5</a:t>
            </a:r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GB" sz="2700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The new 3 sub-triangles we want to add to the points array are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(a, ab, ac)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(c, ac, </a:t>
            </a:r>
            <a:r>
              <a:rPr lang="en-GB" sz="27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bc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(b, </a:t>
            </a:r>
            <a:r>
              <a:rPr lang="en-GB" sz="27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bc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, ab)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But, before adding them, we want to subdivide them also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Recursion allows us to do this naturally</a:t>
            </a:r>
            <a:endParaRPr lang="en-GB" sz="2700" spc="-1" dirty="0">
              <a:solidFill>
                <a:srgbClr val="000000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3649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Sierpinski</a:t>
            </a: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Gasket with </a:t>
            </a:r>
          </a:p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Triangles and Recursion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5000" lnSpcReduction="20000"/>
          </a:bodyPr>
          <a:lstStyle/>
          <a:p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GB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divideTriangle</a:t>
            </a: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(a, b, c, count)</a:t>
            </a:r>
          </a:p>
          <a:p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lvl="1"/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if (count == 0) {</a:t>
            </a:r>
          </a:p>
          <a:p>
            <a:pPr lvl="1"/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triangle(a</a:t>
            </a: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, b, c);</a:t>
            </a:r>
          </a:p>
          <a:p>
            <a:pPr lvl="1"/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else {</a:t>
            </a:r>
          </a:p>
          <a:p>
            <a:pPr lvl="2"/>
            <a:r>
              <a:rPr lang="en-GB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ab = 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mix(a</a:t>
            </a: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b, 0.5);</a:t>
            </a:r>
            <a:endParaRPr lang="en-GB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var ac = </a:t>
            </a:r>
            <a:r>
              <a:rPr lang="pt-BR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mix(a</a:t>
            </a:r>
            <a:r>
              <a:rPr lang="pt-BR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c, 0.5);</a:t>
            </a:r>
            <a:endParaRPr lang="pt-BR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GB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bc</a:t>
            </a: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mix(b</a:t>
            </a: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c, 0.5);</a:t>
            </a:r>
            <a:endParaRPr lang="en-GB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--count;</a:t>
            </a:r>
          </a:p>
          <a:p>
            <a:pPr lvl="2"/>
            <a:r>
              <a:rPr lang="en-GB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divideTriangle</a:t>
            </a: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(a, ab, ac, count);</a:t>
            </a:r>
          </a:p>
          <a:p>
            <a:pPr lvl="2"/>
            <a:r>
              <a:rPr lang="en-GB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divideTriangle</a:t>
            </a: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(c, ac, </a:t>
            </a:r>
            <a:r>
              <a:rPr lang="en-GB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bc</a:t>
            </a: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, count);</a:t>
            </a:r>
          </a:p>
          <a:p>
            <a:pPr lvl="2"/>
            <a:r>
              <a:rPr lang="en-GB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divideTriangle</a:t>
            </a: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(b, </a:t>
            </a:r>
            <a:r>
              <a:rPr lang="en-GB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bc</a:t>
            </a:r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, ab, count);</a:t>
            </a:r>
          </a:p>
          <a:p>
            <a:pPr lvl="1"/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GB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2700" spc="-1" dirty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73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Sierpinski</a:t>
            </a: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Gasket with </a:t>
            </a:r>
          </a:p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Triangles and Recursion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lnSpcReduction="10000"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If the vertices of the initial triangle are stored in the </a:t>
            </a:r>
            <a:r>
              <a:rPr lang="en-GB" sz="2400" b="0" strike="noStrike" spc="-1" dirty="0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vertices</a:t>
            </a:r>
            <a:r>
              <a:rPr lang="en-GB" sz="27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array as before, we can call this function with </a:t>
            </a:r>
          </a:p>
          <a:p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divideTriangle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(vertices[0], vertices[1], </a:t>
            </a:r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vertices[2], </a:t>
            </a:r>
            <a:r>
              <a:rPr lang="en-GB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numTimesToSubdivide</a:t>
            </a:r>
            <a:r>
              <a:rPr lang="en-GB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where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numTimesToSubdivide</a:t>
            </a:r>
            <a:r>
              <a:rPr lang="en-GB" sz="2700" spc="-1" dirty="0">
                <a:solidFill>
                  <a:srgbClr val="000000"/>
                </a:solidFill>
                <a:latin typeface="Calibri"/>
                <a:ea typeface="ＭＳ Ｐゴシック"/>
              </a:rPr>
              <a:t> is the number of times we want to subdivide the original 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triangle</a:t>
            </a:r>
          </a:p>
          <a:p>
            <a:endParaRPr lang="en-GB" sz="2700" spc="-1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The rest of the program is almost identical to the previous program. Only in render function, we will specify </a:t>
            </a:r>
            <a:r>
              <a:rPr lang="en-GB" sz="2700" spc="-1" dirty="0" err="1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gl.TRIANGLES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instead of </a:t>
            </a:r>
            <a:r>
              <a:rPr lang="en-GB" sz="2700" spc="-1" dirty="0" err="1" smtClean="0">
                <a:solidFill>
                  <a:srgbClr val="000000"/>
                </a:solidFill>
                <a:latin typeface="Courier New" panose="02070309020205020404" pitchFamily="49" charset="0"/>
                <a:ea typeface="ＭＳ Ｐゴシック"/>
                <a:cs typeface="Courier New" panose="02070309020205020404" pitchFamily="49" charset="0"/>
              </a:rPr>
              <a:t>gl.POINTS</a:t>
            </a:r>
            <a:endParaRPr lang="en-GB" sz="2700" spc="-1" dirty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4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Sierpinski</a:t>
            </a: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Gasket with </a:t>
            </a:r>
          </a:p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Triangles and Recursion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endParaRPr lang="en-GB" sz="2700" spc="-1" dirty="0">
              <a:solidFill>
                <a:srgbClr val="000000"/>
              </a:solidFill>
              <a:latin typeface="Courier New" panose="02070309020205020404" pitchFamily="49" charset="0"/>
              <a:ea typeface="ＭＳ Ｐゴシック"/>
              <a:cs typeface="Courier New" panose="02070309020205020404" pitchFamily="49" charset="0"/>
            </a:endParaRPr>
          </a:p>
        </p:txBody>
      </p:sp>
      <p:pic>
        <p:nvPicPr>
          <p:cNvPr id="8194" name="Picture 2" descr="C:\Users\KK\Desktop\downloa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720552"/>
            <a:ext cx="48768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025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3D Gasket</a:t>
            </a:r>
            <a:endParaRPr lang="en-US" sz="4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We mentioned that although we have a 2D application, things work in 3D in the background (In </a:t>
            </a:r>
            <a:r>
              <a:rPr lang="en-GB" sz="2700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WebGL</a:t>
            </a: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and most APIs, 2D is a special case of 3D graphics)</a:t>
            </a: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An advantage of this is that creating 3D applications is quite similar to what we have been doing </a:t>
            </a: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We will see a 3D version of both </a:t>
            </a:r>
          </a:p>
          <a:p>
            <a:pPr marL="800280" lvl="1" indent="-342720"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Point generation based first program, </a:t>
            </a:r>
          </a:p>
          <a:p>
            <a:pPr marL="457560" lvl="1">
              <a:spcBef>
                <a:spcPts val="541"/>
              </a:spcBef>
              <a:buClr>
                <a:srgbClr val="000000"/>
              </a:buClr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    and </a:t>
            </a:r>
          </a:p>
          <a:p>
            <a:pPr marL="800280" lvl="1" indent="-342720"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Triangle based second program</a:t>
            </a:r>
          </a:p>
          <a:p>
            <a:pPr marL="343080" indent="-342720"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The first change is that instead of a triangle, </a:t>
            </a:r>
          </a:p>
          <a:p>
            <a:pPr marL="360">
              <a:spcBef>
                <a:spcPts val="541"/>
              </a:spcBef>
              <a:buClr>
                <a:srgbClr val="000000"/>
              </a:buClr>
            </a:pPr>
            <a:r>
              <a:rPr lang="en-GB" sz="2700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    we have a tetrahedron</a:t>
            </a:r>
            <a:endParaRPr lang="en-GB" sz="2700" spc="-1" dirty="0">
              <a:solidFill>
                <a:srgbClr val="000000"/>
              </a:solidFill>
              <a:latin typeface="Calibri"/>
              <a:ea typeface="ＭＳ Ｐゴシック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524" y="3284984"/>
            <a:ext cx="224790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689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7643</TotalTime>
  <Words>1172</Words>
  <Application>Microsoft Office PowerPoint</Application>
  <PresentationFormat>On-screen Show (4:3)</PresentationFormat>
  <Paragraphs>250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Graphics with WebGL</dc:title>
  <dc:creator>KK</dc:creator>
  <cp:lastModifiedBy>kk</cp:lastModifiedBy>
  <cp:revision>185</cp:revision>
  <dcterms:created xsi:type="dcterms:W3CDTF">2013-12-29T19:57:33Z</dcterms:created>
  <dcterms:modified xsi:type="dcterms:W3CDTF">2018-10-14T20:39:09Z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11</vt:i4>
  </property>
</Properties>
</file>